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media/image25.jpg" ContentType="image/jpg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media/image68.jpg" ContentType="image/jpg"/>
  <Override PartName="/ppt/notesSlides/notesSlide25.xml" ContentType="application/vnd.openxmlformats-officedocument.presentationml.notesSlide+xml"/>
  <Override PartName="/ppt/media/image69.jpg" ContentType="image/jpg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tags/tag37.xml" ContentType="application/vnd.openxmlformats-officedocument.presentationml.tags+xml"/>
  <Override PartName="/ppt/notesSlides/notesSlide27.xml" ContentType="application/vnd.openxmlformats-officedocument.presentationml.notesSlide+xml"/>
  <Override PartName="/ppt/tags/tag38.xml" ContentType="application/vnd.openxmlformats-officedocument.presentationml.tags+xml"/>
  <Override PartName="/ppt/notesSlides/notesSlide28.xml" ContentType="application/vnd.openxmlformats-officedocument.presentationml.notesSlide+xml"/>
  <Override PartName="/ppt/tags/tag3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0.xml" ContentType="application/vnd.openxmlformats-officedocument.presentationml.tags+xml"/>
  <Override PartName="/ppt/notesSlides/notesSlide32.xml" ContentType="application/vnd.openxmlformats-officedocument.presentationml.notesSlide+xml"/>
  <Override PartName="/ppt/tags/tag41.xml" ContentType="application/vnd.openxmlformats-officedocument.presentationml.tags+xml"/>
  <Override PartName="/ppt/notesSlides/notesSlide33.xml" ContentType="application/vnd.openxmlformats-officedocument.presentationml.notesSlide+xml"/>
  <Override PartName="/ppt/media/image86.jpg" ContentType="image/jpg"/>
  <Override PartName="/ppt/media/image87.jpg" ContentType="image/jpg"/>
  <Override PartName="/ppt/media/image89.jpg" ContentType="image/jpg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notesSlides/notesSlide35.xml" ContentType="application/vnd.openxmlformats-officedocument.presentationml.notesSlide+xml"/>
  <Override PartName="/ppt/tags/tag43.xml" ContentType="application/vnd.openxmlformats-officedocument.presentationml.tags+xml"/>
  <Override PartName="/ppt/notesSlides/notesSlide36.xml" ContentType="application/vnd.openxmlformats-officedocument.presentationml.notesSlide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tags/tag45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113.jpg" ContentType="image/jpg"/>
  <Override PartName="/ppt/media/image114.jpg" ContentType="image/jpg"/>
  <Override PartName="/ppt/media/image115.jpg" ContentType="image/jpg"/>
  <Override PartName="/ppt/media/image116.jpg" ContentType="image/jpg"/>
  <Override PartName="/ppt/media/image119.jpg" ContentType="image/jp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7"/>
  </p:notesMasterIdLst>
  <p:handoutMasterIdLst>
    <p:handoutMasterId r:id="rId58"/>
  </p:handoutMasterIdLst>
  <p:sldIdLst>
    <p:sldId id="334" r:id="rId2"/>
    <p:sldId id="340" r:id="rId3"/>
    <p:sldId id="342" r:id="rId4"/>
    <p:sldId id="343" r:id="rId5"/>
    <p:sldId id="344" r:id="rId6"/>
    <p:sldId id="345" r:id="rId7"/>
    <p:sldId id="338" r:id="rId8"/>
    <p:sldId id="346" r:id="rId9"/>
    <p:sldId id="347" r:id="rId10"/>
    <p:sldId id="348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94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1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00C000"/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7" autoAdjust="0"/>
    <p:restoredTop sz="73034" autoAdjust="0"/>
  </p:normalViewPr>
  <p:slideViewPr>
    <p:cSldViewPr>
      <p:cViewPr varScale="1">
        <p:scale>
          <a:sx n="56" d="100"/>
          <a:sy n="56" d="100"/>
        </p:scale>
        <p:origin x="2801" y="34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207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544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7B489E-3812-4BF0-AFE0-4FE1E0ED2D69}">
      <dgm:prSet/>
      <dgm:spPr/>
      <dgm:t>
        <a:bodyPr/>
        <a:lstStyle/>
        <a:p>
          <a:pPr algn="l" rtl="0"/>
          <a:r>
            <a:rPr lang="zh-CN" altLang="en-US" dirty="0"/>
            <a:t>线性</a:t>
          </a:r>
          <a:r>
            <a:rPr lang="en-US" altLang="zh-CN" dirty="0"/>
            <a:t>SVM</a:t>
          </a:r>
        </a:p>
      </dgm:t>
    </dgm:pt>
    <dgm:pt modelId="{92DA77CE-E88A-4525-AEC1-394A69B4E5E7}" type="par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2DC0BCBC-9E34-4192-BFF6-CB57DE872BA8}" type="sib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D9CC67CA-0791-42B6-85A5-8F0741F6B4B0}">
      <dgm:prSet/>
      <dgm:spPr/>
      <dgm:t>
        <a:bodyPr/>
        <a:lstStyle/>
        <a:p>
          <a:pPr algn="l" rtl="0"/>
          <a:r>
            <a:rPr lang="zh-CN" altLang="en-US" dirty="0"/>
            <a:t>对偶</a:t>
          </a:r>
          <a:r>
            <a:rPr lang="en-US" altLang="zh-CN" dirty="0"/>
            <a:t>SVM</a:t>
          </a:r>
        </a:p>
      </dgm:t>
    </dgm:pt>
    <dgm:pt modelId="{DA31AC9C-7726-4312-8AD5-BE6A59A8C8D3}" type="par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AF3BBC1F-C468-44E8-B6F1-AB06501F0849}" type="sib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88FC913D-33F2-4E23-BB92-9B54C81D3EAB}">
      <dgm:prSet/>
      <dgm:spPr/>
      <dgm:t>
        <a:bodyPr/>
        <a:lstStyle/>
        <a:p>
          <a:pPr algn="l" rtl="0"/>
          <a:r>
            <a:rPr lang="zh-CN" altLang="en-US" dirty="0"/>
            <a:t>核函数</a:t>
          </a:r>
          <a:endParaRPr lang="en-US" altLang="zh-CN" dirty="0"/>
        </a:p>
      </dgm:t>
    </dgm:pt>
    <dgm:pt modelId="{D6A859EF-B938-4249-9FB6-EA03238023D3}" type="par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CA720A75-4C53-4AC3-A28D-67C2739AEC2D}" type="sib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0836EE38-8246-4CC1-AEBD-3E922BC57272}">
      <dgm:prSet/>
      <dgm:spPr/>
      <dgm:t>
        <a:bodyPr/>
        <a:lstStyle/>
        <a:p>
          <a:pPr algn="l" rtl="0"/>
          <a:r>
            <a:rPr lang="zh-CN" altLang="en-US" dirty="0"/>
            <a:t>软间隔</a:t>
          </a:r>
          <a:endParaRPr lang="en-US" altLang="zh-CN" dirty="0"/>
        </a:p>
      </dgm:t>
    </dgm:pt>
    <dgm:pt modelId="{CD96A703-61D2-47A2-9B73-304CE561E423}" type="par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ACC01D18-4FF1-4157-830D-4D1CCCCB8737}" type="sib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1BA146A7-6A52-4E77-A6E6-A3D40F86D424}">
      <dgm:prSet/>
      <dgm:spPr/>
      <dgm:t>
        <a:bodyPr/>
        <a:lstStyle/>
        <a:p>
          <a:pPr algn="l" rtl="0"/>
          <a:r>
            <a:rPr lang="zh-CN" altLang="en-US" dirty="0"/>
            <a:t>正则化</a:t>
          </a:r>
          <a:endParaRPr lang="en-US" altLang="zh-CN" dirty="0"/>
        </a:p>
      </dgm:t>
    </dgm:pt>
    <dgm:pt modelId="{F496E61E-92FA-4971-8683-2D3FD3797F91}" type="par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6566A1E1-27BA-4BCD-91CE-DEC78B3E0A07}" type="sib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D5AE041A-DFFF-7042-A0FD-580A02849B9D}">
      <dgm:prSet/>
      <dgm:spPr/>
      <dgm:t>
        <a:bodyPr/>
        <a:lstStyle/>
        <a:p>
          <a:pPr algn="l" rtl="0"/>
          <a:r>
            <a:rPr lang="en-US" altLang="zh-CN" dirty="0"/>
            <a:t>SVR</a:t>
          </a:r>
          <a:r>
            <a:rPr lang="zh-CN" altLang="en-US"/>
            <a:t>及核方法</a:t>
          </a:r>
          <a:endParaRPr lang="en-US" altLang="zh-CN" dirty="0"/>
        </a:p>
      </dgm:t>
    </dgm:pt>
    <dgm:pt modelId="{23EA74EF-D1D9-764A-B926-EB8256DC4157}" type="parTrans" cxnId="{1F7E4240-6D05-2248-8B2C-000112B4670D}">
      <dgm:prSet/>
      <dgm:spPr/>
    </dgm:pt>
    <dgm:pt modelId="{DABDE232-D052-F34E-9A4C-2CDAB9793820}" type="sibTrans" cxnId="{1F7E4240-6D05-2248-8B2C-000112B4670D}">
      <dgm:prSet/>
      <dgm:spPr/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6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6"/>
      <dgm:spPr/>
    </dgm:pt>
    <dgm:pt modelId="{B0F2D53A-427E-4434-A47D-9803FC50B857}" type="pres">
      <dgm:prSet presAssocID="{12A8D234-665F-4CD2-9AF6-6DACD542A22E}" presName="dstNode" presStyleLbl="node1" presStyleIdx="0" presStyleCnt="6"/>
      <dgm:spPr/>
    </dgm:pt>
    <dgm:pt modelId="{93597B56-5CD8-4D6A-BF7E-07E2675BB62D}" type="pres">
      <dgm:prSet presAssocID="{7B7B489E-3812-4BF0-AFE0-4FE1E0ED2D69}" presName="text_1" presStyleLbl="node1" presStyleIdx="0" presStyleCnt="6">
        <dgm:presLayoutVars>
          <dgm:bulletEnabled val="1"/>
        </dgm:presLayoutVars>
      </dgm:prSet>
      <dgm:spPr/>
    </dgm:pt>
    <dgm:pt modelId="{8593A301-A9E4-4857-850B-F09E01AC97F4}" type="pres">
      <dgm:prSet presAssocID="{7B7B489E-3812-4BF0-AFE0-4FE1E0ED2D69}" presName="accent_1" presStyleCnt="0"/>
      <dgm:spPr/>
    </dgm:pt>
    <dgm:pt modelId="{8A9A378D-40D5-4ED8-86C2-70F0452F9D1E}" type="pres">
      <dgm:prSet presAssocID="{7B7B489E-3812-4BF0-AFE0-4FE1E0ED2D69}" presName="accentRepeatNode" presStyleLbl="solidFgAcc1" presStyleIdx="0" presStyleCnt="6"/>
      <dgm:spPr/>
    </dgm:pt>
    <dgm:pt modelId="{7014D73D-6BE6-4F7E-9FFC-0396BCC6EDE1}" type="pres">
      <dgm:prSet presAssocID="{D9CC67CA-0791-42B6-85A5-8F0741F6B4B0}" presName="text_2" presStyleLbl="node1" presStyleIdx="1" presStyleCnt="6">
        <dgm:presLayoutVars>
          <dgm:bulletEnabled val="1"/>
        </dgm:presLayoutVars>
      </dgm:prSet>
      <dgm:spPr/>
    </dgm:pt>
    <dgm:pt modelId="{97EAC4D1-8D0A-45AE-9E81-B336201A99FF}" type="pres">
      <dgm:prSet presAssocID="{D9CC67CA-0791-42B6-85A5-8F0741F6B4B0}" presName="accent_2" presStyleCnt="0"/>
      <dgm:spPr/>
    </dgm:pt>
    <dgm:pt modelId="{E179369A-0E5F-4E26-BAC5-816A62F3B4E1}" type="pres">
      <dgm:prSet presAssocID="{D9CC67CA-0791-42B6-85A5-8F0741F6B4B0}" presName="accentRepeatNode" presStyleLbl="solidFgAcc1" presStyleIdx="1" presStyleCnt="6"/>
      <dgm:spPr/>
    </dgm:pt>
    <dgm:pt modelId="{0683A7AD-42D2-4277-BF8D-4EAFA8275C6B}" type="pres">
      <dgm:prSet presAssocID="{88FC913D-33F2-4E23-BB92-9B54C81D3EAB}" presName="text_3" presStyleLbl="node1" presStyleIdx="2" presStyleCnt="6">
        <dgm:presLayoutVars>
          <dgm:bulletEnabled val="1"/>
        </dgm:presLayoutVars>
      </dgm:prSet>
      <dgm:spPr/>
    </dgm:pt>
    <dgm:pt modelId="{4ED4D169-6312-4676-B8C5-4B2D0783D916}" type="pres">
      <dgm:prSet presAssocID="{88FC913D-33F2-4E23-BB92-9B54C81D3EAB}" presName="accent_3" presStyleCnt="0"/>
      <dgm:spPr/>
    </dgm:pt>
    <dgm:pt modelId="{B9E32E98-7C9B-4DE3-B494-25BCED0A19C5}" type="pres">
      <dgm:prSet presAssocID="{88FC913D-33F2-4E23-BB92-9B54C81D3EAB}" presName="accentRepeatNode" presStyleLbl="solidFgAcc1" presStyleIdx="2" presStyleCnt="6"/>
      <dgm:spPr/>
    </dgm:pt>
    <dgm:pt modelId="{BD4A5841-2351-4692-9ABC-048AB4D9F62E}" type="pres">
      <dgm:prSet presAssocID="{0836EE38-8246-4CC1-AEBD-3E922BC57272}" presName="text_4" presStyleLbl="node1" presStyleIdx="3" presStyleCnt="6">
        <dgm:presLayoutVars>
          <dgm:bulletEnabled val="1"/>
        </dgm:presLayoutVars>
      </dgm:prSet>
      <dgm:spPr/>
    </dgm:pt>
    <dgm:pt modelId="{EB93FD73-BD6E-45F3-8B4B-4123929F81DF}" type="pres">
      <dgm:prSet presAssocID="{0836EE38-8246-4CC1-AEBD-3E922BC57272}" presName="accent_4" presStyleCnt="0"/>
      <dgm:spPr/>
    </dgm:pt>
    <dgm:pt modelId="{101FF0EF-736D-46D5-8A0C-C15A705D9199}" type="pres">
      <dgm:prSet presAssocID="{0836EE38-8246-4CC1-AEBD-3E922BC57272}" presName="accentRepeatNode" presStyleLbl="solidFgAcc1" presStyleIdx="3" presStyleCnt="6"/>
      <dgm:spPr/>
    </dgm:pt>
    <dgm:pt modelId="{4B72A016-FD6A-461D-9048-D9BD4FA1DB4D}" type="pres">
      <dgm:prSet presAssocID="{1BA146A7-6A52-4E77-A6E6-A3D40F86D424}" presName="text_5" presStyleLbl="node1" presStyleIdx="4" presStyleCnt="6">
        <dgm:presLayoutVars>
          <dgm:bulletEnabled val="1"/>
        </dgm:presLayoutVars>
      </dgm:prSet>
      <dgm:spPr/>
    </dgm:pt>
    <dgm:pt modelId="{92443699-C4CE-431B-9642-C3C5CB33DEAD}" type="pres">
      <dgm:prSet presAssocID="{1BA146A7-6A52-4E77-A6E6-A3D40F86D424}" presName="accent_5" presStyleCnt="0"/>
      <dgm:spPr/>
    </dgm:pt>
    <dgm:pt modelId="{48FCB445-0ED0-4587-A837-CE8D7D8DABCE}" type="pres">
      <dgm:prSet presAssocID="{1BA146A7-6A52-4E77-A6E6-A3D40F86D424}" presName="accentRepeatNode" presStyleLbl="solidFgAcc1" presStyleIdx="4" presStyleCnt="6"/>
      <dgm:spPr/>
    </dgm:pt>
    <dgm:pt modelId="{C517702E-07A2-0E44-9DB7-61A8D946BD89}" type="pres">
      <dgm:prSet presAssocID="{D5AE041A-DFFF-7042-A0FD-580A02849B9D}" presName="text_6" presStyleLbl="node1" presStyleIdx="5" presStyleCnt="6">
        <dgm:presLayoutVars>
          <dgm:bulletEnabled val="1"/>
        </dgm:presLayoutVars>
      </dgm:prSet>
      <dgm:spPr/>
    </dgm:pt>
    <dgm:pt modelId="{3E6C28F1-D079-5C4D-AAB0-2ECE735C82FE}" type="pres">
      <dgm:prSet presAssocID="{D5AE041A-DFFF-7042-A0FD-580A02849B9D}" presName="accent_6" presStyleCnt="0"/>
      <dgm:spPr/>
    </dgm:pt>
    <dgm:pt modelId="{B06EDCED-ECB8-A246-A960-82125C3498B4}" type="pres">
      <dgm:prSet presAssocID="{D5AE041A-DFFF-7042-A0FD-580A02849B9D}" presName="accentRepeatNode" presStyleLbl="solidFgAcc1" presStyleIdx="5" presStyleCnt="6"/>
      <dgm:spPr/>
    </dgm:pt>
  </dgm:ptLst>
  <dgm:cxnLst>
    <dgm:cxn modelId="{98582C2F-BB19-DD4C-A138-AD26586184A9}" type="presOf" srcId="{D5AE041A-DFFF-7042-A0FD-580A02849B9D}" destId="{C517702E-07A2-0E44-9DB7-61A8D946BD89}" srcOrd="0" destOrd="0" presId="urn:microsoft.com/office/officeart/2008/layout/VerticalCurvedList"/>
    <dgm:cxn modelId="{9FE23B3D-2B9D-41F6-868D-7AC09444BA76}" type="presOf" srcId="{0836EE38-8246-4CC1-AEBD-3E922BC57272}" destId="{BD4A5841-2351-4692-9ABC-048AB4D9F62E}" srcOrd="0" destOrd="0" presId="urn:microsoft.com/office/officeart/2008/layout/VerticalCurvedList"/>
    <dgm:cxn modelId="{1F7E4240-6D05-2248-8B2C-000112B4670D}" srcId="{12A8D234-665F-4CD2-9AF6-6DACD542A22E}" destId="{D5AE041A-DFFF-7042-A0FD-580A02849B9D}" srcOrd="5" destOrd="0" parTransId="{23EA74EF-D1D9-764A-B926-EB8256DC4157}" sibTransId="{DABDE232-D052-F34E-9A4C-2CDAB9793820}"/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84A52C63-6527-4B11-9328-D827B97A6ECD}" type="presOf" srcId="{88FC913D-33F2-4E23-BB92-9B54C81D3EAB}" destId="{0683A7AD-42D2-4277-BF8D-4EAFA8275C6B}" srcOrd="0" destOrd="0" presId="urn:microsoft.com/office/officeart/2008/layout/VerticalCurvedList"/>
    <dgm:cxn modelId="{62970650-9416-42A1-BA76-FBA72651FFF9}" srcId="{12A8D234-665F-4CD2-9AF6-6DACD542A22E}" destId="{88FC913D-33F2-4E23-BB92-9B54C81D3EAB}" srcOrd="2" destOrd="0" parTransId="{D6A859EF-B938-4249-9FB6-EA03238023D3}" sibTransId="{CA720A75-4C53-4AC3-A28D-67C2739AEC2D}"/>
    <dgm:cxn modelId="{C29EDE52-6586-4F61-B2A5-16DD3BF8A5AE}" type="presOf" srcId="{1BA146A7-6A52-4E77-A6E6-A3D40F86D424}" destId="{4B72A016-FD6A-461D-9048-D9BD4FA1DB4D}" srcOrd="0" destOrd="0" presId="urn:microsoft.com/office/officeart/2008/layout/VerticalCurvedList"/>
    <dgm:cxn modelId="{84649073-8C90-4F66-ABAE-7DC03CCA3F1A}" srcId="{12A8D234-665F-4CD2-9AF6-6DACD542A22E}" destId="{D9CC67CA-0791-42B6-85A5-8F0741F6B4B0}" srcOrd="1" destOrd="0" parTransId="{DA31AC9C-7726-4312-8AD5-BE6A59A8C8D3}" sibTransId="{AF3BBC1F-C468-44E8-B6F1-AB06501F0849}"/>
    <dgm:cxn modelId="{BFB0A057-7DE9-4AB9-AEC5-15E6D9CC9F73}" srcId="{12A8D234-665F-4CD2-9AF6-6DACD542A22E}" destId="{1BA146A7-6A52-4E77-A6E6-A3D40F86D424}" srcOrd="4" destOrd="0" parTransId="{F496E61E-92FA-4971-8683-2D3FD3797F91}" sibTransId="{6566A1E1-27BA-4BCD-91CE-DEC78B3E0A07}"/>
    <dgm:cxn modelId="{961ECD83-397C-4601-9392-D4CDF290474F}" type="presOf" srcId="{D9CC67CA-0791-42B6-85A5-8F0741F6B4B0}" destId="{7014D73D-6BE6-4F7E-9FFC-0396BCC6EDE1}" srcOrd="0" destOrd="0" presId="urn:microsoft.com/office/officeart/2008/layout/VerticalCurvedList"/>
    <dgm:cxn modelId="{068D0184-7773-4B0F-BF5D-31A15E4CC313}" srcId="{12A8D234-665F-4CD2-9AF6-6DACD542A22E}" destId="{7B7B489E-3812-4BF0-AFE0-4FE1E0ED2D69}" srcOrd="0" destOrd="0" parTransId="{92DA77CE-E88A-4525-AEC1-394A69B4E5E7}" sibTransId="{2DC0BCBC-9E34-4192-BFF6-CB57DE872BA8}"/>
    <dgm:cxn modelId="{00604A9E-F492-4A70-B6F4-315F76759C12}" type="presOf" srcId="{2DC0BCBC-9E34-4192-BFF6-CB57DE872BA8}" destId="{1A42F48B-AF9B-456C-B6CB-823435D08AC6}" srcOrd="0" destOrd="0" presId="urn:microsoft.com/office/officeart/2008/layout/VerticalCurvedList"/>
    <dgm:cxn modelId="{E89359D1-284B-4326-90D4-BD83150B8E2E}" type="presOf" srcId="{7B7B489E-3812-4BF0-AFE0-4FE1E0ED2D69}" destId="{93597B56-5CD8-4D6A-BF7E-07E2675BB62D}" srcOrd="0" destOrd="0" presId="urn:microsoft.com/office/officeart/2008/layout/VerticalCurvedList"/>
    <dgm:cxn modelId="{47B608D5-BE6C-4657-B77B-35469A8FF08A}" srcId="{12A8D234-665F-4CD2-9AF6-6DACD542A22E}" destId="{0836EE38-8246-4CC1-AEBD-3E922BC57272}" srcOrd="3" destOrd="0" parTransId="{CD96A703-61D2-47A2-9B73-304CE561E423}" sibTransId="{ACC01D18-4FF1-4157-830D-4D1CCCCB8737}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9E3BE33F-F45B-49E3-A441-D51AB6AA108A}" type="presParOf" srcId="{D22AA32E-E686-4804-83BF-845475F513EB}" destId="{93597B56-5CD8-4D6A-BF7E-07E2675BB62D}" srcOrd="1" destOrd="0" presId="urn:microsoft.com/office/officeart/2008/layout/VerticalCurvedList"/>
    <dgm:cxn modelId="{E9A014AE-DF5E-4912-82A6-F14DE48D085E}" type="presParOf" srcId="{D22AA32E-E686-4804-83BF-845475F513EB}" destId="{8593A301-A9E4-4857-850B-F09E01AC97F4}" srcOrd="2" destOrd="0" presId="urn:microsoft.com/office/officeart/2008/layout/VerticalCurvedList"/>
    <dgm:cxn modelId="{F5C93CD8-14B2-40F7-8457-2FE48CD88307}" type="presParOf" srcId="{8593A301-A9E4-4857-850B-F09E01AC97F4}" destId="{8A9A378D-40D5-4ED8-86C2-70F0452F9D1E}" srcOrd="0" destOrd="0" presId="urn:microsoft.com/office/officeart/2008/layout/VerticalCurvedList"/>
    <dgm:cxn modelId="{381EA31B-056A-4D37-925C-D807782564AE}" type="presParOf" srcId="{D22AA32E-E686-4804-83BF-845475F513EB}" destId="{7014D73D-6BE6-4F7E-9FFC-0396BCC6EDE1}" srcOrd="3" destOrd="0" presId="urn:microsoft.com/office/officeart/2008/layout/VerticalCurvedList"/>
    <dgm:cxn modelId="{AF2B6CED-C054-4E39-89DA-2AEF799E7D31}" type="presParOf" srcId="{D22AA32E-E686-4804-83BF-845475F513EB}" destId="{97EAC4D1-8D0A-45AE-9E81-B336201A99FF}" srcOrd="4" destOrd="0" presId="urn:microsoft.com/office/officeart/2008/layout/VerticalCurvedList"/>
    <dgm:cxn modelId="{5375FC82-9D23-45FA-9F4B-70D30E4E9F8C}" type="presParOf" srcId="{97EAC4D1-8D0A-45AE-9E81-B336201A99FF}" destId="{E179369A-0E5F-4E26-BAC5-816A62F3B4E1}" srcOrd="0" destOrd="0" presId="urn:microsoft.com/office/officeart/2008/layout/VerticalCurvedList"/>
    <dgm:cxn modelId="{C6D4FB22-8B45-448B-B996-DE7F5A2E569E}" type="presParOf" srcId="{D22AA32E-E686-4804-83BF-845475F513EB}" destId="{0683A7AD-42D2-4277-BF8D-4EAFA8275C6B}" srcOrd="5" destOrd="0" presId="urn:microsoft.com/office/officeart/2008/layout/VerticalCurvedList"/>
    <dgm:cxn modelId="{BF68E206-B31B-40DC-AFB6-5342807F3B01}" type="presParOf" srcId="{D22AA32E-E686-4804-83BF-845475F513EB}" destId="{4ED4D169-6312-4676-B8C5-4B2D0783D916}" srcOrd="6" destOrd="0" presId="urn:microsoft.com/office/officeart/2008/layout/VerticalCurvedList"/>
    <dgm:cxn modelId="{F212FEAB-761F-4DAC-A569-5557DD12F54C}" type="presParOf" srcId="{4ED4D169-6312-4676-B8C5-4B2D0783D916}" destId="{B9E32E98-7C9B-4DE3-B494-25BCED0A19C5}" srcOrd="0" destOrd="0" presId="urn:microsoft.com/office/officeart/2008/layout/VerticalCurvedList"/>
    <dgm:cxn modelId="{39FC982E-DC20-4AAD-9B31-48727BD0E351}" type="presParOf" srcId="{D22AA32E-E686-4804-83BF-845475F513EB}" destId="{BD4A5841-2351-4692-9ABC-048AB4D9F62E}" srcOrd="7" destOrd="0" presId="urn:microsoft.com/office/officeart/2008/layout/VerticalCurvedList"/>
    <dgm:cxn modelId="{1BC624FE-C5C4-4109-8544-F00F10EEA440}" type="presParOf" srcId="{D22AA32E-E686-4804-83BF-845475F513EB}" destId="{EB93FD73-BD6E-45F3-8B4B-4123929F81DF}" srcOrd="8" destOrd="0" presId="urn:microsoft.com/office/officeart/2008/layout/VerticalCurvedList"/>
    <dgm:cxn modelId="{864003C6-122C-4F10-9CBE-7CCA639D5587}" type="presParOf" srcId="{EB93FD73-BD6E-45F3-8B4B-4123929F81DF}" destId="{101FF0EF-736D-46D5-8A0C-C15A705D9199}" srcOrd="0" destOrd="0" presId="urn:microsoft.com/office/officeart/2008/layout/VerticalCurvedList"/>
    <dgm:cxn modelId="{77B5A2E7-C058-4590-BD4F-9CBA2CEDCE26}" type="presParOf" srcId="{D22AA32E-E686-4804-83BF-845475F513EB}" destId="{4B72A016-FD6A-461D-9048-D9BD4FA1DB4D}" srcOrd="9" destOrd="0" presId="urn:microsoft.com/office/officeart/2008/layout/VerticalCurvedList"/>
    <dgm:cxn modelId="{A27A5D0E-B0C7-450B-8662-CEF703EC562D}" type="presParOf" srcId="{D22AA32E-E686-4804-83BF-845475F513EB}" destId="{92443699-C4CE-431B-9642-C3C5CB33DEAD}" srcOrd="10" destOrd="0" presId="urn:microsoft.com/office/officeart/2008/layout/VerticalCurvedList"/>
    <dgm:cxn modelId="{F0BD9667-6BC1-4831-B63C-F12A546C0250}" type="presParOf" srcId="{92443699-C4CE-431B-9642-C3C5CB33DEAD}" destId="{48FCB445-0ED0-4587-A837-CE8D7D8DABCE}" srcOrd="0" destOrd="0" presId="urn:microsoft.com/office/officeart/2008/layout/VerticalCurvedList"/>
    <dgm:cxn modelId="{4E881DCC-3329-8E42-9E13-86E034EDE759}" type="presParOf" srcId="{D22AA32E-E686-4804-83BF-845475F513EB}" destId="{C517702E-07A2-0E44-9DB7-61A8D946BD89}" srcOrd="11" destOrd="0" presId="urn:microsoft.com/office/officeart/2008/layout/VerticalCurvedList"/>
    <dgm:cxn modelId="{C43019A2-055C-074D-8C02-809B976FFAAB}" type="presParOf" srcId="{D22AA32E-E686-4804-83BF-845475F513EB}" destId="{3E6C28F1-D079-5C4D-AAB0-2ECE735C82FE}" srcOrd="12" destOrd="0" presId="urn:microsoft.com/office/officeart/2008/layout/VerticalCurvedList"/>
    <dgm:cxn modelId="{F78711F1-E7C9-584F-B3EC-6AE2AC80AC0B}" type="presParOf" srcId="{3E6C28F1-D079-5C4D-AAB0-2ECE735C82FE}" destId="{B06EDCED-ECB8-A246-A960-82125C3498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989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97B56-5CD8-4D6A-BF7E-07E2675BB62D}">
      <dsp:nvSpPr>
        <dsp:cNvPr id="0" name=""/>
        <dsp:cNvSpPr/>
      </dsp:nvSpPr>
      <dsp:spPr>
        <a:xfrm>
          <a:off x="396095" y="259654"/>
          <a:ext cx="11023764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线性</a:t>
          </a:r>
          <a:r>
            <a:rPr lang="en-US" altLang="zh-CN" sz="2600" kern="1200" dirty="0"/>
            <a:t>SVM</a:t>
          </a:r>
        </a:p>
      </dsp:txBody>
      <dsp:txXfrm>
        <a:off x="396095" y="259654"/>
        <a:ext cx="11023764" cy="519111"/>
      </dsp:txXfrm>
    </dsp:sp>
    <dsp:sp modelId="{8A9A378D-40D5-4ED8-86C2-70F0452F9D1E}">
      <dsp:nvSpPr>
        <dsp:cNvPr id="0" name=""/>
        <dsp:cNvSpPr/>
      </dsp:nvSpPr>
      <dsp:spPr>
        <a:xfrm>
          <a:off x="71650" y="194765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4D73D-6BE6-4F7E-9FFC-0396BCC6EDE1}">
      <dsp:nvSpPr>
        <dsp:cNvPr id="0" name=""/>
        <dsp:cNvSpPr/>
      </dsp:nvSpPr>
      <dsp:spPr>
        <a:xfrm>
          <a:off x="823100" y="1038223"/>
          <a:ext cx="10596759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对偶</a:t>
          </a:r>
          <a:r>
            <a:rPr lang="en-US" altLang="zh-CN" sz="2600" kern="1200" dirty="0"/>
            <a:t>SVM</a:t>
          </a:r>
        </a:p>
      </dsp:txBody>
      <dsp:txXfrm>
        <a:off x="823100" y="1038223"/>
        <a:ext cx="10596759" cy="519111"/>
      </dsp:txXfrm>
    </dsp:sp>
    <dsp:sp modelId="{E179369A-0E5F-4E26-BAC5-816A62F3B4E1}">
      <dsp:nvSpPr>
        <dsp:cNvPr id="0" name=""/>
        <dsp:cNvSpPr/>
      </dsp:nvSpPr>
      <dsp:spPr>
        <a:xfrm>
          <a:off x="498655" y="973334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3A7AD-42D2-4277-BF8D-4EAFA8275C6B}">
      <dsp:nvSpPr>
        <dsp:cNvPr id="0" name=""/>
        <dsp:cNvSpPr/>
      </dsp:nvSpPr>
      <dsp:spPr>
        <a:xfrm>
          <a:off x="1018359" y="1816793"/>
          <a:ext cx="10401501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核函数</a:t>
          </a:r>
          <a:endParaRPr lang="en-US" altLang="zh-CN" sz="2600" kern="1200" dirty="0"/>
        </a:p>
      </dsp:txBody>
      <dsp:txXfrm>
        <a:off x="1018359" y="1816793"/>
        <a:ext cx="10401501" cy="519111"/>
      </dsp:txXfrm>
    </dsp:sp>
    <dsp:sp modelId="{B9E32E98-7C9B-4DE3-B494-25BCED0A19C5}">
      <dsp:nvSpPr>
        <dsp:cNvPr id="0" name=""/>
        <dsp:cNvSpPr/>
      </dsp:nvSpPr>
      <dsp:spPr>
        <a:xfrm>
          <a:off x="693914" y="1751904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A5841-2351-4692-9ABC-048AB4D9F62E}">
      <dsp:nvSpPr>
        <dsp:cNvPr id="0" name=""/>
        <dsp:cNvSpPr/>
      </dsp:nvSpPr>
      <dsp:spPr>
        <a:xfrm>
          <a:off x="1018359" y="2594869"/>
          <a:ext cx="10401501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软间隔</a:t>
          </a:r>
          <a:endParaRPr lang="en-US" altLang="zh-CN" sz="2600" kern="1200" dirty="0"/>
        </a:p>
      </dsp:txBody>
      <dsp:txXfrm>
        <a:off x="1018359" y="2594869"/>
        <a:ext cx="10401501" cy="519111"/>
      </dsp:txXfrm>
    </dsp:sp>
    <dsp:sp modelId="{101FF0EF-736D-46D5-8A0C-C15A705D9199}">
      <dsp:nvSpPr>
        <dsp:cNvPr id="0" name=""/>
        <dsp:cNvSpPr/>
      </dsp:nvSpPr>
      <dsp:spPr>
        <a:xfrm>
          <a:off x="693914" y="2529980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2A016-FD6A-461D-9048-D9BD4FA1DB4D}">
      <dsp:nvSpPr>
        <dsp:cNvPr id="0" name=""/>
        <dsp:cNvSpPr/>
      </dsp:nvSpPr>
      <dsp:spPr>
        <a:xfrm>
          <a:off x="823100" y="3373439"/>
          <a:ext cx="10596759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正则化</a:t>
          </a:r>
          <a:endParaRPr lang="en-US" altLang="zh-CN" sz="2600" kern="1200" dirty="0"/>
        </a:p>
      </dsp:txBody>
      <dsp:txXfrm>
        <a:off x="823100" y="3373439"/>
        <a:ext cx="10596759" cy="519111"/>
      </dsp:txXfrm>
    </dsp:sp>
    <dsp:sp modelId="{48FCB445-0ED0-4587-A837-CE8D7D8DABCE}">
      <dsp:nvSpPr>
        <dsp:cNvPr id="0" name=""/>
        <dsp:cNvSpPr/>
      </dsp:nvSpPr>
      <dsp:spPr>
        <a:xfrm>
          <a:off x="498655" y="3308550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7702E-07A2-0E44-9DB7-61A8D946BD89}">
      <dsp:nvSpPr>
        <dsp:cNvPr id="0" name=""/>
        <dsp:cNvSpPr/>
      </dsp:nvSpPr>
      <dsp:spPr>
        <a:xfrm>
          <a:off x="396095" y="4152008"/>
          <a:ext cx="11023764" cy="519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045" tIns="66040" rIns="66040" bIns="6604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SVR</a:t>
          </a:r>
          <a:r>
            <a:rPr lang="zh-CN" altLang="en-US" sz="2600" kern="1200"/>
            <a:t>及核方法</a:t>
          </a:r>
          <a:endParaRPr lang="en-US" altLang="zh-CN" sz="2600" kern="1200" dirty="0"/>
        </a:p>
      </dsp:txBody>
      <dsp:txXfrm>
        <a:off x="396095" y="4152008"/>
        <a:ext cx="11023764" cy="519111"/>
      </dsp:txXfrm>
    </dsp:sp>
    <dsp:sp modelId="{B06EDCED-ECB8-A246-A960-82125C3498B4}">
      <dsp:nvSpPr>
        <dsp:cNvPr id="0" name=""/>
        <dsp:cNvSpPr/>
      </dsp:nvSpPr>
      <dsp:spPr>
        <a:xfrm>
          <a:off x="71650" y="4087119"/>
          <a:ext cx="648889" cy="6488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42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05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56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436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944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459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32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19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50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57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10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088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71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otes Placeholder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endParaRPr dirty="0"/>
              </a:p>
            </p:txBody>
          </p:sp>
        </mc:Choice>
        <mc:Fallback xmlns="">
          <p:sp>
            <p:nvSpPr>
              <p:cNvPr id="2" name="Notes Placeholder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思考题：如果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𝑢=(𝑢_1,𝑢_2,𝑢_3 )</a:t>
                </a:r>
                <a:r>
                  <a:rPr lang="zh-CN" altLang="en-US" dirty="0" smtClean="0"/>
                  <a:t>，</a:t>
                </a:r>
                <a:r>
                  <a:rPr lang="zh-CN" altLang="en-US" i="0" dirty="0" smtClean="0">
                    <a:latin typeface="Cambria Math" panose="02040503050406030204" pitchFamily="18" charset="0"/>
                  </a:rPr>
                  <a:t>𝜅</a:t>
                </a:r>
                <a:r>
                  <a:rPr lang="en-US" altLang="zh-CN" i="0" dirty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𝑢,𝑣)=(𝑢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𝑣)^2</a:t>
                </a:r>
                <a:r>
                  <a:rPr lang="zh-CN" altLang="en-US" b="0" i="0" dirty="0" smtClean="0"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 smtClean="0"/>
                  <a:t>那么</a:t>
                </a:r>
                <a:r>
                  <a:rPr lang="el-GR" altLang="zh-CN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Φ(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lang="el-GR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=(𝑢_1^2,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_2^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_3^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,√2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_2,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√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𝑢_1 𝑢_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3,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√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2 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𝑢_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3</a:t>
                </a:r>
                <a:r>
                  <a:rPr lang="en-US" altLang="zh-CN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</a:t>
                </a:r>
                <a:endParaRPr lang="en-US" dirty="0" smtClean="0"/>
              </a:p>
              <a:p>
                <a:r>
                  <a:rPr lang="el-GR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</a:t>
                </a:r>
                <a:r>
                  <a:rPr lang="zh-CN" altLang="en-US" dirty="0" smtClean="0"/>
                  <a:t>怎么来？猜的，所以核函数过试</a:t>
                </a:r>
                <a:endParaRPr lang="en-US" altLang="zh-CN" dirty="0" smtClean="0"/>
              </a:p>
              <a:p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703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22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0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5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680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085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254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61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4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450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402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534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845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5962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442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820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003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544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060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682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804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878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529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80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0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1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49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909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08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11" Type="http://schemas.openxmlformats.org/officeDocument/2006/relationships/image" Target="../media/image22.png"/><Relationship Id="rId5" Type="http://schemas.openxmlformats.org/officeDocument/2006/relationships/image" Target="../media/image25.jp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jp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2.png"/><Relationship Id="rId2" Type="http://schemas.openxmlformats.org/officeDocument/2006/relationships/tags" Target="../tags/tag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45.png"/><Relationship Id="rId10" Type="http://schemas.openxmlformats.org/officeDocument/2006/relationships/oleObject" Target="../embeddings/oleObject9.bin"/><Relationship Id="rId4" Type="http://schemas.openxmlformats.org/officeDocument/2006/relationships/notesSlide" Target="../notesSlides/notesSlide16.xml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tags" Target="../tags/tag19.xml"/><Relationship Id="rId21" Type="http://schemas.openxmlformats.org/officeDocument/2006/relationships/image" Target="../media/image59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60.tmp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notesSlide" Target="../notesSlides/notesSlide23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610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6" Type="http://schemas.openxmlformats.org/officeDocument/2006/relationships/image" Target="../media/image63.pn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7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02.png"/><Relationship Id="rId3" Type="http://schemas.openxmlformats.org/officeDocument/2006/relationships/slideLayout" Target="../slideLayouts/slideLayout7.xml"/><Relationship Id="rId7" Type="http://schemas.openxmlformats.org/officeDocument/2006/relationships/image" Target="NULL"/><Relationship Id="rId12" Type="http://schemas.openxmlformats.org/officeDocument/2006/relationships/image" Target="../media/image10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7.vml"/><Relationship Id="rId11" Type="http://schemas.openxmlformats.org/officeDocument/2006/relationships/image" Target="../media/image100.wmf"/><Relationship Id="rId10" Type="http://schemas.openxmlformats.org/officeDocument/2006/relationships/oleObject" Target="../embeddings/oleObject15.bin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99.wmf"/><Relationship Id="rId1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106.png"/><Relationship Id="rId5" Type="http://schemas.openxmlformats.org/officeDocument/2006/relationships/image" Target="../media/image105.tiff"/><Relationship Id="rId4" Type="http://schemas.openxmlformats.org/officeDocument/2006/relationships/image" Target="../media/image104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8" y="4430343"/>
            <a:ext cx="8169766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Ch6 </a:t>
              </a:r>
              <a:r>
                <a:rPr lang="zh-CN" altLang="en-US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支持向量机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刘启和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lqiheliu@uestc.edu.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2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</a:t>
            </a:r>
            <a:r>
              <a:rPr lang="en-US" altLang="zh-CN" dirty="0"/>
              <a:t>SVM</a:t>
            </a:r>
            <a:r>
              <a:rPr lang="zh-CN" altLang="en-US" dirty="0"/>
              <a:t>学习</a:t>
            </a:r>
            <a:endParaRPr lang="en-US" altLang="x-none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phase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SVM</a:t>
            </a:r>
            <a:r>
              <a:rPr lang="zh-CN" altLang="en-US" sz="2400" dirty="0"/>
              <a:t> </a:t>
            </a:r>
            <a:r>
              <a:rPr lang="en-US" altLang="zh-CN" sz="2400" dirty="0"/>
              <a:t>involves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estimating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decision</a:t>
            </a:r>
            <a:r>
              <a:rPr lang="zh-CN" altLang="en-US" sz="2400" dirty="0"/>
              <a:t> </a:t>
            </a:r>
            <a:r>
              <a:rPr lang="en-US" altLang="zh-CN" sz="2400" dirty="0"/>
              <a:t>boundary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data.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parameters</a:t>
            </a:r>
            <a:r>
              <a:rPr lang="zh-CN" altLang="en-US" sz="2400" dirty="0"/>
              <a:t> </a:t>
            </a:r>
            <a:r>
              <a:rPr lang="en-US" altLang="zh-CN" sz="2400" dirty="0"/>
              <a:t>must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chosen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way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conditions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met:</a:t>
            </a:r>
          </a:p>
          <a:p>
            <a:pPr>
              <a:defRPr/>
            </a:pPr>
            <a:endParaRPr lang="en-US" altLang="x-none" dirty="0"/>
          </a:p>
          <a:p>
            <a:pPr>
              <a:defRPr/>
            </a:pPr>
            <a:endParaRPr lang="en-US" altLang="x-none" dirty="0"/>
          </a:p>
          <a:p>
            <a:pPr>
              <a:defRPr/>
            </a:pP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summarized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compact</a:t>
            </a:r>
            <a:r>
              <a:rPr lang="zh-CN" altLang="en-US" sz="2400" dirty="0"/>
              <a:t> </a:t>
            </a:r>
            <a:r>
              <a:rPr lang="en-US" altLang="zh-CN" sz="2400" dirty="0"/>
              <a:t>form:</a:t>
            </a:r>
            <a:endParaRPr lang="en-US" altLang="x-none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20" y="2506106"/>
            <a:ext cx="4128516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66749"/>
            <a:ext cx="2797362" cy="625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20" y="5033738"/>
            <a:ext cx="3101720" cy="801478"/>
          </a:xfrm>
          <a:prstGeom prst="rect">
            <a:avLst/>
          </a:prstGeom>
        </p:spPr>
      </p:pic>
      <p:cxnSp>
        <p:nvCxnSpPr>
          <p:cNvPr id="17" name="直线箭头连接符 16"/>
          <p:cNvCxnSpPr/>
          <p:nvPr/>
        </p:nvCxnSpPr>
        <p:spPr>
          <a:xfrm>
            <a:off x="5732773" y="5421089"/>
            <a:ext cx="953706" cy="13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3"/>
          <p:cNvSpPr>
            <a:spLocks noChangeArrowheads="1"/>
          </p:cNvSpPr>
          <p:nvPr/>
        </p:nvSpPr>
        <p:spPr bwMode="auto">
          <a:xfrm>
            <a:off x="5056657" y="4735574"/>
            <a:ext cx="2357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Both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multiply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altLang="x-none" sz="2000" b="1" i="1" baseline="-25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62" y="5196604"/>
            <a:ext cx="2103240" cy="470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111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基本型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6256" y="1224455"/>
            <a:ext cx="249047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最大间隔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寻找参数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0099" y="1224455"/>
            <a:ext cx="231330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87375" algn="l"/>
                <a:tab pos="1739264" algn="l"/>
              </a:tabLst>
            </a:pPr>
            <a:r>
              <a:rPr sz="2200" spc="-25" dirty="0">
                <a:latin typeface="FangSong"/>
                <a:cs typeface="FangSong"/>
              </a:rPr>
              <a:t>和	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得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最大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9827" y="1292352"/>
            <a:ext cx="310896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1829" y="1217675"/>
            <a:ext cx="164591" cy="371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1864" y="1252727"/>
            <a:ext cx="216408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1067" y="1821179"/>
            <a:ext cx="5640324" cy="1225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组合 16"/>
          <p:cNvGrpSpPr/>
          <p:nvPr/>
        </p:nvGrpSpPr>
        <p:grpSpPr>
          <a:xfrm>
            <a:off x="2369007" y="3349753"/>
            <a:ext cx="7139940" cy="2825538"/>
            <a:chOff x="2369007" y="3349753"/>
            <a:chExt cx="7139940" cy="2825538"/>
          </a:xfrm>
        </p:grpSpPr>
        <p:sp>
          <p:nvSpPr>
            <p:cNvPr id="9" name="object 9"/>
            <p:cNvSpPr/>
            <p:nvPr/>
          </p:nvSpPr>
          <p:spPr>
            <a:xfrm>
              <a:off x="5481828" y="3349753"/>
              <a:ext cx="744220" cy="749935"/>
            </a:xfrm>
            <a:custGeom>
              <a:avLst/>
              <a:gdLst/>
              <a:ahLst/>
              <a:cxnLst/>
              <a:rect l="l" t="t" r="r" b="b"/>
              <a:pathLst>
                <a:path w="744220" h="749935">
                  <a:moveTo>
                    <a:pt x="0" y="377952"/>
                  </a:moveTo>
                  <a:lnTo>
                    <a:pt x="185928" y="377952"/>
                  </a:lnTo>
                  <a:lnTo>
                    <a:pt x="185928" y="0"/>
                  </a:lnTo>
                  <a:lnTo>
                    <a:pt x="557784" y="0"/>
                  </a:lnTo>
                  <a:lnTo>
                    <a:pt x="557784" y="377952"/>
                  </a:lnTo>
                  <a:lnTo>
                    <a:pt x="743712" y="377952"/>
                  </a:lnTo>
                  <a:lnTo>
                    <a:pt x="371856" y="749808"/>
                  </a:lnTo>
                  <a:lnTo>
                    <a:pt x="0" y="37795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81828" y="3349753"/>
              <a:ext cx="744220" cy="749935"/>
            </a:xfrm>
            <a:custGeom>
              <a:avLst/>
              <a:gdLst/>
              <a:ahLst/>
              <a:cxnLst/>
              <a:rect l="l" t="t" r="r" b="b"/>
              <a:pathLst>
                <a:path w="744220" h="749935">
                  <a:moveTo>
                    <a:pt x="743712" y="377952"/>
                  </a:moveTo>
                  <a:lnTo>
                    <a:pt x="0" y="377952"/>
                  </a:lnTo>
                  <a:lnTo>
                    <a:pt x="371856" y="749808"/>
                  </a:lnTo>
                  <a:lnTo>
                    <a:pt x="743712" y="377952"/>
                  </a:lnTo>
                  <a:close/>
                </a:path>
                <a:path w="744220" h="749935">
                  <a:moveTo>
                    <a:pt x="557784" y="0"/>
                  </a:moveTo>
                  <a:lnTo>
                    <a:pt x="185928" y="0"/>
                  </a:lnTo>
                  <a:lnTo>
                    <a:pt x="185928" y="377952"/>
                  </a:lnTo>
                  <a:lnTo>
                    <a:pt x="557784" y="377952"/>
                  </a:lnTo>
                  <a:lnTo>
                    <a:pt x="557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1549" y="4206240"/>
              <a:ext cx="5579363" cy="1225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369007" y="5867514"/>
              <a:ext cx="713994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凸二次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规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划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问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题</a:t>
              </a:r>
              <a:r>
                <a:rPr sz="2000" dirty="0">
                  <a:latin typeface="FangSong"/>
                  <a:cs typeface="FangSong"/>
                </a:rPr>
                <a:t>，能</a:t>
              </a:r>
              <a:r>
                <a:rPr sz="2000" spc="-15" dirty="0">
                  <a:latin typeface="FangSong"/>
                  <a:cs typeface="FangSong"/>
                </a:rPr>
                <a:t>用</a:t>
              </a:r>
              <a:r>
                <a:rPr sz="2000" dirty="0">
                  <a:latin typeface="FangSong"/>
                  <a:cs typeface="FangSong"/>
                </a:rPr>
                <a:t>优</a:t>
              </a:r>
              <a:r>
                <a:rPr sz="2000" spc="-15" dirty="0">
                  <a:latin typeface="FangSong"/>
                  <a:cs typeface="FangSong"/>
                </a:rPr>
                <a:t>化</a:t>
              </a:r>
              <a:r>
                <a:rPr sz="2000" dirty="0">
                  <a:latin typeface="FangSong"/>
                  <a:cs typeface="FangSong"/>
                </a:rPr>
                <a:t>计算包</a:t>
              </a:r>
              <a:r>
                <a:rPr sz="2000" spc="-15" dirty="0">
                  <a:latin typeface="FangSong"/>
                  <a:cs typeface="FangSong"/>
                </a:rPr>
                <a:t>求</a:t>
              </a:r>
              <a:r>
                <a:rPr sz="2000" dirty="0">
                  <a:latin typeface="FangSong"/>
                  <a:cs typeface="FangSong"/>
                </a:rPr>
                <a:t>解</a:t>
              </a:r>
              <a:r>
                <a:rPr sz="2000" spc="-15" dirty="0">
                  <a:latin typeface="FangSong"/>
                  <a:cs typeface="FangSong"/>
                </a:rPr>
                <a:t>，</a:t>
              </a:r>
              <a:r>
                <a:rPr sz="2000" dirty="0">
                  <a:latin typeface="FangSong"/>
                  <a:cs typeface="FangSong"/>
                </a:rPr>
                <a:t>但可以</a:t>
              </a:r>
              <a:r>
                <a:rPr sz="2000" spc="-15" dirty="0">
                  <a:latin typeface="FangSong"/>
                  <a:cs typeface="FangSong"/>
                </a:rPr>
                <a:t>有</a:t>
              </a:r>
              <a:r>
                <a:rPr sz="2000" dirty="0">
                  <a:latin typeface="FangSong"/>
                  <a:cs typeface="FangSong"/>
                </a:rPr>
                <a:t>更</a:t>
              </a:r>
              <a:r>
                <a:rPr sz="2000" spc="-15" dirty="0">
                  <a:latin typeface="FangSong"/>
                  <a:cs typeface="FangSong"/>
                </a:rPr>
                <a:t>高</a:t>
              </a:r>
              <a:r>
                <a:rPr sz="2000" dirty="0">
                  <a:latin typeface="FangSong"/>
                  <a:cs typeface="FangSong"/>
                </a:rPr>
                <a:t>效的办法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032175-E3A7-4840-A6A6-7EDAA2158FC0}"/>
              </a:ext>
            </a:extLst>
          </p:cNvPr>
          <p:cNvGrpSpPr/>
          <p:nvPr/>
        </p:nvGrpSpPr>
        <p:grpSpPr>
          <a:xfrm>
            <a:off x="6934200" y="3318856"/>
            <a:ext cx="4824248" cy="1395794"/>
            <a:chOff x="738352" y="4941849"/>
            <a:chExt cx="4824248" cy="139579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51CE61-8B16-4E4F-8E2B-FFFA45EB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15" name="圆角矩形标注 14">
              <a:extLst>
                <a:ext uri="{FF2B5EF4-FFF2-40B4-BE49-F238E27FC236}">
                  <a16:creationId xmlns:a16="http://schemas.microsoft.com/office/drawing/2014/main" id="{CC2EE5FF-438F-9D4A-97E6-B71F8DA16D0E}"/>
                </a:ext>
              </a:extLst>
            </p:cNvPr>
            <p:cNvSpPr/>
            <p:nvPr/>
          </p:nvSpPr>
          <p:spPr>
            <a:xfrm>
              <a:off x="2667000" y="5486400"/>
              <a:ext cx="2895600" cy="685800"/>
            </a:xfrm>
            <a:prstGeom prst="wedgeRoundRectCallout">
              <a:avLst>
                <a:gd name="adj1" fmla="val -66751"/>
                <a:gd name="adj2" fmla="val -80029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7030A0"/>
                  </a:solidFill>
                </a:rPr>
                <a:t>SVM</a:t>
              </a:r>
              <a:r>
                <a:rPr lang="zh-CN" altLang="en-US" dirty="0">
                  <a:solidFill>
                    <a:srgbClr val="7030A0"/>
                  </a:solidFill>
                </a:rPr>
                <a:t>与</a:t>
              </a:r>
              <a:r>
                <a:rPr lang="en-US" altLang="zh-CN" dirty="0">
                  <a:solidFill>
                    <a:srgbClr val="7030A0"/>
                  </a:solidFill>
                </a:rPr>
                <a:t>PLA</a:t>
              </a:r>
              <a:r>
                <a:rPr lang="zh-CN" altLang="en-US" dirty="0">
                  <a:solidFill>
                    <a:srgbClr val="7030A0"/>
                  </a:solidFill>
                </a:rPr>
                <a:t>在问题描述上有哪些显著区别？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46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二、对偶</a:t>
            </a:r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7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899782" y="4053257"/>
            <a:ext cx="33293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83590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对	和	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偏导为零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 </a:t>
            </a:r>
            <a:r>
              <a:rPr lang="en-US" altLang="zh-CN"/>
              <a:t>(Dual Problem)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4536177" y="2735592"/>
            <a:ext cx="786384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4367" y="2136567"/>
            <a:ext cx="3666490" cy="92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拉格朗日乘子法</a:t>
            </a:r>
            <a:endParaRPr sz="2400" dirty="0">
              <a:latin typeface="FangSong"/>
              <a:cs typeface="FangSong"/>
            </a:endParaRPr>
          </a:p>
          <a:p>
            <a:pPr marL="12700">
              <a:lnSpc>
                <a:spcPts val="2615"/>
              </a:lnSpc>
              <a:spcBef>
                <a:spcPts val="16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第一步：引</a:t>
            </a:r>
            <a:r>
              <a:rPr sz="2200" spc="-25" dirty="0">
                <a:latin typeface="FangSong"/>
                <a:cs typeface="FangSong"/>
              </a:rPr>
              <a:t>入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拉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格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朗日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乘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子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9148" y="2695537"/>
            <a:ext cx="2263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得到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拉格朗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日函数</a:t>
            </a:r>
            <a:endParaRPr sz="22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43270" y="3113545"/>
            <a:ext cx="5385816" cy="768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0699" y="4106211"/>
            <a:ext cx="1191767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8623" y="4151389"/>
            <a:ext cx="257555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22334" y="4088906"/>
            <a:ext cx="155448" cy="352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1232" y="4089420"/>
            <a:ext cx="17145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第二步：令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86982" y="4520198"/>
            <a:ext cx="1886712" cy="804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5427" y="4532389"/>
            <a:ext cx="1415796" cy="7955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3196581" y="1042112"/>
            <a:ext cx="5321222" cy="1064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600" y="1143000"/>
            <a:ext cx="2310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pc="-25" dirty="0">
                <a:solidFill>
                  <a:srgbClr val="FF0000"/>
                </a:solidFill>
              </a:rPr>
              <a:t>原始</a:t>
            </a:r>
            <a:r>
              <a:rPr lang="zh-CN" altLang="en-US" sz="2400" spc="-30" dirty="0"/>
              <a:t>问题</a:t>
            </a:r>
            <a:endParaRPr lang="en-US" altLang="zh-CN" sz="2400" spc="-30" dirty="0"/>
          </a:p>
          <a:p>
            <a:r>
              <a:rPr lang="en-US" altLang="zh-CN" sz="2400" spc="-30" dirty="0"/>
              <a:t>(Primal</a:t>
            </a:r>
            <a:r>
              <a:rPr lang="zh-CN" altLang="en-US" sz="2400" spc="-30" dirty="0"/>
              <a:t> </a:t>
            </a:r>
            <a:r>
              <a:rPr lang="en-US" altLang="zh-CN" sz="2400" spc="-30" dirty="0"/>
              <a:t>Problem):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198821" y="5453258"/>
            <a:ext cx="74641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  <a:defRPr/>
            </a:pP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solve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i="1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b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Wingdings" charset="2"/>
              <a:buChar char="Ø"/>
              <a:defRPr/>
            </a:pP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 err="1"/>
              <a:t>Larangian</a:t>
            </a:r>
            <a:r>
              <a:rPr lang="zh-CN" altLang="en-US" sz="2400" dirty="0"/>
              <a:t> </a:t>
            </a:r>
            <a:r>
              <a:rPr lang="en-US" altLang="zh-CN" sz="2400" dirty="0"/>
              <a:t>multipliers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unknown.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64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2" grpId="0" animBg="1"/>
      <p:bldP spid="13" grpId="0" animBg="1"/>
      <p:bldP spid="15" grpId="0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4" y="1826424"/>
            <a:ext cx="6280160" cy="396025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</a:t>
            </a:r>
            <a:endParaRPr lang="zh-CN" altLang="en-US" dirty="0"/>
          </a:p>
        </p:txBody>
      </p:sp>
      <p:sp>
        <p:nvSpPr>
          <p:cNvPr id="20" name="object 14"/>
          <p:cNvSpPr txBox="1"/>
          <p:nvPr/>
        </p:nvSpPr>
        <p:spPr>
          <a:xfrm>
            <a:off x="762000" y="1219200"/>
            <a:ext cx="76200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</a:t>
            </a:r>
            <a:r>
              <a:rPr sz="2200" spc="-25" dirty="0">
                <a:latin typeface="FangSong"/>
                <a:cs typeface="FangSong"/>
              </a:rPr>
              <a:t>三步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回</a:t>
            </a:r>
            <a:r>
              <a:rPr sz="2200" spc="-20" dirty="0">
                <a:latin typeface="FangSong"/>
                <a:cs typeface="FangSong"/>
              </a:rPr>
              <a:t>代</a:t>
            </a:r>
            <a:r>
              <a:rPr lang="en-US" altLang="zh-CN" sz="2200" spc="-25" dirty="0">
                <a:latin typeface="FangSong"/>
                <a:cs typeface="FangSong"/>
              </a:rPr>
              <a:t>(</a:t>
            </a:r>
            <a:r>
              <a:rPr lang="zh-CN" altLang="en-US" sz="2200" spc="-25" dirty="0">
                <a:latin typeface="FangSong"/>
                <a:cs typeface="FangSong"/>
              </a:rPr>
              <a:t>第二步代入第一步</a:t>
            </a:r>
            <a:r>
              <a:rPr lang="en-US" altLang="zh-CN" sz="2200" spc="-25" dirty="0">
                <a:latin typeface="FangSong"/>
                <a:cs typeface="FangSong"/>
              </a:rPr>
              <a:t>)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6" name="object 12"/>
          <p:cNvSpPr/>
          <p:nvPr/>
        </p:nvSpPr>
        <p:spPr>
          <a:xfrm>
            <a:off x="7887410" y="2534108"/>
            <a:ext cx="14478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20000665">
            <a:off x="2256951" y="3001375"/>
            <a:ext cx="820101" cy="40447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rot="20000665">
            <a:off x="7963450" y="2872510"/>
            <a:ext cx="1305992" cy="64838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rot="20000665">
            <a:off x="7869891" y="3862239"/>
            <a:ext cx="1305992" cy="64838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20000665">
            <a:off x="5830095" y="3869909"/>
            <a:ext cx="637814" cy="3245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rot="20000665">
            <a:off x="2497363" y="3392242"/>
            <a:ext cx="2991037" cy="1487789"/>
          </a:xfrm>
          <a:prstGeom prst="line">
            <a:avLst/>
          </a:prstGeom>
          <a:noFill/>
          <a:ln w="38100">
            <a:solidFill>
              <a:srgbClr val="1A0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7887408" y="3411025"/>
            <a:ext cx="1211580" cy="666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16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71215" y="2907290"/>
            <a:ext cx="33293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83590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对	和	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偏导为零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4407610" y="1589625"/>
            <a:ext cx="786384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990600"/>
            <a:ext cx="3666490" cy="92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拉格朗日乘子法</a:t>
            </a:r>
            <a:endParaRPr sz="2400">
              <a:latin typeface="FangSong"/>
              <a:cs typeface="FangSong"/>
            </a:endParaRPr>
          </a:p>
          <a:p>
            <a:pPr marL="12700">
              <a:lnSpc>
                <a:spcPts val="2615"/>
              </a:lnSpc>
              <a:spcBef>
                <a:spcPts val="16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第一步：引</a:t>
            </a:r>
            <a:r>
              <a:rPr sz="2200" spc="-25" dirty="0">
                <a:latin typeface="FangSong"/>
                <a:cs typeface="FangSong"/>
              </a:rPr>
              <a:t>入拉</a:t>
            </a:r>
            <a:r>
              <a:rPr sz="2200" spc="-20" dirty="0">
                <a:latin typeface="FangSong"/>
                <a:cs typeface="FangSong"/>
              </a:rPr>
              <a:t>格</a:t>
            </a:r>
            <a:r>
              <a:rPr sz="2200" spc="-25" dirty="0">
                <a:latin typeface="FangSong"/>
                <a:cs typeface="FangSong"/>
              </a:rPr>
              <a:t>朗日</a:t>
            </a:r>
            <a:r>
              <a:rPr sz="2200" spc="-20" dirty="0">
                <a:latin typeface="FangSong"/>
                <a:cs typeface="FangSong"/>
              </a:rPr>
              <a:t>乘</a:t>
            </a:r>
            <a:r>
              <a:rPr sz="2200" spc="-25" dirty="0">
                <a:latin typeface="FangSong"/>
                <a:cs typeface="FangSong"/>
              </a:rPr>
              <a:t>子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0581" y="1549570"/>
            <a:ext cx="2263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得到</a:t>
            </a:r>
            <a:r>
              <a:rPr sz="2200" spc="-20" dirty="0">
                <a:latin typeface="FangSong"/>
                <a:cs typeface="FangSong"/>
              </a:rPr>
              <a:t>拉格朗</a:t>
            </a:r>
            <a:r>
              <a:rPr sz="2200" spc="-25" dirty="0">
                <a:latin typeface="FangSong"/>
                <a:cs typeface="FangSong"/>
              </a:rPr>
              <a:t>日函数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4703" y="1967578"/>
            <a:ext cx="5385816" cy="768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2132" y="2960244"/>
            <a:ext cx="1191767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0056" y="3005422"/>
            <a:ext cx="257555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3767" y="2942939"/>
            <a:ext cx="155448" cy="352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665" y="2943453"/>
            <a:ext cx="17145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第二步：令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8415" y="3374231"/>
            <a:ext cx="1886712" cy="804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6860" y="3386422"/>
            <a:ext cx="1415796" cy="7955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5801" y="4353476"/>
            <a:ext cx="26041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</a:t>
            </a:r>
            <a:r>
              <a:rPr sz="2200" spc="-25" dirty="0">
                <a:latin typeface="FangSong"/>
                <a:cs typeface="FangSong"/>
              </a:rPr>
              <a:t>三步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回</a:t>
            </a:r>
            <a:r>
              <a:rPr sz="2200" spc="-20" dirty="0">
                <a:latin typeface="FangSong"/>
                <a:cs typeface="FangSong"/>
              </a:rPr>
              <a:t>代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8596" y="4863648"/>
            <a:ext cx="3555492" cy="6536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8596" y="5611930"/>
            <a:ext cx="1473708" cy="666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1502" y="5800449"/>
            <a:ext cx="2658159" cy="333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/>
          <p:cNvSpPr txBox="1"/>
          <p:nvPr/>
        </p:nvSpPr>
        <p:spPr>
          <a:xfrm>
            <a:off x="6209287" y="5100625"/>
            <a:ext cx="2946655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83590" algn="l"/>
                <a:tab pos="1358265" algn="l"/>
              </a:tabLst>
            </a:pP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无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 和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 ，只有 </a:t>
            </a:r>
            <a:r>
              <a:rPr lang="en-US" altLang="zh-CN" sz="2200" b="1" i="1" dirty="0">
                <a:solidFill>
                  <a:srgbClr val="FF0000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a</a:t>
            </a:r>
          </a:p>
          <a:p>
            <a:pPr marL="12700">
              <a:tabLst>
                <a:tab pos="783590" algn="l"/>
                <a:tab pos="1358265" algn="l"/>
              </a:tabLst>
            </a:pP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求出 </a:t>
            </a:r>
            <a:r>
              <a:rPr lang="en-US" altLang="zh-CN" sz="2200" b="1" i="1" dirty="0">
                <a:solidFill>
                  <a:srgbClr val="0070C0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a</a:t>
            </a: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可以推出 </a:t>
            </a:r>
            <a:r>
              <a:rPr lang="en-US" altLang="zh-CN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和 </a:t>
            </a:r>
            <a:r>
              <a:rPr lang="en-US" altLang="zh-CN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200" b="1" dirty="0">
                <a:solidFill>
                  <a:srgbClr val="0070C0"/>
                </a:solidFill>
                <a:latin typeface="FangSong"/>
                <a:cs typeface="FangSong"/>
              </a:rPr>
              <a:t> </a:t>
            </a:r>
            <a:endParaRPr sz="2200" b="1" dirty="0">
              <a:solidFill>
                <a:srgbClr val="0070C0"/>
              </a:solidFill>
              <a:latin typeface="FangSong"/>
              <a:cs typeface="FangSong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032175-E3A7-4840-A6A6-7EDAA2158FC0}"/>
              </a:ext>
            </a:extLst>
          </p:cNvPr>
          <p:cNvGrpSpPr/>
          <p:nvPr/>
        </p:nvGrpSpPr>
        <p:grpSpPr>
          <a:xfrm>
            <a:off x="5844088" y="3116944"/>
            <a:ext cx="5109818" cy="1868231"/>
            <a:chOff x="-768016" y="4770973"/>
            <a:chExt cx="5109818" cy="186823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251CE61-8B16-4E4F-8E2B-FFFA45EB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0744" y="4770973"/>
              <a:ext cx="1861058" cy="1395794"/>
            </a:xfrm>
            <a:prstGeom prst="rect">
              <a:avLst/>
            </a:prstGeom>
          </p:spPr>
        </p:pic>
        <p:sp>
          <p:nvSpPr>
            <p:cNvPr id="22" name="圆角矩形标注 21">
              <a:extLst>
                <a:ext uri="{FF2B5EF4-FFF2-40B4-BE49-F238E27FC236}">
                  <a16:creationId xmlns:a16="http://schemas.microsoft.com/office/drawing/2014/main" id="{CC2EE5FF-438F-9D4A-97E6-B71F8DA16D0E}"/>
                </a:ext>
              </a:extLst>
            </p:cNvPr>
            <p:cNvSpPr/>
            <p:nvPr/>
          </p:nvSpPr>
          <p:spPr>
            <a:xfrm>
              <a:off x="-768016" y="5953404"/>
              <a:ext cx="2895600" cy="685800"/>
            </a:xfrm>
            <a:prstGeom prst="wedgeRoundRectCallout">
              <a:avLst>
                <a:gd name="adj1" fmla="val 63921"/>
                <a:gd name="adj2" fmla="val -103017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</a:rPr>
                <a:t>为什么变成了</a:t>
              </a:r>
              <a:r>
                <a:rPr lang="en-US" altLang="zh-CN" dirty="0">
                  <a:solidFill>
                    <a:srgbClr val="7030A0"/>
                  </a:solidFill>
                </a:rPr>
                <a:t>max</a:t>
              </a:r>
              <a:r>
                <a:rPr lang="zh-CN" altLang="en-US" dirty="0">
                  <a:solidFill>
                    <a:srgbClr val="7030A0"/>
                  </a:solidFill>
                </a:rPr>
                <a:t>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9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</a:t>
            </a:r>
            <a:endParaRPr lang="zh-CN" alt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07937" y="1111157"/>
            <a:ext cx="26041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</a:t>
            </a:r>
            <a:r>
              <a:rPr sz="2200" spc="-25" dirty="0">
                <a:latin typeface="FangSong"/>
                <a:cs typeface="FangSong"/>
              </a:rPr>
              <a:t>三步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回</a:t>
            </a:r>
            <a:r>
              <a:rPr sz="2200" spc="-20" dirty="0">
                <a:latin typeface="FangSong"/>
                <a:cs typeface="FangSong"/>
              </a:rPr>
              <a:t>代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301050" y="1444183"/>
            <a:ext cx="4631436" cy="2188589"/>
            <a:chOff x="1676400" y="1476025"/>
            <a:chExt cx="4631436" cy="2188589"/>
          </a:xfrm>
        </p:grpSpPr>
        <p:sp>
          <p:nvSpPr>
            <p:cNvPr id="15" name="object 15"/>
            <p:cNvSpPr/>
            <p:nvPr/>
          </p:nvSpPr>
          <p:spPr>
            <a:xfrm>
              <a:off x="1676400" y="1476025"/>
              <a:ext cx="4631436" cy="93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5213" y="2412143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6057" y="3326286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2216468" y="4142170"/>
            <a:ext cx="4800600" cy="2060897"/>
            <a:chOff x="1676400" y="4267200"/>
            <a:chExt cx="4800600" cy="20608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18" name="object 16"/>
            <p:cNvSpPr/>
            <p:nvPr/>
          </p:nvSpPr>
          <p:spPr>
            <a:xfrm>
              <a:off x="2855213" y="5094095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4"/>
          <p:cNvSpPr txBox="1"/>
          <p:nvPr/>
        </p:nvSpPr>
        <p:spPr>
          <a:xfrm>
            <a:off x="807937" y="3747832"/>
            <a:ext cx="601808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将上式</a:t>
            </a:r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由求极大变为求极小</a:t>
            </a:r>
            <a:r>
              <a:rPr lang="zh-CN" altLang="en-US" sz="2200" spc="-1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2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</a:t>
            </a:r>
            <a:endParaRPr lang="zh-CN" alt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94657" y="3515696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charset="2"/>
              <a:buChar char="p"/>
            </a:pPr>
            <a:r>
              <a:rPr lang="zh-CN" altLang="en-US" sz="2400" spc="-15" dirty="0">
                <a:latin typeface="FangSong"/>
                <a:cs typeface="FangSong"/>
              </a:rPr>
              <a:t>最终的</a:t>
            </a:r>
            <a:r>
              <a:rPr lang="zh-CN" altLang="en-US" sz="24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400" spc="-15" dirty="0">
                <a:latin typeface="FangSong"/>
                <a:cs typeface="FangSong"/>
              </a:rPr>
              <a:t>为：</a:t>
            </a:r>
            <a:endParaRPr sz="2400" dirty="0">
              <a:latin typeface="FangSong"/>
              <a:cs typeface="FangSong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188029" y="4040323"/>
            <a:ext cx="4800600" cy="2060897"/>
            <a:chOff x="1828800" y="1648879"/>
            <a:chExt cx="4800600" cy="2060897"/>
          </a:xfrm>
        </p:grpSpPr>
        <p:grpSp>
          <p:nvGrpSpPr>
            <p:cNvPr id="13" name="组 12"/>
            <p:cNvGrpSpPr/>
            <p:nvPr/>
          </p:nvGrpSpPr>
          <p:grpSpPr>
            <a:xfrm>
              <a:off x="1828800" y="1648879"/>
              <a:ext cx="4800600" cy="2060897"/>
              <a:chOff x="1676400" y="4267200"/>
              <a:chExt cx="4800600" cy="2060897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400" y="4267200"/>
                <a:ext cx="4800600" cy="815340"/>
              </a:xfrm>
              <a:prstGeom prst="rect">
                <a:avLst/>
              </a:prstGeom>
            </p:spPr>
          </p:pic>
          <p:sp>
            <p:nvSpPr>
              <p:cNvPr id="20" name="object 17"/>
              <p:cNvSpPr/>
              <p:nvPr/>
            </p:nvSpPr>
            <p:spPr>
              <a:xfrm>
                <a:off x="3502050" y="5989769"/>
                <a:ext cx="2811779" cy="33832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450" y="2505918"/>
              <a:ext cx="2086651" cy="858597"/>
            </a:xfrm>
            <a:prstGeom prst="rect">
              <a:avLst/>
            </a:prstGeom>
          </p:spPr>
        </p:pic>
      </p:grpSp>
      <p:sp>
        <p:nvSpPr>
          <p:cNvPr id="19" name="object 11"/>
          <p:cNvSpPr/>
          <p:nvPr/>
        </p:nvSpPr>
        <p:spPr>
          <a:xfrm>
            <a:off x="2188029" y="1880534"/>
            <a:ext cx="5321222" cy="1064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5800" y="990600"/>
            <a:ext cx="492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p"/>
            </a:pPr>
            <a:r>
              <a:rPr lang="zh-CN" altLang="en-US" sz="2400" spc="-25" dirty="0">
                <a:solidFill>
                  <a:srgbClr val="FF0000"/>
                </a:solidFill>
              </a:rPr>
              <a:t>原始</a:t>
            </a:r>
            <a:r>
              <a:rPr lang="zh-CN" altLang="en-US" sz="2400" spc="-30" dirty="0"/>
              <a:t>问题 </a:t>
            </a:r>
            <a:r>
              <a:rPr lang="en-US" altLang="zh-CN" sz="2400" spc="-30" dirty="0"/>
              <a:t>(Primal</a:t>
            </a:r>
            <a:r>
              <a:rPr lang="zh-CN" altLang="en-US" sz="2400" spc="-30" dirty="0"/>
              <a:t> </a:t>
            </a:r>
            <a:r>
              <a:rPr lang="en-US" altLang="zh-CN" sz="2400" spc="-30" dirty="0"/>
              <a:t>Problem):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617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对偶问题</a:t>
            </a:r>
            <a:endParaRPr lang="zh-CN" alt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16686" y="1094657"/>
            <a:ext cx="576031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最终的</a:t>
            </a:r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200" spc="-15" dirty="0">
                <a:latin typeface="FangSong"/>
                <a:cs typeface="FangSong"/>
              </a:rPr>
              <a:t>为：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066800" y="3842801"/>
            <a:ext cx="7086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求对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的极小，即是关于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对偶变量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的优化问题</a:t>
            </a:r>
          </a:p>
        </p:txBody>
      </p:sp>
      <p:sp>
        <p:nvSpPr>
          <p:cNvPr id="8" name="object 3"/>
          <p:cNvSpPr/>
          <p:nvPr/>
        </p:nvSpPr>
        <p:spPr>
          <a:xfrm>
            <a:off x="2017776" y="5186616"/>
            <a:ext cx="4576572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4343401" y="5041499"/>
            <a:ext cx="1549528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1066800" y="4411240"/>
            <a:ext cx="7086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解出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后，求出 </a:t>
            </a:r>
            <a:r>
              <a:rPr lang="en-US" altLang="zh-CN" sz="2400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与 </a:t>
            </a:r>
            <a:r>
              <a:rPr lang="en-US" altLang="zh-CN" sz="2400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即可得到最终模型：</a:t>
            </a:r>
          </a:p>
        </p:txBody>
      </p:sp>
      <p:sp>
        <p:nvSpPr>
          <p:cNvPr id="11" name="object 6"/>
          <p:cNvSpPr/>
          <p:nvPr/>
        </p:nvSpPr>
        <p:spPr>
          <a:xfrm>
            <a:off x="2923794" y="5042398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 12"/>
          <p:cNvGrpSpPr/>
          <p:nvPr/>
        </p:nvGrpSpPr>
        <p:grpSpPr>
          <a:xfrm>
            <a:off x="2362200" y="1641703"/>
            <a:ext cx="4800600" cy="2060897"/>
            <a:chOff x="1676400" y="4267200"/>
            <a:chExt cx="4800600" cy="206089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20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/>
          <p:cNvSpPr/>
          <p:nvPr/>
        </p:nvSpPr>
        <p:spPr>
          <a:xfrm>
            <a:off x="3834093" y="5022023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6400800" y="5022022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/>
          <p:cNvSpPr txBox="1"/>
          <p:nvPr/>
        </p:nvSpPr>
        <p:spPr>
          <a:xfrm>
            <a:off x="6862219" y="5546279"/>
            <a:ext cx="4845913" cy="7386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还没有公式求解偏移项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b</a:t>
            </a:r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，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Later</a:t>
            </a:r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！</a:t>
            </a:r>
            <a:endParaRPr lang="en-US" altLang="zh-CN" sz="2400" i="1" dirty="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/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需要利用支持向量！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51" y="2498742"/>
            <a:ext cx="2086651" cy="858597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0D37792A-2802-B342-9FE7-3EAF87E5B2C1}"/>
              </a:ext>
            </a:extLst>
          </p:cNvPr>
          <p:cNvSpPr/>
          <p:nvPr/>
        </p:nvSpPr>
        <p:spPr>
          <a:xfrm>
            <a:off x="8010336" y="4690900"/>
            <a:ext cx="1458467" cy="662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线性分类问题</a:t>
            </a:r>
            <a:endParaRPr lang="en-US" altLang="x-none" dirty="0"/>
          </a:p>
        </p:txBody>
      </p:sp>
      <p:sp>
        <p:nvSpPr>
          <p:cNvPr id="1084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37733" y="5698331"/>
            <a:ext cx="8534400" cy="381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000" dirty="0"/>
              <a:t>找一个线性超平面来划分数据</a:t>
            </a:r>
            <a:endParaRPr lang="en-US" altLang="x-none" sz="2000" dirty="0"/>
          </a:p>
        </p:txBody>
      </p:sp>
      <p:graphicFrame>
        <p:nvGraphicFramePr>
          <p:cNvPr id="72707" name="Object 102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49740310"/>
              </p:ext>
            </p:extLst>
          </p:nvPr>
        </p:nvGraphicFramePr>
        <p:xfrm>
          <a:off x="3166533" y="109616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Visio" r:id="rId4" imgW="7442200" imgH="7023100" progId="Visio.Drawing.11">
                  <p:embed/>
                </p:oleObj>
              </mc:Choice>
              <mc:Fallback>
                <p:oleObj name="Visio" r:id="rId4" imgW="7442200" imgH="7023100" progId="Visio.Drawing.11">
                  <p:embed/>
                  <p:pic>
                    <p:nvPicPr>
                      <p:cNvPr id="72707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533" y="109616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683299"/>
      </p:ext>
    </p:extLst>
  </p:cSld>
  <p:clrMapOvr>
    <a:masterClrMapping/>
  </p:clrMapOvr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解的稀疏性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KKT</a:t>
            </a:r>
            <a:r>
              <a:rPr lang="zh-CN" altLang="en-US"/>
              <a:t>条件</a:t>
            </a:r>
            <a:endParaRPr lang="zh-CN" altLang="en-US" dirty="0"/>
          </a:p>
        </p:txBody>
      </p:sp>
      <p:sp>
        <p:nvSpPr>
          <p:cNvPr id="5" name="object 5"/>
          <p:cNvSpPr/>
          <p:nvPr/>
        </p:nvSpPr>
        <p:spPr>
          <a:xfrm>
            <a:off x="3044299" y="2738617"/>
            <a:ext cx="2822448" cy="1328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0925" y="5548425"/>
            <a:ext cx="71970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>
              <a:spcBef>
                <a:spcPts val="2120"/>
              </a:spcBef>
            </a:pP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支持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向量</a:t>
            </a:r>
            <a:r>
              <a:rPr sz="2000" spc="-10" dirty="0">
                <a:solidFill>
                  <a:srgbClr val="C00000"/>
                </a:solidFill>
                <a:latin typeface="FangSong"/>
                <a:cs typeface="FangSong"/>
              </a:rPr>
              <a:t>机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(</a:t>
            </a:r>
            <a:r>
              <a:rPr spc="-25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up</a:t>
            </a:r>
            <a:r>
              <a:rPr spc="-30" dirty="0">
                <a:solidFill>
                  <a:srgbClr val="C00000"/>
                </a:solidFill>
                <a:latin typeface="Verdana"/>
                <a:cs typeface="Verdana"/>
              </a:rPr>
              <a:t>p</a:t>
            </a:r>
            <a:r>
              <a:rPr spc="-10" dirty="0">
                <a:solidFill>
                  <a:srgbClr val="C00000"/>
                </a:solidFill>
                <a:latin typeface="Verdana"/>
                <a:cs typeface="Verdana"/>
              </a:rPr>
              <a:t>ort</a:t>
            </a:r>
            <a:r>
              <a:rPr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pc="-9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pc="-2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to</a:t>
            </a:r>
            <a:r>
              <a:rPr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pc="-10" dirty="0">
                <a:solidFill>
                  <a:srgbClr val="C00000"/>
                </a:solidFill>
                <a:latin typeface="Verdana"/>
                <a:cs typeface="Verdana"/>
              </a:rPr>
              <a:t>achine, 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pc="-10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dirty="0">
                <a:solidFill>
                  <a:srgbClr val="C00000"/>
                </a:solidFill>
                <a:latin typeface="Verdana"/>
                <a:cs typeface="Verdana"/>
              </a:rPr>
              <a:t>)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因此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而得名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07287" y="2046204"/>
            <a:ext cx="47981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485"/>
              </a:spcBef>
            </a:pPr>
            <a:r>
              <a:rPr lang="zh-CN" altLang="en-US" sz="2000" spc="-15" dirty="0">
                <a:solidFill>
                  <a:srgbClr val="FF0000"/>
                </a:solidFill>
                <a:latin typeface="Verdana"/>
                <a:cs typeface="Verdana"/>
              </a:rPr>
              <a:t>朗格朗日乘子法求对偶问题的前提是上述过程需</a:t>
            </a:r>
            <a:r>
              <a:rPr lang="zh-CN" altLang="en-US" sz="2000" spc="-15" dirty="0">
                <a:solidFill>
                  <a:srgbClr val="1613FF"/>
                </a:solidFill>
                <a:latin typeface="Verdana"/>
                <a:cs typeface="Verdana"/>
              </a:rPr>
              <a:t>满足  </a:t>
            </a:r>
            <a:r>
              <a:rPr sz="2000" spc="-15" dirty="0">
                <a:solidFill>
                  <a:srgbClr val="1613FF"/>
                </a:solidFill>
                <a:latin typeface="Verdana"/>
                <a:cs typeface="Verdana"/>
              </a:rPr>
              <a:t>KK</a:t>
            </a:r>
            <a:r>
              <a:rPr sz="2000" spc="-20" dirty="0">
                <a:solidFill>
                  <a:srgbClr val="1613FF"/>
                </a:solidFill>
                <a:latin typeface="Verdana"/>
                <a:cs typeface="Verdana"/>
              </a:rPr>
              <a:t>T</a:t>
            </a:r>
            <a:r>
              <a:rPr lang="zh-CN" altLang="en-US" sz="2000" spc="-20" dirty="0">
                <a:solidFill>
                  <a:srgbClr val="1613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条件</a:t>
            </a:r>
            <a:r>
              <a:rPr sz="20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11011" y="2601970"/>
            <a:ext cx="1734694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对所有训练样本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(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)</a:t>
            </a:r>
            <a:r>
              <a:rPr dirty="0">
                <a:solidFill>
                  <a:srgbClr val="1613FF"/>
                </a:solidFill>
                <a:latin typeface="FangSong"/>
                <a:cs typeface="FangSong"/>
              </a:rPr>
              <a:t>必有</a:t>
            </a: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：</a:t>
            </a:r>
            <a:endParaRPr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29878" y="3196113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或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95845" y="3266694"/>
            <a:ext cx="1007363" cy="303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5442" y="3625706"/>
            <a:ext cx="1606296" cy="408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6085" y="3238500"/>
            <a:ext cx="932815" cy="614680"/>
          </a:xfrm>
          <a:custGeom>
            <a:avLst/>
            <a:gdLst/>
            <a:ahLst/>
            <a:cxnLst/>
            <a:rect l="l" t="t" r="r" b="b"/>
            <a:pathLst>
              <a:path w="932814" h="614679">
                <a:moveTo>
                  <a:pt x="0" y="153542"/>
                </a:moveTo>
                <a:lnTo>
                  <a:pt x="625602" y="153542"/>
                </a:lnTo>
                <a:lnTo>
                  <a:pt x="625602" y="0"/>
                </a:lnTo>
                <a:lnTo>
                  <a:pt x="932688" y="307085"/>
                </a:lnTo>
                <a:lnTo>
                  <a:pt x="625602" y="614171"/>
                </a:lnTo>
                <a:lnTo>
                  <a:pt x="625602" y="460628"/>
                </a:lnTo>
                <a:lnTo>
                  <a:pt x="0" y="460628"/>
                </a:lnTo>
                <a:lnTo>
                  <a:pt x="0" y="1535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矩形 13"/>
          <p:cNvSpPr/>
          <p:nvPr/>
        </p:nvSpPr>
        <p:spPr>
          <a:xfrm>
            <a:off x="2497454" y="4644354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支持向量机解的</a:t>
            </a:r>
            <a:r>
              <a:rPr lang="zh-CN" altLang="en-US" sz="2400" dirty="0">
                <a:solidFill>
                  <a:srgbClr val="FF0000"/>
                </a:solidFill>
              </a:rPr>
              <a:t>稀疏性</a:t>
            </a:r>
            <a:r>
              <a:rPr lang="en-US" altLang="zh-CN" sz="2400" dirty="0"/>
              <a:t>: </a:t>
            </a:r>
            <a:r>
              <a:rPr lang="zh-CN" altLang="en-US" sz="2400" dirty="0"/>
              <a:t>训练完成后</a:t>
            </a:r>
            <a:r>
              <a:rPr lang="en-US" altLang="zh-CN" sz="2400" dirty="0"/>
              <a:t>, </a:t>
            </a:r>
            <a:r>
              <a:rPr lang="zh-CN" altLang="en-US" sz="2400" dirty="0"/>
              <a:t>大部分的训练样本都不需保留</a:t>
            </a:r>
            <a:r>
              <a:rPr lang="en-US" altLang="zh-CN" sz="2400" dirty="0"/>
              <a:t>, </a:t>
            </a:r>
            <a:r>
              <a:rPr lang="zh-CN" altLang="en-US" sz="2400" dirty="0">
                <a:solidFill>
                  <a:srgbClr val="C00000"/>
                </a:solidFill>
              </a:rPr>
              <a:t>最终模型仅与支持向量有关</a:t>
            </a:r>
            <a:r>
              <a:rPr lang="en-US" altLang="zh-CN" sz="2400" dirty="0"/>
              <a:t>.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6" name="object 6"/>
          <p:cNvSpPr/>
          <p:nvPr/>
        </p:nvSpPr>
        <p:spPr>
          <a:xfrm>
            <a:off x="3215135" y="3627321"/>
            <a:ext cx="2595877" cy="45547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89" y="1213250"/>
            <a:ext cx="4577146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183078" y="1049490"/>
            <a:ext cx="1817922" cy="678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bject 8"/>
          <p:cNvSpPr txBox="1"/>
          <p:nvPr/>
        </p:nvSpPr>
        <p:spPr>
          <a:xfrm>
            <a:off x="2230926" y="1183550"/>
            <a:ext cx="162674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原始模型：</a:t>
            </a:r>
          </a:p>
        </p:txBody>
      </p:sp>
      <p:sp>
        <p:nvSpPr>
          <p:cNvPr id="27" name="object 6"/>
          <p:cNvSpPr/>
          <p:nvPr/>
        </p:nvSpPr>
        <p:spPr>
          <a:xfrm>
            <a:off x="7875905" y="3170743"/>
            <a:ext cx="1053974" cy="45547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8" name="直线箭头连接符 27"/>
          <p:cNvCxnSpPr/>
          <p:nvPr/>
        </p:nvCxnSpPr>
        <p:spPr>
          <a:xfrm flipH="1" flipV="1">
            <a:off x="7359290" y="1848248"/>
            <a:ext cx="794110" cy="122259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8"/>
          <p:cNvSpPr txBox="1"/>
          <p:nvPr/>
        </p:nvSpPr>
        <p:spPr>
          <a:xfrm>
            <a:off x="7875904" y="2079441"/>
            <a:ext cx="2362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000" dirty="0">
                <a:solidFill>
                  <a:srgbClr val="0000FF"/>
                </a:solidFill>
                <a:latin typeface="FangSong"/>
                <a:cs typeface="FangSong"/>
              </a:rPr>
              <a:t>对结果没有影响，</a:t>
            </a:r>
            <a:r>
              <a:rPr lang="en-US" altLang="zh-CN" sz="2000" dirty="0">
                <a:solidFill>
                  <a:srgbClr val="0000FF"/>
                </a:solidFill>
                <a:latin typeface="FangSong"/>
                <a:cs typeface="FangSong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FangSong"/>
                <a:cs typeface="FangSong"/>
              </a:rPr>
              <a:t>对应大部分样本点</a:t>
            </a:r>
            <a:r>
              <a:rPr lang="en-US" altLang="zh-CN" sz="2000" dirty="0">
                <a:solidFill>
                  <a:srgbClr val="0000FF"/>
                </a:solidFill>
                <a:latin typeface="FangSong"/>
                <a:cs typeface="FangSong"/>
              </a:rPr>
              <a:t>)</a:t>
            </a:r>
            <a:endParaRPr lang="zh-CN" altLang="en-US" sz="2000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7107302" y="3661626"/>
            <a:ext cx="1822576" cy="388836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/>
          <p:cNvSpPr txBox="1"/>
          <p:nvPr/>
        </p:nvSpPr>
        <p:spPr>
          <a:xfrm>
            <a:off x="7859395" y="4109613"/>
            <a:ext cx="23787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b="1" i="1" dirty="0">
                <a:solidFill>
                  <a:srgbClr val="0000FF"/>
                </a:solidFill>
                <a:latin typeface="FangSong"/>
                <a:cs typeface="FangSong"/>
              </a:rPr>
              <a:t>对应支持向量！</a:t>
            </a:r>
          </a:p>
        </p:txBody>
      </p:sp>
      <p:sp>
        <p:nvSpPr>
          <p:cNvPr id="26" name="object 4"/>
          <p:cNvSpPr txBox="1"/>
          <p:nvPr/>
        </p:nvSpPr>
        <p:spPr>
          <a:xfrm>
            <a:off x="6938899" y="5989685"/>
            <a:ext cx="3545814" cy="3693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还没有公式求解偏移项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b</a:t>
            </a:r>
            <a:endParaRPr lang="zh-CN" altLang="en-US" sz="2400" i="1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8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4" grpId="0" animBg="1"/>
      <p:bldP spid="26" grpId="0" animBg="1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偏移项 </a:t>
            </a:r>
            <a:r>
              <a:rPr lang="en-US" altLang="zh-CN"/>
              <a:t>b</a:t>
            </a:r>
            <a:r>
              <a:rPr lang="zh-CN" altLang="en-US"/>
              <a:t> </a:t>
            </a:r>
            <a:r>
              <a:rPr lang="mr-IN" altLang="zh-CN"/>
              <a:t>–</a:t>
            </a:r>
            <a:r>
              <a:rPr lang="zh-CN" altLang="en-US"/>
              <a:t> 利用支持向量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偏移项  ：</a:t>
            </a:r>
            <a:r>
              <a:rPr lang="zh-CN" altLang="en-US" dirty="0">
                <a:solidFill>
                  <a:srgbClr val="C00000"/>
                </a:solidFill>
              </a:rPr>
              <a:t>通过支持向量来确定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pPr lvl="0"/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KKT</a:t>
            </a:r>
            <a:r>
              <a:rPr lang="zh-CN" altLang="en-US" dirty="0"/>
              <a:t> 约束：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58539"/>
            <a:ext cx="164606" cy="371888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3053316" y="1723468"/>
            <a:ext cx="2822448" cy="1344178"/>
            <a:chOff x="1577083" y="2082224"/>
            <a:chExt cx="2822448" cy="1344178"/>
          </a:xfrm>
        </p:grpSpPr>
        <p:sp>
          <p:nvSpPr>
            <p:cNvPr id="18" name="object 5"/>
            <p:cNvSpPr/>
            <p:nvPr/>
          </p:nvSpPr>
          <p:spPr>
            <a:xfrm>
              <a:off x="1577083" y="2082224"/>
              <a:ext cx="2822448" cy="1328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object 6"/>
            <p:cNvSpPr/>
            <p:nvPr/>
          </p:nvSpPr>
          <p:spPr>
            <a:xfrm>
              <a:off x="1747918" y="2970927"/>
              <a:ext cx="2595877" cy="455475"/>
            </a:xfrm>
            <a:custGeom>
              <a:avLst/>
              <a:gdLst/>
              <a:ahLst/>
              <a:cxnLst/>
              <a:rect l="l" t="t" r="r" b="b"/>
              <a:pathLst>
                <a:path w="1839595" h="680085">
                  <a:moveTo>
                    <a:pt x="0" y="679703"/>
                  </a:moveTo>
                  <a:lnTo>
                    <a:pt x="1839468" y="679703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060873" y="4151267"/>
            <a:ext cx="67160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</a:rPr>
              <a:t>其中至少有一个 </a:t>
            </a:r>
            <a:r>
              <a:rPr lang="en-US" altLang="zh-CN" sz="2000" b="1" i="1" dirty="0">
                <a:solidFill>
                  <a:srgbClr val="1613FF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a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dirty="0">
                <a:solidFill>
                  <a:srgbClr val="1613FF"/>
                </a:solidFill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&gt;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支持向量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此时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即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000" b="1" i="1" dirty="0" err="1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 err="1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+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1=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注意到：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y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="1" i="1" baseline="30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b="1" i="1" baseline="30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可得：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24601" y="4040886"/>
            <a:ext cx="391452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否则，假设所有 </a:t>
            </a:r>
            <a:r>
              <a:rPr lang="en-US" altLang="zh-CN" i="1" dirty="0">
                <a:solidFill>
                  <a:srgbClr val="1613FF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a</a:t>
            </a:r>
            <a:r>
              <a:rPr lang="en-US" altLang="zh-CN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dirty="0">
                <a:solidFill>
                  <a:srgbClr val="1613FF"/>
                </a:solidFill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则 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0.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不是原问题的最优解。 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dirty="0">
              <a:solidFill>
                <a:srgbClr val="1613FF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2143106" y="5276627"/>
            <a:ext cx="5181981" cy="1029956"/>
            <a:chOff x="1545391" y="5253456"/>
            <a:chExt cx="5181981" cy="1029956"/>
          </a:xfrm>
        </p:grpSpPr>
        <p:grpSp>
          <p:nvGrpSpPr>
            <p:cNvPr id="29" name="组 28"/>
            <p:cNvGrpSpPr/>
            <p:nvPr/>
          </p:nvGrpSpPr>
          <p:grpSpPr>
            <a:xfrm>
              <a:off x="1545391" y="5253456"/>
              <a:ext cx="5181981" cy="1029956"/>
              <a:chOff x="619105" y="5671903"/>
              <a:chExt cx="4257695" cy="929921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23118" y="5898855"/>
                <a:ext cx="1489884" cy="361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bject 6"/>
              <p:cNvSpPr/>
              <p:nvPr/>
            </p:nvSpPr>
            <p:spPr>
              <a:xfrm>
                <a:off x="619105" y="5671903"/>
                <a:ext cx="4257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384" y="5316194"/>
              <a:ext cx="3103603" cy="867183"/>
            </a:xfrm>
            <a:prstGeom prst="rect">
              <a:avLst/>
            </a:prstGeom>
          </p:spPr>
        </p:pic>
      </p:grpSp>
      <p:grpSp>
        <p:nvGrpSpPr>
          <p:cNvPr id="34" name="组 33"/>
          <p:cNvGrpSpPr/>
          <p:nvPr/>
        </p:nvGrpSpPr>
        <p:grpSpPr>
          <a:xfrm>
            <a:off x="2163767" y="3184880"/>
            <a:ext cx="3876695" cy="929921"/>
            <a:chOff x="1545391" y="4128667"/>
            <a:chExt cx="3876695" cy="929921"/>
          </a:xfrm>
        </p:grpSpPr>
        <p:grpSp>
          <p:nvGrpSpPr>
            <p:cNvPr id="35" name="组 34"/>
            <p:cNvGrpSpPr/>
            <p:nvPr/>
          </p:nvGrpSpPr>
          <p:grpSpPr>
            <a:xfrm>
              <a:off x="1545391" y="4128667"/>
              <a:ext cx="3876695" cy="929921"/>
              <a:chOff x="619105" y="3322029"/>
              <a:chExt cx="3876695" cy="929921"/>
            </a:xfrm>
          </p:grpSpPr>
          <p:sp>
            <p:nvSpPr>
              <p:cNvPr id="37" name="object 6"/>
              <p:cNvSpPr/>
              <p:nvPr/>
            </p:nvSpPr>
            <p:spPr>
              <a:xfrm>
                <a:off x="619105" y="3322029"/>
                <a:ext cx="3876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73353" y="3539344"/>
                <a:ext cx="1856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4" y="4197883"/>
              <a:ext cx="1900244" cy="78287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0688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最终解</a:t>
            </a:r>
            <a:endParaRPr lang="zh-CN" altLang="en-US" dirty="0"/>
          </a:p>
        </p:txBody>
      </p:sp>
      <p:sp>
        <p:nvSpPr>
          <p:cNvPr id="19" name="object 14"/>
          <p:cNvSpPr txBox="1"/>
          <p:nvPr/>
        </p:nvSpPr>
        <p:spPr>
          <a:xfrm>
            <a:off x="664408" y="1038527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charset="2"/>
              <a:buChar char="p"/>
            </a:pP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最终的</a:t>
            </a:r>
            <a:r>
              <a:rPr lang="zh-CN" altLang="en-US" sz="24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：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2057780" y="1563154"/>
            <a:ext cx="4800600" cy="2060897"/>
            <a:chOff x="1828800" y="1648879"/>
            <a:chExt cx="4800600" cy="2060897"/>
          </a:xfrm>
        </p:grpSpPr>
        <p:grpSp>
          <p:nvGrpSpPr>
            <p:cNvPr id="25" name="组 24"/>
            <p:cNvGrpSpPr/>
            <p:nvPr/>
          </p:nvGrpSpPr>
          <p:grpSpPr>
            <a:xfrm>
              <a:off x="1828800" y="1648879"/>
              <a:ext cx="4800600" cy="2060897"/>
              <a:chOff x="1676400" y="4267200"/>
              <a:chExt cx="4800600" cy="2060897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400" y="4267200"/>
                <a:ext cx="4800600" cy="815340"/>
              </a:xfrm>
              <a:prstGeom prst="rect">
                <a:avLst/>
              </a:prstGeom>
            </p:spPr>
          </p:pic>
          <p:sp>
            <p:nvSpPr>
              <p:cNvPr id="29" name="object 17"/>
              <p:cNvSpPr/>
              <p:nvPr/>
            </p:nvSpPr>
            <p:spPr>
              <a:xfrm>
                <a:off x="3502050" y="5989769"/>
                <a:ext cx="2811779" cy="33832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450" y="2505918"/>
              <a:ext cx="2086651" cy="858597"/>
            </a:xfrm>
            <a:prstGeom prst="rect">
              <a:avLst/>
            </a:prstGeom>
          </p:spPr>
        </p:pic>
      </p:grpSp>
      <p:sp>
        <p:nvSpPr>
          <p:cNvPr id="30" name="object 14"/>
          <p:cNvSpPr txBox="1"/>
          <p:nvPr/>
        </p:nvSpPr>
        <p:spPr>
          <a:xfrm>
            <a:off x="664408" y="3684933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charset="2"/>
              <a:buChar char="p"/>
            </a:pP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最优解：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676400" y="5301383"/>
            <a:ext cx="5181981" cy="1029956"/>
            <a:chOff x="1545391" y="5253456"/>
            <a:chExt cx="5181981" cy="1029956"/>
          </a:xfrm>
        </p:grpSpPr>
        <p:grpSp>
          <p:nvGrpSpPr>
            <p:cNvPr id="35" name="组 34"/>
            <p:cNvGrpSpPr/>
            <p:nvPr/>
          </p:nvGrpSpPr>
          <p:grpSpPr>
            <a:xfrm>
              <a:off x="1545391" y="5253456"/>
              <a:ext cx="5181981" cy="1029956"/>
              <a:chOff x="619105" y="5671903"/>
              <a:chExt cx="4257695" cy="9299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23118" y="5898855"/>
                <a:ext cx="1489884" cy="361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bject 6"/>
              <p:cNvSpPr/>
              <p:nvPr/>
            </p:nvSpPr>
            <p:spPr>
              <a:xfrm>
                <a:off x="619105" y="5671903"/>
                <a:ext cx="4257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384" y="5316194"/>
              <a:ext cx="3103603" cy="867183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1676400" y="4176595"/>
            <a:ext cx="3876695" cy="929921"/>
            <a:chOff x="1545391" y="4128667"/>
            <a:chExt cx="3876695" cy="929921"/>
          </a:xfrm>
        </p:grpSpPr>
        <p:grpSp>
          <p:nvGrpSpPr>
            <p:cNvPr id="31" name="组 30"/>
            <p:cNvGrpSpPr/>
            <p:nvPr/>
          </p:nvGrpSpPr>
          <p:grpSpPr>
            <a:xfrm>
              <a:off x="1545391" y="4128667"/>
              <a:ext cx="3876695" cy="929921"/>
              <a:chOff x="619105" y="3322029"/>
              <a:chExt cx="3876695" cy="929921"/>
            </a:xfrm>
          </p:grpSpPr>
          <p:sp>
            <p:nvSpPr>
              <p:cNvPr id="32" name="object 6"/>
              <p:cNvSpPr/>
              <p:nvPr/>
            </p:nvSpPr>
            <p:spPr>
              <a:xfrm>
                <a:off x="619105" y="3322029"/>
                <a:ext cx="3876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73353" y="3539344"/>
                <a:ext cx="1856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4" y="4197883"/>
              <a:ext cx="1900244" cy="782872"/>
            </a:xfrm>
            <a:prstGeom prst="rect">
              <a:avLst/>
            </a:prstGeom>
          </p:spPr>
        </p:pic>
      </p:grpSp>
      <p:sp>
        <p:nvSpPr>
          <p:cNvPr id="20" name="object 4"/>
          <p:cNvSpPr txBox="1"/>
          <p:nvPr/>
        </p:nvSpPr>
        <p:spPr>
          <a:xfrm>
            <a:off x="7162800" y="5584404"/>
            <a:ext cx="4083913" cy="3693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现在的问题是怎么求 </a:t>
            </a:r>
            <a:r>
              <a:rPr lang="en-US" altLang="zh-CN" sz="240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4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求解方法 </a:t>
            </a:r>
            <a:r>
              <a:rPr lang="en-US" altLang="zh-CN" dirty="0"/>
              <a:t>– SMO(</a:t>
            </a:r>
            <a:r>
              <a:rPr lang="zh-CN" altLang="en-US" dirty="0">
                <a:solidFill>
                  <a:schemeClr val="tx1"/>
                </a:solidFill>
              </a:rPr>
              <a:t>顺序最小优化算法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79450" y="1947863"/>
            <a:ext cx="8616950" cy="4376737"/>
          </a:xfrm>
        </p:spPr>
        <p:txBody>
          <a:bodyPr/>
          <a:lstStyle/>
          <a:p>
            <a:r>
              <a:rPr lang="zh-CN" altLang="en-US" dirty="0"/>
              <a:t>基本思路：</a:t>
            </a:r>
            <a:r>
              <a:rPr lang="zh-CN" altLang="en-US" dirty="0">
                <a:solidFill>
                  <a:srgbClr val="1023F4"/>
                </a:solidFill>
              </a:rPr>
              <a:t>不断执行如下两个步骤直至收敛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第一步：选取一对需更新的变量    和   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第二步：固定</a:t>
            </a:r>
            <a:r>
              <a:rPr lang="en-US" altLang="zh-CN" i="1" dirty="0"/>
              <a:t>    </a:t>
            </a:r>
            <a:r>
              <a:rPr lang="zh-CN" altLang="en-US" dirty="0"/>
              <a:t>和    以外的参数</a:t>
            </a:r>
            <a:r>
              <a:rPr lang="en-US" altLang="zh-CN" dirty="0"/>
              <a:t>, </a:t>
            </a:r>
            <a:r>
              <a:rPr lang="zh-CN" altLang="en-US" dirty="0"/>
              <a:t>求解对偶问题更新    和    </a:t>
            </a:r>
            <a:r>
              <a:rPr lang="en-US" altLang="zh-CN" dirty="0"/>
              <a:t>.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仅考虑    和    时</a:t>
            </a:r>
            <a:r>
              <a:rPr lang="en-US" altLang="zh-CN" dirty="0"/>
              <a:t>, </a:t>
            </a:r>
            <a:r>
              <a:rPr lang="zh-CN" altLang="en-US" dirty="0"/>
              <a:t>对偶问题的约束变为：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321745"/>
              </p:ext>
            </p:extLst>
          </p:nvPr>
        </p:nvGraphicFramePr>
        <p:xfrm>
          <a:off x="5022850" y="2376724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0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850" y="2376724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689132"/>
              </p:ext>
            </p:extLst>
          </p:nvPr>
        </p:nvGraphicFramePr>
        <p:xfrm>
          <a:off x="5651782" y="2372344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1" name="Formula" r:id="rId7" imgW="143640" imgH="133560" progId="Equation.Ribbit">
                  <p:embed/>
                </p:oleObj>
              </mc:Choice>
              <mc:Fallback>
                <p:oleObj name="Formula" r:id="rId7" imgW="143640" imgH="13356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51782" y="2372344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548028"/>
              </p:ext>
            </p:extLst>
          </p:nvPr>
        </p:nvGraphicFramePr>
        <p:xfrm>
          <a:off x="2984872" y="2693352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2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4872" y="2693352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968959"/>
              </p:ext>
            </p:extLst>
          </p:nvPr>
        </p:nvGraphicFramePr>
        <p:xfrm>
          <a:off x="3544066" y="2688972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3" name="Formula" r:id="rId10" imgW="143640" imgH="133560" progId="Equation.Ribbit">
                  <p:embed/>
                </p:oleObj>
              </mc:Choice>
              <mc:Fallback>
                <p:oleObj name="Formula" r:id="rId10" imgW="143640" imgH="13356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4066" y="2688972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033926"/>
              </p:ext>
            </p:extLst>
          </p:nvPr>
        </p:nvGraphicFramePr>
        <p:xfrm>
          <a:off x="7232650" y="2698670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4" name="Formula" r:id="rId11" imgW="134640" imgH="119520" progId="Equation.Ribbit">
                  <p:embed/>
                </p:oleObj>
              </mc:Choice>
              <mc:Fallback>
                <p:oleObj name="Formula" r:id="rId11" imgW="134640" imgH="11952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2650" y="2698670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395720"/>
              </p:ext>
            </p:extLst>
          </p:nvPr>
        </p:nvGraphicFramePr>
        <p:xfrm>
          <a:off x="7835020" y="2694290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5" name="Formula" r:id="rId12" imgW="143640" imgH="133560" progId="Equation.Ribbit">
                  <p:embed/>
                </p:oleObj>
              </mc:Choice>
              <mc:Fallback>
                <p:oleObj name="Formula" r:id="rId12" imgW="143640" imgH="13356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35020" y="2694290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27920"/>
              </p:ext>
            </p:extLst>
          </p:nvPr>
        </p:nvGraphicFramePr>
        <p:xfrm>
          <a:off x="1998563" y="3553480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8563" y="3553480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243599"/>
              </p:ext>
            </p:extLst>
          </p:nvPr>
        </p:nvGraphicFramePr>
        <p:xfrm>
          <a:off x="2592441" y="3553480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" name="Formula" r:id="rId14" imgW="143640" imgH="133560" progId="Equation.Ribbit">
                  <p:embed/>
                </p:oleObj>
              </mc:Choice>
              <mc:Fallback>
                <p:oleObj name="Formula" r:id="rId14" imgW="143640" imgH="13356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2441" y="3553480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668089" y="4882170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用一个变量表示另一个变量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回代入对偶问题可得一个单变量的二次规划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该问题具有</a:t>
            </a:r>
            <a:r>
              <a:rPr lang="zh-CN" altLang="en-US" sz="2400" dirty="0">
                <a:solidFill>
                  <a:srgbClr val="16754D"/>
                </a:solidFill>
              </a:rPr>
              <a:t>闭式解</a:t>
            </a:r>
            <a:r>
              <a:rPr lang="en-US" altLang="zh-CN" sz="2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33" y="4044164"/>
            <a:ext cx="5480779" cy="71939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940867"/>
            <a:ext cx="3978379" cy="675693"/>
          </a:xfrm>
          <a:prstGeom prst="rect">
            <a:avLst/>
          </a:prstGeom>
        </p:spPr>
      </p:pic>
      <p:sp>
        <p:nvSpPr>
          <p:cNvPr id="38" name="object 17"/>
          <p:cNvSpPr/>
          <p:nvPr/>
        </p:nvSpPr>
        <p:spPr>
          <a:xfrm>
            <a:off x="7938894" y="1139316"/>
            <a:ext cx="2271907" cy="3044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/>
          <p:cNvSpPr/>
          <p:nvPr/>
        </p:nvSpPr>
        <p:spPr>
          <a:xfrm>
            <a:off x="6053222" y="979381"/>
            <a:ext cx="1715828" cy="6153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387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三、核函数</a:t>
            </a:r>
          </a:p>
        </p:txBody>
      </p:sp>
    </p:spTree>
    <p:extLst>
      <p:ext uri="{BB962C8B-B14F-4D97-AF65-F5344CB8AC3E}">
        <p14:creationId xmlns:p14="http://schemas.microsoft.com/office/powerpoint/2010/main" val="2525603483"/>
      </p:ext>
    </p:extLst>
  </p:cSld>
  <p:clrMapOvr>
    <a:masterClrMapping/>
  </p:clrMapOvr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2895600" y="1447800"/>
            <a:ext cx="6248400" cy="3780946"/>
            <a:chOff x="381000" y="752957"/>
            <a:chExt cx="4152900" cy="2535354"/>
          </a:xfrm>
        </p:grpSpPr>
        <p:sp>
          <p:nvSpPr>
            <p:cNvPr id="7" name="Oval 4"/>
            <p:cNvSpPr/>
            <p:nvPr/>
          </p:nvSpPr>
          <p:spPr>
            <a:xfrm>
              <a:off x="2627176" y="1245831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6"/>
            <p:cNvSpPr/>
            <p:nvPr/>
          </p:nvSpPr>
          <p:spPr>
            <a:xfrm>
              <a:off x="2467135" y="1066727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7"/>
            <p:cNvSpPr/>
            <p:nvPr/>
          </p:nvSpPr>
          <p:spPr>
            <a:xfrm>
              <a:off x="3092491" y="184601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8"/>
            <p:cNvSpPr/>
            <p:nvPr/>
          </p:nvSpPr>
          <p:spPr>
            <a:xfrm>
              <a:off x="1333006" y="1125180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945814" y="1918735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2175780" y="2341708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 rot="2734294">
              <a:off x="1849741" y="2326602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1426" y="3040651"/>
              <a:ext cx="278285" cy="247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" y="1622289"/>
              <a:ext cx="278285" cy="247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7" name="Cross 18"/>
            <p:cNvSpPr/>
            <p:nvPr/>
          </p:nvSpPr>
          <p:spPr>
            <a:xfrm rot="2734294">
              <a:off x="2280311" y="2028171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9"/>
            <p:cNvSpPr/>
            <p:nvPr/>
          </p:nvSpPr>
          <p:spPr>
            <a:xfrm rot="2734294">
              <a:off x="2227649" y="1690923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20"/>
            <p:cNvSpPr/>
            <p:nvPr/>
          </p:nvSpPr>
          <p:spPr>
            <a:xfrm rot="2734294">
              <a:off x="2503442" y="1855167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4"/>
            <p:cNvSpPr/>
            <p:nvPr/>
          </p:nvSpPr>
          <p:spPr>
            <a:xfrm rot="2734294">
              <a:off x="1575139" y="1784746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5"/>
            <p:cNvSpPr/>
            <p:nvPr/>
          </p:nvSpPr>
          <p:spPr>
            <a:xfrm rot="2734294">
              <a:off x="1627387" y="2085626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6"/>
            <p:cNvSpPr/>
            <p:nvPr/>
          </p:nvSpPr>
          <p:spPr>
            <a:xfrm rot="2734294">
              <a:off x="1943525" y="1490680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7"/>
            <p:cNvSpPr/>
            <p:nvPr/>
          </p:nvSpPr>
          <p:spPr>
            <a:xfrm>
              <a:off x="2615219" y="247352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8"/>
            <p:cNvSpPr/>
            <p:nvPr/>
          </p:nvSpPr>
          <p:spPr>
            <a:xfrm>
              <a:off x="1012923" y="182282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9"/>
            <p:cNvSpPr/>
            <p:nvPr/>
          </p:nvSpPr>
          <p:spPr>
            <a:xfrm>
              <a:off x="1437086" y="2464160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30"/>
            <p:cNvSpPr/>
            <p:nvPr/>
          </p:nvSpPr>
          <p:spPr>
            <a:xfrm>
              <a:off x="3052931" y="218781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31"/>
            <p:cNvSpPr/>
            <p:nvPr/>
          </p:nvSpPr>
          <p:spPr>
            <a:xfrm>
              <a:off x="2902377" y="121354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32"/>
            <p:cNvSpPr/>
            <p:nvPr/>
          </p:nvSpPr>
          <p:spPr>
            <a:xfrm>
              <a:off x="3129618" y="1331030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33"/>
            <p:cNvSpPr/>
            <p:nvPr/>
          </p:nvSpPr>
          <p:spPr>
            <a:xfrm>
              <a:off x="1686918" y="1052851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4"/>
            <p:cNvSpPr/>
            <p:nvPr/>
          </p:nvSpPr>
          <p:spPr>
            <a:xfrm>
              <a:off x="2202359" y="1023840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5"/>
            <p:cNvSpPr/>
            <p:nvPr/>
          </p:nvSpPr>
          <p:spPr>
            <a:xfrm>
              <a:off x="2444822" y="140215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6"/>
            <p:cNvSpPr/>
            <p:nvPr/>
          </p:nvSpPr>
          <p:spPr>
            <a:xfrm>
              <a:off x="2895601" y="2477579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7"/>
            <p:cNvSpPr/>
            <p:nvPr/>
          </p:nvSpPr>
          <p:spPr>
            <a:xfrm>
              <a:off x="1183321" y="201818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45"/>
            <p:cNvSpPr/>
            <p:nvPr/>
          </p:nvSpPr>
          <p:spPr>
            <a:xfrm>
              <a:off x="1236896" y="157255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46"/>
            <p:cNvSpPr/>
            <p:nvPr/>
          </p:nvSpPr>
          <p:spPr>
            <a:xfrm>
              <a:off x="1016797" y="139860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47"/>
            <p:cNvSpPr/>
            <p:nvPr/>
          </p:nvSpPr>
          <p:spPr>
            <a:xfrm>
              <a:off x="1947174" y="273563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48"/>
            <p:cNvSpPr/>
            <p:nvPr/>
          </p:nvSpPr>
          <p:spPr>
            <a:xfrm>
              <a:off x="1516521" y="137565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49"/>
            <p:cNvSpPr/>
            <p:nvPr/>
          </p:nvSpPr>
          <p:spPr>
            <a:xfrm>
              <a:off x="1947174" y="1109039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50"/>
            <p:cNvSpPr/>
            <p:nvPr/>
          </p:nvSpPr>
          <p:spPr>
            <a:xfrm>
              <a:off x="3475897" y="231324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51"/>
            <p:cNvSpPr/>
            <p:nvPr/>
          </p:nvSpPr>
          <p:spPr>
            <a:xfrm>
              <a:off x="2979142" y="1574712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52"/>
            <p:cNvSpPr/>
            <p:nvPr/>
          </p:nvSpPr>
          <p:spPr>
            <a:xfrm>
              <a:off x="1101996" y="232317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3"/>
            <p:cNvSpPr/>
            <p:nvPr/>
          </p:nvSpPr>
          <p:spPr>
            <a:xfrm>
              <a:off x="1512920" y="271631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4"/>
            <p:cNvSpPr/>
            <p:nvPr/>
          </p:nvSpPr>
          <p:spPr>
            <a:xfrm>
              <a:off x="1335721" y="217058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55"/>
            <p:cNvSpPr/>
            <p:nvPr/>
          </p:nvSpPr>
          <p:spPr>
            <a:xfrm>
              <a:off x="1254396" y="2475576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58"/>
            <p:cNvSpPr/>
            <p:nvPr/>
          </p:nvSpPr>
          <p:spPr>
            <a:xfrm>
              <a:off x="3160017" y="2624326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59"/>
            <p:cNvSpPr/>
            <p:nvPr/>
          </p:nvSpPr>
          <p:spPr>
            <a:xfrm>
              <a:off x="2779577" y="1398233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60"/>
            <p:cNvSpPr/>
            <p:nvPr/>
          </p:nvSpPr>
          <p:spPr>
            <a:xfrm>
              <a:off x="2274424" y="2696756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62"/>
            <p:cNvSpPr/>
            <p:nvPr/>
          </p:nvSpPr>
          <p:spPr>
            <a:xfrm rot="2734294">
              <a:off x="2671940" y="2104486"/>
              <a:ext cx="223556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65"/>
            <p:cNvSpPr/>
            <p:nvPr/>
          </p:nvSpPr>
          <p:spPr>
            <a:xfrm>
              <a:off x="3268466" y="1658249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66"/>
            <p:cNvSpPr/>
            <p:nvPr/>
          </p:nvSpPr>
          <p:spPr>
            <a:xfrm>
              <a:off x="3221679" y="2398443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67"/>
            <p:cNvSpPr/>
            <p:nvPr/>
          </p:nvSpPr>
          <p:spPr>
            <a:xfrm>
              <a:off x="2817178" y="266397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68"/>
            <p:cNvSpPr/>
            <p:nvPr/>
          </p:nvSpPr>
          <p:spPr>
            <a:xfrm>
              <a:off x="3546676" y="1471986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69"/>
            <p:cNvSpPr/>
            <p:nvPr/>
          </p:nvSpPr>
          <p:spPr>
            <a:xfrm>
              <a:off x="3381832" y="2571424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70"/>
            <p:cNvSpPr/>
            <p:nvPr/>
          </p:nvSpPr>
          <p:spPr>
            <a:xfrm>
              <a:off x="3356461" y="2059430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1"/>
            <p:cNvSpPr/>
            <p:nvPr/>
          </p:nvSpPr>
          <p:spPr>
            <a:xfrm>
              <a:off x="3735319" y="179266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2"/>
            <p:cNvSpPr/>
            <p:nvPr/>
          </p:nvSpPr>
          <p:spPr>
            <a:xfrm>
              <a:off x="3529666" y="1783163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3"/>
            <p:cNvSpPr/>
            <p:nvPr/>
          </p:nvSpPr>
          <p:spPr>
            <a:xfrm>
              <a:off x="1696511" y="2643885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74"/>
            <p:cNvSpPr/>
            <p:nvPr/>
          </p:nvSpPr>
          <p:spPr>
            <a:xfrm>
              <a:off x="2458015" y="2624326"/>
              <a:ext cx="170398" cy="17040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75"/>
            <p:cNvCxnSpPr/>
            <p:nvPr/>
          </p:nvCxnSpPr>
          <p:spPr>
            <a:xfrm flipV="1">
              <a:off x="743600" y="752957"/>
              <a:ext cx="0" cy="24723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6"/>
            <p:cNvCxnSpPr/>
            <p:nvPr/>
          </p:nvCxnSpPr>
          <p:spPr>
            <a:xfrm flipV="1">
              <a:off x="536766" y="2993118"/>
              <a:ext cx="3997134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如何分类平面上两类点？</a:t>
            </a:r>
          </a:p>
        </p:txBody>
      </p:sp>
    </p:spTree>
    <p:extLst>
      <p:ext uri="{BB962C8B-B14F-4D97-AF65-F5344CB8AC3E}">
        <p14:creationId xmlns:p14="http://schemas.microsoft.com/office/powerpoint/2010/main" val="367900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7" y="2499173"/>
            <a:ext cx="5600605" cy="315293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特征空间映射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993189" y="1152223"/>
            <a:ext cx="7249159" cy="1300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若不存在一个能正确划分两类样本的超平</a:t>
            </a:r>
            <a:r>
              <a:rPr sz="2400" spc="-5" dirty="0">
                <a:latin typeface="FangSong"/>
                <a:cs typeface="FangSong"/>
              </a:rPr>
              <a:t>面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怎么办</a:t>
            </a:r>
            <a:r>
              <a:rPr sz="2400" dirty="0">
                <a:latin typeface="Verdana"/>
                <a:cs typeface="Verdana"/>
              </a:rPr>
              <a:t>?</a:t>
            </a:r>
          </a:p>
          <a:p>
            <a:pPr>
              <a:spcBef>
                <a:spcPts val="34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447040"/>
            <a:r>
              <a:rPr sz="2000" spc="5" dirty="0">
                <a:latin typeface="FangSong"/>
                <a:cs typeface="FangSong"/>
              </a:rPr>
              <a:t>将样</a:t>
            </a:r>
            <a:r>
              <a:rPr sz="2000" dirty="0">
                <a:latin typeface="FangSong"/>
                <a:cs typeface="FangSong"/>
              </a:rPr>
              <a:t>本从</a:t>
            </a:r>
            <a:r>
              <a:rPr sz="2000" spc="-20" dirty="0">
                <a:latin typeface="FangSong"/>
                <a:cs typeface="FangSong"/>
              </a:rPr>
              <a:t>原</a:t>
            </a:r>
            <a:r>
              <a:rPr sz="2000" dirty="0">
                <a:latin typeface="FangSong"/>
                <a:cs typeface="FangSong"/>
              </a:rPr>
              <a:t>始空</a:t>
            </a:r>
            <a:r>
              <a:rPr sz="2000" spc="-20" dirty="0">
                <a:latin typeface="FangSong"/>
                <a:cs typeface="FangSong"/>
              </a:rPr>
              <a:t>间</a:t>
            </a:r>
            <a:r>
              <a:rPr sz="2000" dirty="0">
                <a:latin typeface="FangSong"/>
                <a:cs typeface="FangSong"/>
              </a:rPr>
              <a:t>映射</a:t>
            </a:r>
            <a:r>
              <a:rPr sz="2000" spc="-20" dirty="0">
                <a:latin typeface="FangSong"/>
                <a:cs typeface="FangSong"/>
              </a:rPr>
              <a:t>到</a:t>
            </a:r>
            <a:r>
              <a:rPr sz="2000" dirty="0">
                <a:latin typeface="FangSong"/>
                <a:cs typeface="FangSong"/>
              </a:rPr>
              <a:t>一个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更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高维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特征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空</a:t>
            </a:r>
            <a:r>
              <a:rPr sz="2000" spc="10" dirty="0">
                <a:solidFill>
                  <a:srgbClr val="1613FF"/>
                </a:solidFill>
                <a:latin typeface="FangSong"/>
                <a:cs typeface="FangSong"/>
              </a:rPr>
              <a:t>间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5" dirty="0">
                <a:latin typeface="FangSong"/>
                <a:cs typeface="FangSong"/>
              </a:rPr>
              <a:t>使样</a:t>
            </a:r>
            <a:r>
              <a:rPr sz="2000" spc="-5" dirty="0">
                <a:latin typeface="FangSong"/>
                <a:cs typeface="FangSong"/>
              </a:rPr>
              <a:t>本</a:t>
            </a:r>
            <a:r>
              <a:rPr sz="2000" spc="-15" dirty="0">
                <a:latin typeface="FangSong"/>
                <a:cs typeface="FangSong"/>
              </a:rPr>
              <a:t>在这</a:t>
            </a:r>
            <a:endParaRPr sz="2000" dirty="0">
              <a:latin typeface="FangSong"/>
              <a:cs typeface="FangSong"/>
            </a:endParaRPr>
          </a:p>
          <a:p>
            <a:pPr marL="447040"/>
            <a:r>
              <a:rPr sz="2000" dirty="0">
                <a:latin typeface="FangSong"/>
                <a:cs typeface="FangSong"/>
              </a:rPr>
              <a:t>个特征</a:t>
            </a:r>
            <a:r>
              <a:rPr sz="2000" spc="-15" dirty="0">
                <a:latin typeface="FangSong"/>
                <a:cs typeface="FangSong"/>
              </a:rPr>
              <a:t>空</a:t>
            </a:r>
            <a:r>
              <a:rPr sz="2000" dirty="0">
                <a:latin typeface="FangSong"/>
                <a:cs typeface="FangSong"/>
              </a:rPr>
              <a:t>间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线性可分</a:t>
            </a:r>
          </a:p>
        </p:txBody>
      </p:sp>
      <p:sp>
        <p:nvSpPr>
          <p:cNvPr id="45" name="object 45"/>
          <p:cNvSpPr/>
          <p:nvPr/>
        </p:nvSpPr>
        <p:spPr>
          <a:xfrm>
            <a:off x="5214715" y="3587267"/>
            <a:ext cx="138430" cy="111125"/>
          </a:xfrm>
          <a:custGeom>
            <a:avLst/>
            <a:gdLst/>
            <a:ahLst/>
            <a:cxnLst/>
            <a:rect l="l" t="t" r="r" b="b"/>
            <a:pathLst>
              <a:path w="138429" h="111125">
                <a:moveTo>
                  <a:pt x="24689" y="72010"/>
                </a:moveTo>
                <a:lnTo>
                  <a:pt x="10286" y="74068"/>
                </a:lnTo>
                <a:lnTo>
                  <a:pt x="6171" y="78183"/>
                </a:lnTo>
                <a:lnTo>
                  <a:pt x="4115" y="78183"/>
                </a:lnTo>
                <a:lnTo>
                  <a:pt x="4115" y="82295"/>
                </a:lnTo>
                <a:lnTo>
                  <a:pt x="2055" y="82295"/>
                </a:lnTo>
                <a:lnTo>
                  <a:pt x="2055" y="90525"/>
                </a:lnTo>
                <a:lnTo>
                  <a:pt x="0" y="92583"/>
                </a:lnTo>
                <a:lnTo>
                  <a:pt x="2055" y="98756"/>
                </a:lnTo>
                <a:lnTo>
                  <a:pt x="4115" y="102871"/>
                </a:lnTo>
                <a:lnTo>
                  <a:pt x="8227" y="106986"/>
                </a:lnTo>
                <a:lnTo>
                  <a:pt x="16458" y="111098"/>
                </a:lnTo>
                <a:lnTo>
                  <a:pt x="39091" y="111098"/>
                </a:lnTo>
                <a:lnTo>
                  <a:pt x="47322" y="106986"/>
                </a:lnTo>
                <a:lnTo>
                  <a:pt x="51436" y="102871"/>
                </a:lnTo>
                <a:lnTo>
                  <a:pt x="20573" y="102871"/>
                </a:lnTo>
                <a:lnTo>
                  <a:pt x="16458" y="100813"/>
                </a:lnTo>
                <a:lnTo>
                  <a:pt x="22629" y="98756"/>
                </a:lnTo>
                <a:lnTo>
                  <a:pt x="26745" y="94641"/>
                </a:lnTo>
                <a:lnTo>
                  <a:pt x="26745" y="90525"/>
                </a:lnTo>
                <a:lnTo>
                  <a:pt x="28804" y="90525"/>
                </a:lnTo>
                <a:lnTo>
                  <a:pt x="26745" y="78183"/>
                </a:lnTo>
                <a:lnTo>
                  <a:pt x="24689" y="74068"/>
                </a:lnTo>
                <a:lnTo>
                  <a:pt x="24689" y="72010"/>
                </a:lnTo>
                <a:close/>
              </a:path>
              <a:path w="138429" h="111125">
                <a:moveTo>
                  <a:pt x="78183" y="98756"/>
                </a:moveTo>
                <a:lnTo>
                  <a:pt x="53494" y="98756"/>
                </a:lnTo>
                <a:lnTo>
                  <a:pt x="59665" y="104929"/>
                </a:lnTo>
                <a:lnTo>
                  <a:pt x="67896" y="109044"/>
                </a:lnTo>
                <a:lnTo>
                  <a:pt x="76127" y="111098"/>
                </a:lnTo>
                <a:lnTo>
                  <a:pt x="102872" y="111098"/>
                </a:lnTo>
                <a:lnTo>
                  <a:pt x="111103" y="106986"/>
                </a:lnTo>
                <a:lnTo>
                  <a:pt x="113159" y="104929"/>
                </a:lnTo>
                <a:lnTo>
                  <a:pt x="117274" y="102871"/>
                </a:lnTo>
                <a:lnTo>
                  <a:pt x="82298" y="102871"/>
                </a:lnTo>
                <a:lnTo>
                  <a:pt x="78183" y="98756"/>
                </a:lnTo>
                <a:close/>
              </a:path>
              <a:path w="138429" h="111125">
                <a:moveTo>
                  <a:pt x="80239" y="63779"/>
                </a:moveTo>
                <a:lnTo>
                  <a:pt x="53494" y="63779"/>
                </a:lnTo>
                <a:lnTo>
                  <a:pt x="53494" y="72010"/>
                </a:lnTo>
                <a:lnTo>
                  <a:pt x="51434" y="72010"/>
                </a:lnTo>
                <a:lnTo>
                  <a:pt x="51434" y="80241"/>
                </a:lnTo>
                <a:lnTo>
                  <a:pt x="49378" y="80241"/>
                </a:lnTo>
                <a:lnTo>
                  <a:pt x="49378" y="86410"/>
                </a:lnTo>
                <a:lnTo>
                  <a:pt x="47322" y="86410"/>
                </a:lnTo>
                <a:lnTo>
                  <a:pt x="47322" y="90525"/>
                </a:lnTo>
                <a:lnTo>
                  <a:pt x="45263" y="90525"/>
                </a:lnTo>
                <a:lnTo>
                  <a:pt x="45263" y="94641"/>
                </a:lnTo>
                <a:lnTo>
                  <a:pt x="37032" y="102871"/>
                </a:lnTo>
                <a:lnTo>
                  <a:pt x="51436" y="102871"/>
                </a:lnTo>
                <a:lnTo>
                  <a:pt x="53494" y="100813"/>
                </a:lnTo>
                <a:lnTo>
                  <a:pt x="53494" y="98756"/>
                </a:lnTo>
                <a:lnTo>
                  <a:pt x="78183" y="98756"/>
                </a:lnTo>
                <a:lnTo>
                  <a:pt x="76127" y="92583"/>
                </a:lnTo>
                <a:lnTo>
                  <a:pt x="78183" y="90525"/>
                </a:lnTo>
                <a:lnTo>
                  <a:pt x="78183" y="74068"/>
                </a:lnTo>
                <a:lnTo>
                  <a:pt x="80239" y="74068"/>
                </a:lnTo>
                <a:lnTo>
                  <a:pt x="80239" y="63779"/>
                </a:lnTo>
                <a:close/>
              </a:path>
              <a:path w="138429" h="111125">
                <a:moveTo>
                  <a:pt x="135792" y="72010"/>
                </a:moveTo>
                <a:lnTo>
                  <a:pt x="123446" y="72010"/>
                </a:lnTo>
                <a:lnTo>
                  <a:pt x="123446" y="78183"/>
                </a:lnTo>
                <a:lnTo>
                  <a:pt x="121390" y="78183"/>
                </a:lnTo>
                <a:lnTo>
                  <a:pt x="121390" y="82295"/>
                </a:lnTo>
                <a:lnTo>
                  <a:pt x="119334" y="82295"/>
                </a:lnTo>
                <a:lnTo>
                  <a:pt x="119334" y="86410"/>
                </a:lnTo>
                <a:lnTo>
                  <a:pt x="106988" y="98756"/>
                </a:lnTo>
                <a:lnTo>
                  <a:pt x="98757" y="102871"/>
                </a:lnTo>
                <a:lnTo>
                  <a:pt x="117274" y="102871"/>
                </a:lnTo>
                <a:lnTo>
                  <a:pt x="121390" y="98756"/>
                </a:lnTo>
                <a:lnTo>
                  <a:pt x="125505" y="96698"/>
                </a:lnTo>
                <a:lnTo>
                  <a:pt x="125505" y="92583"/>
                </a:lnTo>
                <a:lnTo>
                  <a:pt x="127561" y="92583"/>
                </a:lnTo>
                <a:lnTo>
                  <a:pt x="129621" y="90525"/>
                </a:lnTo>
                <a:lnTo>
                  <a:pt x="129621" y="86410"/>
                </a:lnTo>
                <a:lnTo>
                  <a:pt x="131677" y="86410"/>
                </a:lnTo>
                <a:lnTo>
                  <a:pt x="133736" y="84352"/>
                </a:lnTo>
                <a:lnTo>
                  <a:pt x="133736" y="80241"/>
                </a:lnTo>
                <a:lnTo>
                  <a:pt x="135792" y="80241"/>
                </a:lnTo>
                <a:lnTo>
                  <a:pt x="135792" y="72010"/>
                </a:lnTo>
                <a:close/>
              </a:path>
              <a:path w="138429" h="111125">
                <a:moveTo>
                  <a:pt x="80239" y="8230"/>
                </a:moveTo>
                <a:lnTo>
                  <a:pt x="41147" y="8230"/>
                </a:lnTo>
                <a:lnTo>
                  <a:pt x="57609" y="10288"/>
                </a:lnTo>
                <a:lnTo>
                  <a:pt x="61725" y="10288"/>
                </a:lnTo>
                <a:lnTo>
                  <a:pt x="61725" y="14403"/>
                </a:lnTo>
                <a:lnTo>
                  <a:pt x="63780" y="30861"/>
                </a:lnTo>
                <a:lnTo>
                  <a:pt x="61725" y="30861"/>
                </a:lnTo>
                <a:lnTo>
                  <a:pt x="61725" y="39091"/>
                </a:lnTo>
                <a:lnTo>
                  <a:pt x="59665" y="39091"/>
                </a:lnTo>
                <a:lnTo>
                  <a:pt x="59665" y="47322"/>
                </a:lnTo>
                <a:lnTo>
                  <a:pt x="57609" y="47322"/>
                </a:lnTo>
                <a:lnTo>
                  <a:pt x="57609" y="55549"/>
                </a:lnTo>
                <a:lnTo>
                  <a:pt x="55549" y="55549"/>
                </a:lnTo>
                <a:lnTo>
                  <a:pt x="55549" y="63779"/>
                </a:lnTo>
                <a:lnTo>
                  <a:pt x="82298" y="63779"/>
                </a:lnTo>
                <a:lnTo>
                  <a:pt x="82298" y="57606"/>
                </a:lnTo>
                <a:lnTo>
                  <a:pt x="84354" y="57606"/>
                </a:lnTo>
                <a:lnTo>
                  <a:pt x="84354" y="49379"/>
                </a:lnTo>
                <a:lnTo>
                  <a:pt x="86414" y="49379"/>
                </a:lnTo>
                <a:lnTo>
                  <a:pt x="86414" y="41149"/>
                </a:lnTo>
                <a:lnTo>
                  <a:pt x="88470" y="41149"/>
                </a:lnTo>
                <a:lnTo>
                  <a:pt x="88470" y="28803"/>
                </a:lnTo>
                <a:lnTo>
                  <a:pt x="90529" y="28803"/>
                </a:lnTo>
                <a:lnTo>
                  <a:pt x="90529" y="24688"/>
                </a:lnTo>
                <a:lnTo>
                  <a:pt x="92585" y="24688"/>
                </a:lnTo>
                <a:lnTo>
                  <a:pt x="92585" y="20576"/>
                </a:lnTo>
                <a:lnTo>
                  <a:pt x="94641" y="20576"/>
                </a:lnTo>
                <a:lnTo>
                  <a:pt x="94641" y="16461"/>
                </a:lnTo>
                <a:lnTo>
                  <a:pt x="96701" y="16461"/>
                </a:lnTo>
                <a:lnTo>
                  <a:pt x="100816" y="12345"/>
                </a:lnTo>
                <a:lnTo>
                  <a:pt x="84354" y="12345"/>
                </a:lnTo>
                <a:lnTo>
                  <a:pt x="80239" y="8230"/>
                </a:lnTo>
                <a:close/>
              </a:path>
              <a:path w="138429" h="111125">
                <a:moveTo>
                  <a:pt x="63780" y="0"/>
                </a:moveTo>
                <a:lnTo>
                  <a:pt x="39091" y="2057"/>
                </a:lnTo>
                <a:lnTo>
                  <a:pt x="32920" y="4115"/>
                </a:lnTo>
                <a:lnTo>
                  <a:pt x="28804" y="6172"/>
                </a:lnTo>
                <a:lnTo>
                  <a:pt x="26745" y="8230"/>
                </a:lnTo>
                <a:lnTo>
                  <a:pt x="22629" y="10288"/>
                </a:lnTo>
                <a:lnTo>
                  <a:pt x="18517" y="14403"/>
                </a:lnTo>
                <a:lnTo>
                  <a:pt x="14402" y="14403"/>
                </a:lnTo>
                <a:lnTo>
                  <a:pt x="14402" y="18518"/>
                </a:lnTo>
                <a:lnTo>
                  <a:pt x="12342" y="20576"/>
                </a:lnTo>
                <a:lnTo>
                  <a:pt x="10286" y="20576"/>
                </a:lnTo>
                <a:lnTo>
                  <a:pt x="10286" y="24688"/>
                </a:lnTo>
                <a:lnTo>
                  <a:pt x="8227" y="26745"/>
                </a:lnTo>
                <a:lnTo>
                  <a:pt x="6171" y="26745"/>
                </a:lnTo>
                <a:lnTo>
                  <a:pt x="6171" y="30861"/>
                </a:lnTo>
                <a:lnTo>
                  <a:pt x="4115" y="30861"/>
                </a:lnTo>
                <a:lnTo>
                  <a:pt x="4115" y="37034"/>
                </a:lnTo>
                <a:lnTo>
                  <a:pt x="2055" y="39091"/>
                </a:lnTo>
                <a:lnTo>
                  <a:pt x="14402" y="39091"/>
                </a:lnTo>
                <a:lnTo>
                  <a:pt x="16458" y="37034"/>
                </a:lnTo>
                <a:lnTo>
                  <a:pt x="16458" y="32918"/>
                </a:lnTo>
                <a:lnTo>
                  <a:pt x="18517" y="32918"/>
                </a:lnTo>
                <a:lnTo>
                  <a:pt x="18517" y="28803"/>
                </a:lnTo>
                <a:lnTo>
                  <a:pt x="20573" y="28803"/>
                </a:lnTo>
                <a:lnTo>
                  <a:pt x="20573" y="24688"/>
                </a:lnTo>
                <a:lnTo>
                  <a:pt x="22629" y="24688"/>
                </a:lnTo>
                <a:lnTo>
                  <a:pt x="32920" y="14403"/>
                </a:lnTo>
                <a:lnTo>
                  <a:pt x="41147" y="10288"/>
                </a:lnTo>
                <a:lnTo>
                  <a:pt x="41147" y="8230"/>
                </a:lnTo>
                <a:lnTo>
                  <a:pt x="80239" y="8230"/>
                </a:lnTo>
                <a:lnTo>
                  <a:pt x="72011" y="4115"/>
                </a:lnTo>
                <a:lnTo>
                  <a:pt x="63780" y="2057"/>
                </a:lnTo>
                <a:lnTo>
                  <a:pt x="63780" y="0"/>
                </a:lnTo>
                <a:close/>
              </a:path>
              <a:path w="138429" h="111125">
                <a:moveTo>
                  <a:pt x="132707" y="8230"/>
                </a:moveTo>
                <a:lnTo>
                  <a:pt x="104932" y="8230"/>
                </a:lnTo>
                <a:lnTo>
                  <a:pt x="119334" y="10288"/>
                </a:lnTo>
                <a:lnTo>
                  <a:pt x="121390" y="12345"/>
                </a:lnTo>
                <a:lnTo>
                  <a:pt x="117274" y="14403"/>
                </a:lnTo>
                <a:lnTo>
                  <a:pt x="115219" y="16461"/>
                </a:lnTo>
                <a:lnTo>
                  <a:pt x="113159" y="16461"/>
                </a:lnTo>
                <a:lnTo>
                  <a:pt x="113159" y="20576"/>
                </a:lnTo>
                <a:lnTo>
                  <a:pt x="111103" y="20576"/>
                </a:lnTo>
                <a:lnTo>
                  <a:pt x="111103" y="26745"/>
                </a:lnTo>
                <a:lnTo>
                  <a:pt x="109044" y="28803"/>
                </a:lnTo>
                <a:lnTo>
                  <a:pt x="113159" y="37034"/>
                </a:lnTo>
                <a:lnTo>
                  <a:pt x="115219" y="39091"/>
                </a:lnTo>
                <a:lnTo>
                  <a:pt x="129621" y="39091"/>
                </a:lnTo>
                <a:lnTo>
                  <a:pt x="135792" y="32918"/>
                </a:lnTo>
                <a:lnTo>
                  <a:pt x="135792" y="28803"/>
                </a:lnTo>
                <a:lnTo>
                  <a:pt x="137848" y="28803"/>
                </a:lnTo>
                <a:lnTo>
                  <a:pt x="135792" y="12345"/>
                </a:lnTo>
                <a:lnTo>
                  <a:pt x="133736" y="10288"/>
                </a:lnTo>
                <a:lnTo>
                  <a:pt x="132707" y="8230"/>
                </a:lnTo>
                <a:close/>
              </a:path>
              <a:path w="138429" h="111125">
                <a:moveTo>
                  <a:pt x="123446" y="0"/>
                </a:moveTo>
                <a:lnTo>
                  <a:pt x="100816" y="2057"/>
                </a:lnTo>
                <a:lnTo>
                  <a:pt x="98757" y="4115"/>
                </a:lnTo>
                <a:lnTo>
                  <a:pt x="94641" y="6172"/>
                </a:lnTo>
                <a:lnTo>
                  <a:pt x="92585" y="8230"/>
                </a:lnTo>
                <a:lnTo>
                  <a:pt x="88470" y="10288"/>
                </a:lnTo>
                <a:lnTo>
                  <a:pt x="86414" y="12345"/>
                </a:lnTo>
                <a:lnTo>
                  <a:pt x="100816" y="12345"/>
                </a:lnTo>
                <a:lnTo>
                  <a:pt x="104932" y="10288"/>
                </a:lnTo>
                <a:lnTo>
                  <a:pt x="104932" y="8230"/>
                </a:lnTo>
                <a:lnTo>
                  <a:pt x="132707" y="8230"/>
                </a:lnTo>
                <a:lnTo>
                  <a:pt x="131677" y="6172"/>
                </a:lnTo>
                <a:lnTo>
                  <a:pt x="123446" y="2057"/>
                </a:lnTo>
                <a:lnTo>
                  <a:pt x="123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49268" y="3591382"/>
            <a:ext cx="16510" cy="88900"/>
          </a:xfrm>
          <a:custGeom>
            <a:avLst/>
            <a:gdLst/>
            <a:ahLst/>
            <a:cxnLst/>
            <a:rect l="l" t="t" r="r" b="b"/>
            <a:pathLst>
              <a:path w="16510" h="88900">
                <a:moveTo>
                  <a:pt x="10286" y="0"/>
                </a:moveTo>
                <a:lnTo>
                  <a:pt x="2055" y="0"/>
                </a:lnTo>
                <a:lnTo>
                  <a:pt x="2055" y="6172"/>
                </a:lnTo>
                <a:lnTo>
                  <a:pt x="0" y="6172"/>
                </a:lnTo>
                <a:lnTo>
                  <a:pt x="0" y="82295"/>
                </a:lnTo>
                <a:lnTo>
                  <a:pt x="2055" y="88468"/>
                </a:lnTo>
                <a:lnTo>
                  <a:pt x="10286" y="88468"/>
                </a:lnTo>
                <a:lnTo>
                  <a:pt x="10286" y="49376"/>
                </a:lnTo>
                <a:lnTo>
                  <a:pt x="16458" y="49376"/>
                </a:lnTo>
                <a:lnTo>
                  <a:pt x="16458" y="41149"/>
                </a:lnTo>
                <a:lnTo>
                  <a:pt x="10286" y="41149"/>
                </a:lnTo>
                <a:lnTo>
                  <a:pt x="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49268" y="3572866"/>
            <a:ext cx="218440" cy="125730"/>
          </a:xfrm>
          <a:custGeom>
            <a:avLst/>
            <a:gdLst/>
            <a:ahLst/>
            <a:cxnLst/>
            <a:rect l="l" t="t" r="r" b="b"/>
            <a:pathLst>
              <a:path w="218439" h="125729">
                <a:moveTo>
                  <a:pt x="178981" y="94641"/>
                </a:moveTo>
                <a:lnTo>
                  <a:pt x="166667" y="94641"/>
                </a:lnTo>
                <a:lnTo>
                  <a:pt x="166667" y="98752"/>
                </a:lnTo>
                <a:lnTo>
                  <a:pt x="164579" y="98752"/>
                </a:lnTo>
                <a:lnTo>
                  <a:pt x="164579" y="102868"/>
                </a:lnTo>
                <a:lnTo>
                  <a:pt x="162527" y="102868"/>
                </a:lnTo>
                <a:lnTo>
                  <a:pt x="162527" y="109040"/>
                </a:lnTo>
                <a:lnTo>
                  <a:pt x="160474" y="109040"/>
                </a:lnTo>
                <a:lnTo>
                  <a:pt x="160474" y="115213"/>
                </a:lnTo>
                <a:lnTo>
                  <a:pt x="158422" y="115213"/>
                </a:lnTo>
                <a:lnTo>
                  <a:pt x="158422" y="123444"/>
                </a:lnTo>
                <a:lnTo>
                  <a:pt x="156370" y="125498"/>
                </a:lnTo>
                <a:lnTo>
                  <a:pt x="166667" y="125498"/>
                </a:lnTo>
                <a:lnTo>
                  <a:pt x="166667" y="121386"/>
                </a:lnTo>
                <a:lnTo>
                  <a:pt x="168720" y="121386"/>
                </a:lnTo>
                <a:lnTo>
                  <a:pt x="168720" y="117271"/>
                </a:lnTo>
                <a:lnTo>
                  <a:pt x="170772" y="117271"/>
                </a:lnTo>
                <a:lnTo>
                  <a:pt x="170772" y="111098"/>
                </a:lnTo>
                <a:lnTo>
                  <a:pt x="172824" y="111098"/>
                </a:lnTo>
                <a:lnTo>
                  <a:pt x="172824" y="104925"/>
                </a:lnTo>
                <a:lnTo>
                  <a:pt x="174877" y="104925"/>
                </a:lnTo>
                <a:lnTo>
                  <a:pt x="174877" y="100810"/>
                </a:lnTo>
                <a:lnTo>
                  <a:pt x="176929" y="100810"/>
                </a:lnTo>
                <a:lnTo>
                  <a:pt x="178981" y="98752"/>
                </a:lnTo>
                <a:lnTo>
                  <a:pt x="178981" y="94641"/>
                </a:lnTo>
                <a:close/>
              </a:path>
              <a:path w="218439" h="125729">
                <a:moveTo>
                  <a:pt x="166667" y="0"/>
                </a:moveTo>
                <a:lnTo>
                  <a:pt x="156370" y="2057"/>
                </a:lnTo>
                <a:lnTo>
                  <a:pt x="158422" y="10284"/>
                </a:lnTo>
                <a:lnTo>
                  <a:pt x="162527" y="22630"/>
                </a:lnTo>
                <a:lnTo>
                  <a:pt x="168720" y="34976"/>
                </a:lnTo>
                <a:lnTo>
                  <a:pt x="172824" y="39088"/>
                </a:lnTo>
                <a:lnTo>
                  <a:pt x="174877" y="43203"/>
                </a:lnTo>
                <a:lnTo>
                  <a:pt x="191332" y="59664"/>
                </a:lnTo>
                <a:lnTo>
                  <a:pt x="2055" y="61722"/>
                </a:lnTo>
                <a:lnTo>
                  <a:pt x="0" y="63779"/>
                </a:lnTo>
                <a:lnTo>
                  <a:pt x="2055" y="67891"/>
                </a:lnTo>
                <a:lnTo>
                  <a:pt x="8227" y="69949"/>
                </a:lnTo>
                <a:lnTo>
                  <a:pt x="189279" y="72006"/>
                </a:lnTo>
                <a:lnTo>
                  <a:pt x="170772" y="90525"/>
                </a:lnTo>
                <a:lnTo>
                  <a:pt x="168720" y="90525"/>
                </a:lnTo>
                <a:lnTo>
                  <a:pt x="168720" y="94641"/>
                </a:lnTo>
                <a:lnTo>
                  <a:pt x="181070" y="94641"/>
                </a:lnTo>
                <a:lnTo>
                  <a:pt x="183122" y="92583"/>
                </a:lnTo>
                <a:lnTo>
                  <a:pt x="183122" y="88468"/>
                </a:lnTo>
                <a:lnTo>
                  <a:pt x="185175" y="88468"/>
                </a:lnTo>
                <a:lnTo>
                  <a:pt x="195472" y="78179"/>
                </a:lnTo>
                <a:lnTo>
                  <a:pt x="211927" y="69949"/>
                </a:lnTo>
                <a:lnTo>
                  <a:pt x="213979" y="67891"/>
                </a:lnTo>
                <a:lnTo>
                  <a:pt x="218084" y="65837"/>
                </a:lnTo>
                <a:lnTo>
                  <a:pt x="216032" y="61722"/>
                </a:lnTo>
                <a:lnTo>
                  <a:pt x="203682" y="55549"/>
                </a:lnTo>
                <a:lnTo>
                  <a:pt x="201629" y="53491"/>
                </a:lnTo>
                <a:lnTo>
                  <a:pt x="197525" y="51434"/>
                </a:lnTo>
                <a:lnTo>
                  <a:pt x="195472" y="49376"/>
                </a:lnTo>
                <a:lnTo>
                  <a:pt x="191332" y="47318"/>
                </a:lnTo>
                <a:lnTo>
                  <a:pt x="183122" y="39088"/>
                </a:lnTo>
                <a:lnTo>
                  <a:pt x="181070" y="34976"/>
                </a:lnTo>
                <a:lnTo>
                  <a:pt x="178981" y="32918"/>
                </a:lnTo>
                <a:lnTo>
                  <a:pt x="170772" y="16457"/>
                </a:lnTo>
                <a:lnTo>
                  <a:pt x="166667" y="4115"/>
                </a:lnTo>
                <a:lnTo>
                  <a:pt x="166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62013" y="3513204"/>
            <a:ext cx="454683" cy="244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58156" y="3855721"/>
            <a:ext cx="1266445" cy="182880"/>
          </a:xfrm>
          <a:custGeom>
            <a:avLst/>
            <a:gdLst/>
            <a:ahLst/>
            <a:cxnLst/>
            <a:rect l="l" t="t" r="r" b="b"/>
            <a:pathLst>
              <a:path w="1431289" h="231775">
                <a:moveTo>
                  <a:pt x="0" y="85343"/>
                </a:moveTo>
                <a:lnTo>
                  <a:pt x="1245997" y="85343"/>
                </a:lnTo>
                <a:lnTo>
                  <a:pt x="1245997" y="0"/>
                </a:lnTo>
                <a:lnTo>
                  <a:pt x="1431036" y="115823"/>
                </a:lnTo>
                <a:lnTo>
                  <a:pt x="1245997" y="231647"/>
                </a:lnTo>
                <a:lnTo>
                  <a:pt x="1245997" y="146303"/>
                </a:lnTo>
                <a:lnTo>
                  <a:pt x="0" y="146303"/>
                </a:lnTo>
                <a:lnTo>
                  <a:pt x="0" y="85343"/>
                </a:lnTo>
                <a:close/>
              </a:path>
            </a:pathLst>
          </a:custGeom>
          <a:solidFill>
            <a:srgbClr val="C00000"/>
          </a:solidFill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362201" y="5670621"/>
            <a:ext cx="698817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如果原始空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间是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限</a:t>
            </a:r>
            <a:r>
              <a:rPr sz="2200" spc="-5" dirty="0">
                <a:solidFill>
                  <a:srgbClr val="FF0000"/>
                </a:solidFill>
                <a:latin typeface="FangSong"/>
                <a:cs typeface="FangSong"/>
              </a:rPr>
              <a:t>维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限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，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那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么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一定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在一个</a:t>
            </a:r>
            <a:endParaRPr sz="2200">
              <a:latin typeface="FangSong"/>
              <a:cs typeface="FangSong"/>
            </a:endParaRPr>
          </a:p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维特征空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使样本可分</a:t>
            </a:r>
            <a:endParaRPr sz="22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937987836"/>
      </p:ext>
    </p:extLst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67031" y="1270065"/>
            <a:ext cx="182236" cy="145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031" y="1416031"/>
            <a:ext cx="182245" cy="80010"/>
          </a:xfrm>
          <a:custGeom>
            <a:avLst/>
            <a:gdLst/>
            <a:ahLst/>
            <a:cxnLst/>
            <a:rect l="l" t="t" r="r" b="b"/>
            <a:pathLst>
              <a:path w="182244" h="80009">
                <a:moveTo>
                  <a:pt x="0" y="79688"/>
                </a:moveTo>
                <a:lnTo>
                  <a:pt x="182236" y="79688"/>
                </a:lnTo>
                <a:lnTo>
                  <a:pt x="182236" y="0"/>
                </a:lnTo>
                <a:lnTo>
                  <a:pt x="0" y="0"/>
                </a:lnTo>
                <a:lnTo>
                  <a:pt x="0" y="796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0345" y="1205947"/>
            <a:ext cx="520310" cy="277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1659" y="1174069"/>
            <a:ext cx="2335896" cy="318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0565" y="1751076"/>
            <a:ext cx="5518403" cy="1164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0127" y="1673351"/>
            <a:ext cx="6376670" cy="1325880"/>
          </a:xfrm>
          <a:custGeom>
            <a:avLst/>
            <a:gdLst/>
            <a:ahLst/>
            <a:cxnLst/>
            <a:rect l="l" t="t" r="r" b="b"/>
            <a:pathLst>
              <a:path w="6376670" h="1325880">
                <a:moveTo>
                  <a:pt x="0" y="1325880"/>
                </a:moveTo>
                <a:lnTo>
                  <a:pt x="6376416" y="1325880"/>
                </a:lnTo>
                <a:lnTo>
                  <a:pt x="6376416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在特征空间中</a:t>
            </a:r>
            <a:endParaRPr lang="zh-CN" alt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863040" y="1187880"/>
            <a:ext cx="8023859" cy="111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46810" algn="l"/>
                <a:tab pos="3693160" algn="l"/>
                <a:tab pos="8010525" algn="l"/>
              </a:tabLst>
            </a:pPr>
            <a:r>
              <a:rPr sz="2200" spc="-15" dirty="0">
                <a:latin typeface="FangSong"/>
                <a:cs typeface="FangSong"/>
              </a:rPr>
              <a:t>设样</a:t>
            </a:r>
            <a:r>
              <a:rPr sz="2200" spc="-25" dirty="0">
                <a:latin typeface="FangSong"/>
                <a:cs typeface="FangSong"/>
              </a:rPr>
              <a:t>本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映射后的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向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量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为</a:t>
            </a:r>
            <a:r>
              <a:rPr sz="2200" spc="-765" dirty="0">
                <a:latin typeface="FangSong"/>
                <a:cs typeface="FangSong"/>
              </a:rPr>
              <a:t> 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划分超平面</a:t>
            </a:r>
            <a:r>
              <a:rPr sz="2200" spc="229" dirty="0">
                <a:latin typeface="FangSong"/>
                <a:cs typeface="FangSong"/>
              </a:rPr>
              <a:t>为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endParaRPr sz="2200" dirty="0">
              <a:latin typeface="Times New Roman"/>
              <a:cs typeface="Times New Roman"/>
            </a:endParaRPr>
          </a:p>
          <a:p>
            <a:pPr>
              <a:spcBef>
                <a:spcPts val="51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2700"/>
            <a:r>
              <a:rPr sz="2200" spc="-15" dirty="0">
                <a:solidFill>
                  <a:srgbClr val="1613FF"/>
                </a:solidFill>
                <a:latin typeface="FangSong"/>
                <a:cs typeface="FangSong"/>
              </a:rPr>
              <a:t>原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始问题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63039" y="3150107"/>
            <a:ext cx="7823758" cy="2117090"/>
            <a:chOff x="1863039" y="3150107"/>
            <a:chExt cx="7823758" cy="2117090"/>
          </a:xfrm>
        </p:grpSpPr>
        <p:sp>
          <p:nvSpPr>
            <p:cNvPr id="11" name="object 11"/>
            <p:cNvSpPr/>
            <p:nvPr/>
          </p:nvSpPr>
          <p:spPr>
            <a:xfrm>
              <a:off x="6275832" y="4523233"/>
              <a:ext cx="3076956" cy="3688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56432" y="3268979"/>
              <a:ext cx="6172200" cy="990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5367" y="3150107"/>
              <a:ext cx="6361430" cy="2117090"/>
            </a:xfrm>
            <a:custGeom>
              <a:avLst/>
              <a:gdLst/>
              <a:ahLst/>
              <a:cxnLst/>
              <a:rect l="l" t="t" r="r" b="b"/>
              <a:pathLst>
                <a:path w="6361430" h="2117090">
                  <a:moveTo>
                    <a:pt x="0" y="2116836"/>
                  </a:moveTo>
                  <a:lnTo>
                    <a:pt x="6361176" y="2116836"/>
                  </a:lnTo>
                  <a:lnTo>
                    <a:pt x="6361176" y="0"/>
                  </a:lnTo>
                  <a:lnTo>
                    <a:pt x="0" y="0"/>
                  </a:lnTo>
                  <a:lnTo>
                    <a:pt x="0" y="21168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24072" y="4210811"/>
              <a:ext cx="2482596" cy="9906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4517" y="3403853"/>
              <a:ext cx="1643380" cy="722630"/>
            </a:xfrm>
            <a:custGeom>
              <a:avLst/>
              <a:gdLst/>
              <a:ahLst/>
              <a:cxnLst/>
              <a:rect l="l" t="t" r="r" b="b"/>
              <a:pathLst>
                <a:path w="1643379" h="722629">
                  <a:moveTo>
                    <a:pt x="0" y="722376"/>
                  </a:moveTo>
                  <a:lnTo>
                    <a:pt x="1642872" y="722376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722376"/>
                  </a:lnTo>
                  <a:close/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863039" y="3452062"/>
              <a:ext cx="11430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solidFill>
                    <a:srgbClr val="1613FF"/>
                  </a:solidFill>
                  <a:latin typeface="FangSong"/>
                  <a:cs typeface="FangSong"/>
                </a:rPr>
                <a:t>对</a:t>
              </a:r>
              <a:r>
                <a:rPr sz="2200" spc="-25" dirty="0">
                  <a:solidFill>
                    <a:srgbClr val="1613FF"/>
                  </a:solidFill>
                  <a:latin typeface="FangSong"/>
                  <a:cs typeface="FangSong"/>
                </a:rPr>
                <a:t>偶问题</a:t>
              </a:r>
              <a:endParaRPr sz="2200" dirty="0">
                <a:solidFill>
                  <a:srgbClr val="1613FF"/>
                </a:solidFill>
                <a:latin typeface="FangSong"/>
                <a:cs typeface="FangSong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81859" y="5344667"/>
            <a:ext cx="8288490" cy="1513891"/>
            <a:chOff x="2181859" y="5344667"/>
            <a:chExt cx="8288490" cy="1513891"/>
          </a:xfrm>
        </p:grpSpPr>
        <p:sp>
          <p:nvSpPr>
            <p:cNvPr id="2" name="object 2"/>
            <p:cNvSpPr/>
            <p:nvPr/>
          </p:nvSpPr>
          <p:spPr>
            <a:xfrm>
              <a:off x="3310127" y="5442203"/>
              <a:ext cx="2759964" cy="5532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106667" y="5344667"/>
              <a:ext cx="3357372" cy="8778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53121" y="5449061"/>
              <a:ext cx="1531620" cy="568960"/>
            </a:xfrm>
            <a:custGeom>
              <a:avLst/>
              <a:gdLst/>
              <a:ahLst/>
              <a:cxnLst/>
              <a:rect l="l" t="t" r="r" b="b"/>
              <a:pathLst>
                <a:path w="1531620" h="568960">
                  <a:moveTo>
                    <a:pt x="0" y="568451"/>
                  </a:moveTo>
                  <a:lnTo>
                    <a:pt x="1531620" y="568451"/>
                  </a:lnTo>
                  <a:lnTo>
                    <a:pt x="1531620" y="0"/>
                  </a:lnTo>
                  <a:lnTo>
                    <a:pt x="0" y="0"/>
                  </a:lnTo>
                  <a:lnTo>
                    <a:pt x="0" y="568451"/>
                  </a:lnTo>
                  <a:close/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3483" y="5853685"/>
              <a:ext cx="2406650" cy="1004569"/>
            </a:xfrm>
            <a:custGeom>
              <a:avLst/>
              <a:gdLst/>
              <a:ahLst/>
              <a:cxnLst/>
              <a:rect l="l" t="t" r="r" b="b"/>
              <a:pathLst>
                <a:path w="2406650" h="1004570">
                  <a:moveTo>
                    <a:pt x="501522" y="171361"/>
                  </a:moveTo>
                  <a:lnTo>
                    <a:pt x="598423" y="369531"/>
                  </a:lnTo>
                  <a:lnTo>
                    <a:pt x="130555" y="390944"/>
                  </a:lnTo>
                  <a:lnTo>
                    <a:pt x="438403" y="547979"/>
                  </a:lnTo>
                  <a:lnTo>
                    <a:pt x="0" y="608723"/>
                  </a:lnTo>
                  <a:lnTo>
                    <a:pt x="370966" y="726579"/>
                  </a:lnTo>
                  <a:lnTo>
                    <a:pt x="143128" y="842632"/>
                  </a:lnTo>
                  <a:lnTo>
                    <a:pt x="535304" y="862241"/>
                  </a:lnTo>
                  <a:lnTo>
                    <a:pt x="546437" y="1004315"/>
                  </a:lnTo>
                  <a:lnTo>
                    <a:pt x="577429" y="1004315"/>
                  </a:lnTo>
                  <a:lnTo>
                    <a:pt x="838580" y="856805"/>
                  </a:lnTo>
                  <a:lnTo>
                    <a:pt x="1057734" y="856805"/>
                  </a:lnTo>
                  <a:lnTo>
                    <a:pt x="1099819" y="821118"/>
                  </a:lnTo>
                  <a:lnTo>
                    <a:pt x="1325712" y="821118"/>
                  </a:lnTo>
                  <a:lnTo>
                    <a:pt x="1356994" y="753287"/>
                  </a:lnTo>
                  <a:lnTo>
                    <a:pt x="1648658" y="753287"/>
                  </a:lnTo>
                  <a:lnTo>
                    <a:pt x="1631060" y="678357"/>
                  </a:lnTo>
                  <a:lnTo>
                    <a:pt x="1995654" y="678357"/>
                  </a:lnTo>
                  <a:lnTo>
                    <a:pt x="1824862" y="581926"/>
                  </a:lnTo>
                  <a:lnTo>
                    <a:pt x="2035428" y="533704"/>
                  </a:lnTo>
                  <a:lnTo>
                    <a:pt x="1892299" y="444449"/>
                  </a:lnTo>
                  <a:lnTo>
                    <a:pt x="2406395" y="314121"/>
                  </a:lnTo>
                  <a:lnTo>
                    <a:pt x="1824862" y="308787"/>
                  </a:lnTo>
                  <a:lnTo>
                    <a:pt x="1832963" y="301688"/>
                  </a:lnTo>
                  <a:lnTo>
                    <a:pt x="952499" y="301688"/>
                  </a:lnTo>
                  <a:lnTo>
                    <a:pt x="501522" y="171361"/>
                  </a:lnTo>
                  <a:close/>
                </a:path>
                <a:path w="2406650" h="1004570">
                  <a:moveTo>
                    <a:pt x="1057734" y="856805"/>
                  </a:moveTo>
                  <a:lnTo>
                    <a:pt x="838580" y="856805"/>
                  </a:lnTo>
                  <a:lnTo>
                    <a:pt x="969263" y="931824"/>
                  </a:lnTo>
                  <a:lnTo>
                    <a:pt x="1057734" y="856805"/>
                  </a:lnTo>
                  <a:close/>
                </a:path>
                <a:path w="2406650" h="1004570">
                  <a:moveTo>
                    <a:pt x="1325712" y="821118"/>
                  </a:moveTo>
                  <a:lnTo>
                    <a:pt x="1099819" y="821118"/>
                  </a:lnTo>
                  <a:lnTo>
                    <a:pt x="1293621" y="890701"/>
                  </a:lnTo>
                  <a:lnTo>
                    <a:pt x="1325712" y="821118"/>
                  </a:lnTo>
                  <a:close/>
                </a:path>
                <a:path w="2406650" h="1004570">
                  <a:moveTo>
                    <a:pt x="1648658" y="753287"/>
                  </a:moveTo>
                  <a:lnTo>
                    <a:pt x="1356994" y="753287"/>
                  </a:lnTo>
                  <a:lnTo>
                    <a:pt x="1664588" y="821118"/>
                  </a:lnTo>
                  <a:lnTo>
                    <a:pt x="1648658" y="753287"/>
                  </a:lnTo>
                  <a:close/>
                </a:path>
                <a:path w="2406650" h="1004570">
                  <a:moveTo>
                    <a:pt x="1995654" y="678357"/>
                  </a:moveTo>
                  <a:lnTo>
                    <a:pt x="1631060" y="678357"/>
                  </a:lnTo>
                  <a:lnTo>
                    <a:pt x="2102992" y="738962"/>
                  </a:lnTo>
                  <a:lnTo>
                    <a:pt x="1995654" y="678357"/>
                  </a:lnTo>
                  <a:close/>
                </a:path>
                <a:path w="2406650" h="1004570">
                  <a:moveTo>
                    <a:pt x="1083055" y="89204"/>
                  </a:moveTo>
                  <a:lnTo>
                    <a:pt x="952499" y="301688"/>
                  </a:lnTo>
                  <a:lnTo>
                    <a:pt x="1832963" y="301688"/>
                  </a:lnTo>
                  <a:lnTo>
                    <a:pt x="1865594" y="273088"/>
                  </a:lnTo>
                  <a:lnTo>
                    <a:pt x="1618233" y="273088"/>
                  </a:lnTo>
                  <a:lnTo>
                    <a:pt x="1625552" y="205257"/>
                  </a:lnTo>
                  <a:lnTo>
                    <a:pt x="1276984" y="205257"/>
                  </a:lnTo>
                  <a:lnTo>
                    <a:pt x="1083055" y="89204"/>
                  </a:lnTo>
                  <a:close/>
                </a:path>
                <a:path w="2406650" h="1004570">
                  <a:moveTo>
                    <a:pt x="2006091" y="149948"/>
                  </a:moveTo>
                  <a:lnTo>
                    <a:pt x="1618233" y="273088"/>
                  </a:lnTo>
                  <a:lnTo>
                    <a:pt x="1865594" y="273088"/>
                  </a:lnTo>
                  <a:lnTo>
                    <a:pt x="2006091" y="149948"/>
                  </a:lnTo>
                  <a:close/>
                </a:path>
                <a:path w="2406650" h="1004570">
                  <a:moveTo>
                    <a:pt x="1647697" y="0"/>
                  </a:moveTo>
                  <a:lnTo>
                    <a:pt x="1276984" y="205257"/>
                  </a:lnTo>
                  <a:lnTo>
                    <a:pt x="1625552" y="205257"/>
                  </a:lnTo>
                  <a:lnTo>
                    <a:pt x="164769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181859" y="5595747"/>
              <a:ext cx="7418070" cy="10874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solidFill>
                    <a:srgbClr val="1613FF"/>
                  </a:solidFill>
                  <a:latin typeface="FangSong"/>
                  <a:cs typeface="FangSong"/>
                </a:rPr>
                <a:t>预测</a:t>
              </a:r>
              <a:endParaRPr sz="2200">
                <a:solidFill>
                  <a:srgbClr val="1613FF"/>
                </a:solidFill>
                <a:latin typeface="FangSong"/>
                <a:cs typeface="FangSong"/>
              </a:endParaRPr>
            </a:p>
            <a:p>
              <a:pPr>
                <a:spcBef>
                  <a:spcPts val="37"/>
                </a:spcBef>
              </a:pPr>
              <a:endParaRPr sz="1700">
                <a:latin typeface="Times New Roman"/>
                <a:cs typeface="Times New Roman"/>
              </a:endParaRPr>
            </a:p>
            <a:p>
              <a:pPr marR="6350" algn="r">
                <a:lnSpc>
                  <a:spcPts val="1889"/>
                </a:lnSpc>
              </a:pPr>
              <a:r>
                <a:rPr sz="1600" spc="-15" dirty="0">
                  <a:solidFill>
                    <a:srgbClr val="0000FF"/>
                  </a:solidFill>
                  <a:latin typeface="FangSong"/>
                  <a:cs typeface="FangSong"/>
                </a:rPr>
                <a:t>只</a:t>
              </a:r>
              <a:r>
                <a:rPr sz="1600" spc="-20" dirty="0">
                  <a:solidFill>
                    <a:srgbClr val="0000FF"/>
                  </a:solidFill>
                  <a:latin typeface="FangSong"/>
                  <a:cs typeface="FangSong"/>
                </a:rPr>
                <a:t>以</a:t>
              </a:r>
              <a:r>
                <a:rPr sz="1600" spc="-25" dirty="0">
                  <a:solidFill>
                    <a:srgbClr val="0000FF"/>
                  </a:solidFill>
                  <a:latin typeface="FangSong"/>
                  <a:cs typeface="FangSong"/>
                </a:rPr>
                <a:t>内</a:t>
              </a:r>
              <a:r>
                <a:rPr sz="1600" spc="-20" dirty="0">
                  <a:solidFill>
                    <a:srgbClr val="0000FF"/>
                  </a:solidFill>
                  <a:latin typeface="FangSong"/>
                  <a:cs typeface="FangSong"/>
                </a:rPr>
                <a:t>积</a:t>
              </a:r>
              <a:endParaRPr sz="1600">
                <a:latin typeface="FangSong"/>
                <a:cs typeface="FangSong"/>
              </a:endParaRPr>
            </a:p>
            <a:p>
              <a:pPr marR="5080" algn="r">
                <a:lnSpc>
                  <a:spcPts val="1889"/>
                </a:lnSpc>
              </a:pPr>
              <a:r>
                <a:rPr sz="1600" spc="-10" dirty="0">
                  <a:solidFill>
                    <a:srgbClr val="0000FF"/>
                  </a:solidFill>
                  <a:latin typeface="FangSong"/>
                  <a:cs typeface="FangSong"/>
                </a:rPr>
                <a:t>形式出现</a:t>
              </a:r>
              <a:endParaRPr sz="1600">
                <a:latin typeface="FangSong"/>
                <a:cs typeface="FangSong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640914" y="5853685"/>
              <a:ext cx="1829435" cy="1004569"/>
            </a:xfrm>
            <a:custGeom>
              <a:avLst/>
              <a:gdLst/>
              <a:ahLst/>
              <a:cxnLst/>
              <a:rect l="l" t="t" r="r" b="b"/>
              <a:pathLst>
                <a:path w="1829434" h="1004570">
                  <a:moveTo>
                    <a:pt x="699555" y="205257"/>
                  </a:moveTo>
                  <a:lnTo>
                    <a:pt x="1070268" y="0"/>
                  </a:lnTo>
                  <a:lnTo>
                    <a:pt x="1040804" y="273088"/>
                  </a:lnTo>
                  <a:lnTo>
                    <a:pt x="1428662" y="149948"/>
                  </a:lnTo>
                  <a:lnTo>
                    <a:pt x="1247433" y="308787"/>
                  </a:lnTo>
                  <a:lnTo>
                    <a:pt x="1828966" y="314121"/>
                  </a:lnTo>
                  <a:lnTo>
                    <a:pt x="1314870" y="444449"/>
                  </a:lnTo>
                  <a:lnTo>
                    <a:pt x="1457999" y="533704"/>
                  </a:lnTo>
                  <a:lnTo>
                    <a:pt x="1247433" y="581926"/>
                  </a:lnTo>
                  <a:lnTo>
                    <a:pt x="1525563" y="738962"/>
                  </a:lnTo>
                  <a:lnTo>
                    <a:pt x="1053631" y="678357"/>
                  </a:lnTo>
                  <a:lnTo>
                    <a:pt x="1087159" y="821118"/>
                  </a:lnTo>
                  <a:lnTo>
                    <a:pt x="779565" y="753287"/>
                  </a:lnTo>
                  <a:lnTo>
                    <a:pt x="716192" y="890701"/>
                  </a:lnTo>
                  <a:lnTo>
                    <a:pt x="522390" y="821118"/>
                  </a:lnTo>
                  <a:lnTo>
                    <a:pt x="391834" y="931824"/>
                  </a:lnTo>
                  <a:lnTo>
                    <a:pt x="261151" y="856805"/>
                  </a:lnTo>
                  <a:lnTo>
                    <a:pt x="0" y="1004315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63484" y="5942889"/>
              <a:ext cx="1276985" cy="915669"/>
            </a:xfrm>
            <a:custGeom>
              <a:avLst/>
              <a:gdLst/>
              <a:ahLst/>
              <a:cxnLst/>
              <a:rect l="l" t="t" r="r" b="b"/>
              <a:pathLst>
                <a:path w="1276984" h="915670">
                  <a:moveTo>
                    <a:pt x="546437" y="915111"/>
                  </a:moveTo>
                  <a:lnTo>
                    <a:pt x="535304" y="773036"/>
                  </a:lnTo>
                  <a:lnTo>
                    <a:pt x="143128" y="753427"/>
                  </a:lnTo>
                  <a:lnTo>
                    <a:pt x="370966" y="637374"/>
                  </a:lnTo>
                  <a:lnTo>
                    <a:pt x="0" y="519518"/>
                  </a:lnTo>
                  <a:lnTo>
                    <a:pt x="438403" y="458774"/>
                  </a:lnTo>
                  <a:lnTo>
                    <a:pt x="130555" y="301739"/>
                  </a:lnTo>
                  <a:lnTo>
                    <a:pt x="598423" y="280327"/>
                  </a:lnTo>
                  <a:lnTo>
                    <a:pt x="501522" y="82156"/>
                  </a:lnTo>
                  <a:lnTo>
                    <a:pt x="952499" y="212483"/>
                  </a:lnTo>
                  <a:lnTo>
                    <a:pt x="1083055" y="0"/>
                  </a:lnTo>
                  <a:lnTo>
                    <a:pt x="1276984" y="116052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586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核函数 </a:t>
            </a:r>
            <a:r>
              <a:rPr lang="en-US" altLang="zh-CN"/>
              <a:t>(</a:t>
            </a:r>
            <a:r>
              <a:rPr lang="en-US"/>
              <a:t>kernel function)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5783" y="996239"/>
            <a:ext cx="7920432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基</a:t>
            </a:r>
            <a:r>
              <a:rPr sz="2200" spc="-25" dirty="0">
                <a:latin typeface="FangSong"/>
                <a:cs typeface="FangSong"/>
              </a:rPr>
              <a:t>本思</a:t>
            </a:r>
            <a:r>
              <a:rPr sz="2200" spc="-15" dirty="0">
                <a:latin typeface="FangSong"/>
                <a:cs typeface="FangSong"/>
              </a:rPr>
              <a:t>路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lang="zh-CN" altLang="en-US" sz="2200" spc="-25" dirty="0">
                <a:latin typeface="FangSong"/>
                <a:cs typeface="FangSong"/>
              </a:rPr>
              <a:t>不显式地设计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核映射 </a:t>
            </a:r>
            <a:r>
              <a:rPr lang="el-GR" altLang="zh-CN" sz="2200" i="1" spc="-25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Φ</a:t>
            </a:r>
            <a:r>
              <a:rPr lang="en-US" altLang="zh-CN" sz="2200" spc="-25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(.)</a:t>
            </a:r>
            <a:r>
              <a:rPr lang="en-US" altLang="zh-CN" sz="2200" spc="-25">
                <a:solidFill>
                  <a:srgbClr val="161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2200" spc="-25" dirty="0">
                <a:latin typeface="FangSong"/>
                <a:cs typeface="FangSong"/>
              </a:rPr>
              <a:t>而是设计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核函数 </a:t>
            </a:r>
            <a:r>
              <a:rPr lang="en-US" altLang="zh-CN" sz="2200" i="1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k</a:t>
            </a:r>
            <a:r>
              <a:rPr lang="zh-CN" altLang="en-US" sz="2200" i="1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 </a:t>
            </a:r>
            <a:r>
              <a:rPr lang="en-US" altLang="zh-CN" sz="2200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(.)</a:t>
            </a:r>
            <a:r>
              <a:rPr lang="zh-CN" altLang="en-US" sz="2200" spc="-25" dirty="0">
                <a:latin typeface="FangSong"/>
                <a:cs typeface="FangSong"/>
              </a:rPr>
              <a:t>：</a:t>
            </a:r>
            <a:endParaRPr lang="en-US" altLang="zh-CN" sz="2200" spc="-25" dirty="0">
              <a:latin typeface="FangSong"/>
              <a:cs typeface="FangSong"/>
            </a:endParaRPr>
          </a:p>
          <a:p>
            <a:pPr marL="12700"/>
            <a:r>
              <a:rPr lang="zh-CN" altLang="en-US" sz="2200" spc="-20" dirty="0">
                <a:latin typeface="FangSong"/>
                <a:cs typeface="FangSong"/>
              </a:rPr>
              <a:t>          </a:t>
            </a:r>
            <a:endParaRPr sz="450" dirty="0">
              <a:latin typeface="Times New Roman"/>
              <a:cs typeface="Times New Roman"/>
            </a:endParaRPr>
          </a:p>
          <a:p>
            <a:pPr marL="1944370">
              <a:lnSpc>
                <a:spcPts val="1000"/>
              </a:lnSpc>
            </a:pPr>
            <a:r>
              <a:rPr sz="1000" spc="-45" dirty="0">
                <a:latin typeface="Times New Roman"/>
                <a:cs typeface="Times New Roman"/>
              </a:rPr>
              <a:t> </a:t>
            </a:r>
            <a:endParaRPr lang="en-US" sz="1000" spc="-45" dirty="0">
              <a:latin typeface="Times New Roman"/>
              <a:cs typeface="Times New Roman"/>
            </a:endParaRPr>
          </a:p>
          <a:p>
            <a:pPr marL="1944370">
              <a:lnSpc>
                <a:spcPts val="1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1421765">
              <a:spcBef>
                <a:spcPts val="810"/>
              </a:spcBef>
            </a:pPr>
            <a:r>
              <a:rPr lang="zh-CN" altLang="en-US" sz="2000" dirty="0">
                <a:latin typeface="FangSong"/>
                <a:cs typeface="FangSong"/>
              </a:rPr>
              <a:t>即：</a:t>
            </a:r>
            <a:r>
              <a:rPr lang="zh-CN" altLang="en-US" sz="2000" b="1" dirty="0">
                <a:solidFill>
                  <a:srgbClr val="C00000"/>
                </a:solidFill>
                <a:latin typeface="FangSong"/>
                <a:cs typeface="FangSong"/>
              </a:rPr>
              <a:t>在特征空间中的内积等于它们在原始样本空间中通过</a:t>
            </a:r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核函数 </a:t>
            </a:r>
            <a:r>
              <a:rPr lang="en-US" altLang="zh-CN" sz="2000" b="1" i="1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k</a:t>
            </a:r>
            <a:r>
              <a:rPr lang="zh-CN" altLang="en-US" sz="2000" b="1" i="1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 </a:t>
            </a:r>
            <a:r>
              <a:rPr lang="en-US" altLang="zh-CN" sz="2000" b="1" spc="-25" dirty="0">
                <a:solidFill>
                  <a:srgbClr val="1613FF"/>
                </a:solidFill>
                <a:latin typeface="Arial" panose="020B0604020202020204" pitchFamily="34" charset="0"/>
                <a:ea typeface="Symbol Tiger Expert" charset="2"/>
                <a:cs typeface="Arial" panose="020B0604020202020204" pitchFamily="34" charset="0"/>
              </a:rPr>
              <a:t>(.)</a:t>
            </a:r>
            <a:r>
              <a:rPr lang="zh-CN" altLang="en-US" sz="2000" b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FangSong"/>
                <a:cs typeface="FangSong"/>
              </a:rPr>
              <a:t>计算的结果</a:t>
            </a:r>
            <a:r>
              <a:rPr lang="zh-CN" altLang="en-US" sz="2000" dirty="0">
                <a:latin typeface="FangSong"/>
                <a:cs typeface="FangSong"/>
              </a:rPr>
              <a:t>。（</a:t>
            </a:r>
            <a:r>
              <a:rPr lang="zh-CN" altLang="en-US" sz="2000" dirty="0">
                <a:solidFill>
                  <a:srgbClr val="1023F4"/>
                </a:solidFill>
                <a:latin typeface="FangSong"/>
                <a:cs typeface="FangSong"/>
              </a:rPr>
              <a:t>不必直接去计算高维甚至无穷维特征空间中的内积</a:t>
            </a:r>
            <a:r>
              <a:rPr lang="zh-CN" altLang="en-US" sz="2000" dirty="0">
                <a:latin typeface="FangSong"/>
                <a:cs typeface="FangSong"/>
              </a:rPr>
              <a:t>）</a:t>
            </a:r>
            <a:endParaRPr lang="en-US" sz="2000" dirty="0">
              <a:latin typeface="FangSong"/>
              <a:cs typeface="FangSong"/>
            </a:endParaRPr>
          </a:p>
          <a:p>
            <a:pPr marL="1421765">
              <a:spcBef>
                <a:spcPts val="810"/>
              </a:spcBef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绕过</a:t>
            </a:r>
            <a:r>
              <a:rPr sz="2000" dirty="0">
                <a:latin typeface="FangSong"/>
                <a:cs typeface="FangSong"/>
              </a:rPr>
              <a:t>显</a:t>
            </a:r>
            <a:r>
              <a:rPr sz="2000" spc="-15" dirty="0">
                <a:latin typeface="FangSong"/>
                <a:cs typeface="FangSong"/>
              </a:rPr>
              <a:t>式</a:t>
            </a:r>
            <a:r>
              <a:rPr sz="2000" dirty="0">
                <a:latin typeface="FangSong"/>
                <a:cs typeface="FangSong"/>
              </a:rPr>
              <a:t>考</a:t>
            </a:r>
            <a:r>
              <a:rPr sz="2000" spc="-15" dirty="0">
                <a:latin typeface="FangSong"/>
                <a:cs typeface="FangSong"/>
              </a:rPr>
              <a:t>虑</a:t>
            </a:r>
            <a:r>
              <a:rPr sz="2000" dirty="0">
                <a:latin typeface="FangSong"/>
                <a:cs typeface="FangSong"/>
              </a:rPr>
              <a:t>特征映</a:t>
            </a:r>
            <a:r>
              <a:rPr sz="2000" spc="-15" dirty="0">
                <a:latin typeface="FangSong"/>
                <a:cs typeface="FangSong"/>
              </a:rPr>
              <a:t>射</a:t>
            </a:r>
            <a:r>
              <a:rPr sz="2000" dirty="0">
                <a:latin typeface="FangSong"/>
                <a:cs typeface="FangSong"/>
              </a:rPr>
              <a:t>、</a:t>
            </a:r>
            <a:r>
              <a:rPr sz="2000" spc="-15" dirty="0">
                <a:latin typeface="FangSong"/>
                <a:cs typeface="FangSong"/>
              </a:rPr>
              <a:t>以</a:t>
            </a:r>
            <a:r>
              <a:rPr sz="2000" dirty="0">
                <a:latin typeface="FangSong"/>
                <a:cs typeface="FangSong"/>
              </a:rPr>
              <a:t>及计算</a:t>
            </a:r>
            <a:r>
              <a:rPr sz="2000" spc="-15" dirty="0">
                <a:latin typeface="FangSong"/>
                <a:cs typeface="FangSong"/>
              </a:rPr>
              <a:t>高</a:t>
            </a:r>
            <a:r>
              <a:rPr sz="2000" dirty="0">
                <a:latin typeface="FangSong"/>
                <a:cs typeface="FangSong"/>
              </a:rPr>
              <a:t>维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积的困难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9335" y="3811034"/>
            <a:ext cx="7594600" cy="67710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86055"/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Me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定理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sz="2200" dirty="0">
                <a:solidFill>
                  <a:srgbClr val="C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充分非必要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 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FangSong"/>
                <a:cs typeface="FangSong"/>
              </a:rPr>
              <a:t>若一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对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称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函数</a:t>
            </a:r>
            <a:r>
              <a:rPr sz="2200" spc="-20" dirty="0">
                <a:latin typeface="FangSong"/>
                <a:cs typeface="FangSong"/>
              </a:rPr>
              <a:t>所</a:t>
            </a:r>
            <a:r>
              <a:rPr sz="2200" spc="-25" dirty="0">
                <a:latin typeface="FangSong"/>
                <a:cs typeface="FangSong"/>
              </a:rPr>
              <a:t>对应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核矩</a:t>
            </a:r>
            <a:r>
              <a:rPr sz="2200" dirty="0">
                <a:latin typeface="FangSong"/>
                <a:cs typeface="FangSong"/>
              </a:rPr>
              <a:t>阵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半正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定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它</a:t>
            </a:r>
            <a:r>
              <a:rPr sz="2200" spc="-15" dirty="0">
                <a:latin typeface="FangSong"/>
                <a:cs typeface="FangSong"/>
              </a:rPr>
              <a:t>就</a:t>
            </a:r>
            <a:r>
              <a:rPr sz="2200" spc="-25" dirty="0">
                <a:latin typeface="FangSong"/>
                <a:cs typeface="FangSong"/>
              </a:rPr>
              <a:t>能作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20" dirty="0">
                <a:latin typeface="FangSong"/>
                <a:cs typeface="FangSong"/>
              </a:rPr>
              <a:t>函</a:t>
            </a:r>
            <a:r>
              <a:rPr sz="2200" spc="-25" dirty="0">
                <a:latin typeface="FangSong"/>
                <a:cs typeface="FangSong"/>
              </a:rPr>
              <a:t>数来</a:t>
            </a:r>
            <a:r>
              <a:rPr sz="2200" spc="-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用</a:t>
            </a:r>
            <a:r>
              <a:rPr lang="en-US" altLang="zh-CN" sz="2200" spc="-25" dirty="0">
                <a:latin typeface="FangSong"/>
                <a:cs typeface="FangSong"/>
              </a:rPr>
              <a:t>.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9336" y="4953001"/>
            <a:ext cx="7820659" cy="132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>
                <a:latin typeface="FangSong"/>
                <a:cs typeface="FangSong"/>
              </a:rPr>
              <a:t>任何一个核函数，都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隐式地</a:t>
            </a:r>
            <a:r>
              <a:rPr dirty="0">
                <a:latin typeface="FangSong"/>
                <a:cs typeface="FangSong"/>
              </a:rPr>
              <a:t>定义了一</a:t>
            </a:r>
            <a:r>
              <a:rPr spc="-35" dirty="0">
                <a:latin typeface="FangSong"/>
                <a:cs typeface="FangSong"/>
              </a:rPr>
              <a:t>个</a:t>
            </a:r>
            <a:r>
              <a:rPr spc="-5" dirty="0">
                <a:latin typeface="Verdana"/>
                <a:cs typeface="Verdana"/>
              </a:rPr>
              <a:t>RKH</a:t>
            </a:r>
            <a:r>
              <a:rPr dirty="0">
                <a:latin typeface="Verdana"/>
                <a:cs typeface="Verdana"/>
              </a:rPr>
              <a:t>S</a:t>
            </a:r>
            <a:r>
              <a:rPr spc="-5" dirty="0">
                <a:latin typeface="Verdana"/>
                <a:cs typeface="Verdana"/>
              </a:rPr>
              <a:t> (</a:t>
            </a:r>
            <a:r>
              <a:rPr spc="-55" dirty="0">
                <a:latin typeface="Verdana"/>
                <a:cs typeface="Verdana"/>
              </a:rPr>
              <a:t>R</a:t>
            </a:r>
            <a:r>
              <a:rPr spc="-15" dirty="0">
                <a:latin typeface="Verdana"/>
                <a:cs typeface="Verdana"/>
              </a:rPr>
              <a:t>e</a:t>
            </a:r>
            <a:r>
              <a:rPr spc="-30" dirty="0">
                <a:latin typeface="Verdana"/>
                <a:cs typeface="Verdana"/>
              </a:rPr>
              <a:t>p</a:t>
            </a:r>
            <a:r>
              <a:rPr spc="-10" dirty="0">
                <a:latin typeface="Verdana"/>
                <a:cs typeface="Verdana"/>
              </a:rPr>
              <a:t>ro</a:t>
            </a:r>
            <a:r>
              <a:rPr spc="-25" dirty="0">
                <a:latin typeface="Verdana"/>
                <a:cs typeface="Verdana"/>
              </a:rPr>
              <a:t>d</a:t>
            </a:r>
            <a:r>
              <a:rPr dirty="0">
                <a:latin typeface="Verdana"/>
                <a:cs typeface="Verdana"/>
              </a:rPr>
              <a:t>uc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ng</a:t>
            </a:r>
            <a:r>
              <a:rPr spc="15" dirty="0">
                <a:latin typeface="Verdana"/>
                <a:cs typeface="Verdana"/>
              </a:rPr>
              <a:t> </a:t>
            </a:r>
            <a:r>
              <a:rPr spc="-75" dirty="0">
                <a:latin typeface="Verdana"/>
                <a:cs typeface="Verdana"/>
              </a:rPr>
              <a:t>K</a:t>
            </a:r>
            <a:r>
              <a:rPr spc="-15" dirty="0">
                <a:latin typeface="Verdana"/>
                <a:cs typeface="Verdana"/>
              </a:rPr>
              <a:t>er</a:t>
            </a:r>
            <a:r>
              <a:rPr spc="-10" dirty="0">
                <a:latin typeface="Verdana"/>
                <a:cs typeface="Verdana"/>
              </a:rPr>
              <a:t>nel</a:t>
            </a:r>
            <a:r>
              <a:rPr dirty="0">
                <a:latin typeface="Verdana"/>
                <a:cs typeface="Verdana"/>
              </a:rPr>
              <a:t> H</a:t>
            </a:r>
            <a:r>
              <a:rPr spc="5" dirty="0">
                <a:latin typeface="Verdana"/>
                <a:cs typeface="Verdana"/>
              </a:rPr>
              <a:t>il</a:t>
            </a:r>
            <a:r>
              <a:rPr spc="-10" dirty="0">
                <a:latin typeface="Verdana"/>
                <a:cs typeface="Verdana"/>
              </a:rPr>
              <a:t>b</a:t>
            </a:r>
            <a:r>
              <a:rPr spc="-15" dirty="0">
                <a:latin typeface="Verdana"/>
                <a:cs typeface="Verdana"/>
              </a:rPr>
              <a:t>er</a:t>
            </a:r>
            <a:r>
              <a:rPr dirty="0">
                <a:latin typeface="Verdana"/>
                <a:cs typeface="Verdana"/>
              </a:rPr>
              <a:t>t </a:t>
            </a:r>
            <a:r>
              <a:rPr spc="-10" dirty="0">
                <a:latin typeface="Verdana"/>
                <a:cs typeface="Verdana"/>
              </a:rPr>
              <a:t>S</a:t>
            </a:r>
            <a:r>
              <a:rPr spc="-20" dirty="0">
                <a:latin typeface="Verdana"/>
                <a:cs typeface="Verdana"/>
              </a:rPr>
              <a:t>pace</a:t>
            </a:r>
            <a:r>
              <a:rPr spc="-10" dirty="0">
                <a:latin typeface="Verdana"/>
                <a:cs typeface="Verdana"/>
              </a:rPr>
              <a:t>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再生核希尔伯特空间</a:t>
            </a:r>
            <a:r>
              <a:rPr dirty="0">
                <a:latin typeface="Verdana"/>
                <a:cs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633730">
              <a:spcBef>
                <a:spcPts val="1045"/>
              </a:spcBef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“核函数选择”成为决定支持向量机性能的关键！</a:t>
            </a:r>
            <a:endParaRPr sz="2400" dirty="0">
              <a:latin typeface="FangSong"/>
              <a:cs typeface="FangSong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08" y="1441154"/>
            <a:ext cx="3127519" cy="396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117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核函数 </a:t>
            </a:r>
            <a:r>
              <a:rPr lang="en-US" altLang="zh-CN"/>
              <a:t>(</a:t>
            </a:r>
            <a:r>
              <a:rPr lang="en-US"/>
              <a:t>kernel function)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7400" y="914400"/>
            <a:ext cx="7594600" cy="67710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86055"/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Me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定理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sz="2200" dirty="0">
                <a:solidFill>
                  <a:srgbClr val="C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充分非必要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 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FangSong"/>
                <a:cs typeface="FangSong"/>
              </a:rPr>
              <a:t>若一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对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称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函数</a:t>
            </a:r>
            <a:r>
              <a:rPr sz="2200" spc="-20" dirty="0">
                <a:latin typeface="FangSong"/>
                <a:cs typeface="FangSong"/>
              </a:rPr>
              <a:t>所</a:t>
            </a:r>
            <a:r>
              <a:rPr sz="2200" spc="-25" dirty="0">
                <a:latin typeface="FangSong"/>
                <a:cs typeface="FangSong"/>
              </a:rPr>
              <a:t>对应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核矩</a:t>
            </a:r>
            <a:r>
              <a:rPr sz="2200" dirty="0">
                <a:latin typeface="FangSong"/>
                <a:cs typeface="FangSong"/>
              </a:rPr>
              <a:t>阵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半正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定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它</a:t>
            </a:r>
            <a:r>
              <a:rPr sz="2200" spc="-15" dirty="0">
                <a:latin typeface="FangSong"/>
                <a:cs typeface="FangSong"/>
              </a:rPr>
              <a:t>就</a:t>
            </a:r>
            <a:r>
              <a:rPr sz="2200" spc="-25" dirty="0">
                <a:latin typeface="FangSong"/>
                <a:cs typeface="FangSong"/>
              </a:rPr>
              <a:t>能作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20" dirty="0">
                <a:latin typeface="FangSong"/>
                <a:cs typeface="FangSong"/>
              </a:rPr>
              <a:t>函</a:t>
            </a:r>
            <a:r>
              <a:rPr sz="2200" spc="-25" dirty="0">
                <a:latin typeface="FangSong"/>
                <a:cs typeface="FangSong"/>
              </a:rPr>
              <a:t>数来</a:t>
            </a:r>
            <a:r>
              <a:rPr sz="2200" spc="-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用</a:t>
            </a:r>
            <a:r>
              <a:rPr lang="en-US" altLang="zh-CN" sz="2200" spc="-25" dirty="0">
                <a:latin typeface="FangSong"/>
                <a:cs typeface="FangSong"/>
              </a:rPr>
              <a:t>.</a:t>
            </a:r>
            <a:endParaRPr sz="2200">
              <a:latin typeface="FangSong"/>
              <a:cs typeface="FangSong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52600"/>
            <a:ext cx="7086600" cy="4520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72100" y="2453337"/>
            <a:ext cx="3310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charset="0"/>
              </a:rPr>
              <a:t>矩阵 </a:t>
            </a:r>
            <a:r>
              <a:rPr lang="en-US" altLang="zh-CN" sz="2000" dirty="0">
                <a:solidFill>
                  <a:srgbClr val="1A09FF"/>
                </a:solidFill>
                <a:latin typeface="Times New Roman" charset="0"/>
              </a:rPr>
              <a:t>K</a:t>
            </a:r>
            <a:r>
              <a:rPr lang="zh-CN" altLang="en-US" sz="2000" dirty="0">
                <a:solidFill>
                  <a:srgbClr val="1A09FF"/>
                </a:solidFill>
                <a:latin typeface="Times New Roman" charset="0"/>
              </a:rPr>
              <a:t> 的</a:t>
            </a:r>
            <a:r>
              <a:rPr lang="zh-CN" altLang="en-US" sz="2000">
                <a:solidFill>
                  <a:srgbClr val="1A09FF"/>
                </a:solidFill>
                <a:latin typeface="Times New Roman" charset="0"/>
              </a:rPr>
              <a:t>所有特征值  </a:t>
            </a:r>
            <a:r>
              <a:rPr lang="mr-IN" altLang="zh-CN" sz="2000" dirty="0">
                <a:solidFill>
                  <a:srgbClr val="1A09FF"/>
                </a:solidFill>
                <a:latin typeface="Times New Roman" charset="0"/>
              </a:rPr>
              <a:t>&gt;</a:t>
            </a:r>
            <a:r>
              <a:rPr lang="en-US" altLang="zh-CN" sz="2000" dirty="0">
                <a:solidFill>
                  <a:srgbClr val="1A09FF"/>
                </a:solidFill>
                <a:latin typeface="Times New Roman" charset="0"/>
              </a:rPr>
              <a:t>=</a:t>
            </a:r>
            <a:r>
              <a:rPr lang="zh-CN" altLang="en-US" sz="2000" dirty="0">
                <a:solidFill>
                  <a:srgbClr val="1A09FF"/>
                </a:solidFill>
                <a:latin typeface="Times New Roman" charset="0"/>
              </a:rPr>
              <a:t> </a:t>
            </a:r>
            <a:r>
              <a:rPr lang="mr-IN" altLang="zh-CN" sz="2000" dirty="0">
                <a:solidFill>
                  <a:srgbClr val="1A09FF"/>
                </a:solidFill>
                <a:latin typeface="Times New Roman" charset="0"/>
              </a:rPr>
              <a:t>0</a:t>
            </a:r>
            <a:r>
              <a:rPr lang="mr-IN" altLang="zh-CN" sz="2000" dirty="0">
                <a:solidFill>
                  <a:srgbClr val="FF0000"/>
                </a:solidFill>
                <a:latin typeface="Times New Roman" charset="0"/>
              </a:rPr>
              <a:t> </a:t>
            </a:r>
            <a:endParaRPr lang="mr-IN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9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一个可能的解</a:t>
            </a:r>
            <a:endParaRPr lang="en-US" altLang="x-none" dirty="0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68789406"/>
              </p:ext>
            </p:extLst>
          </p:nvPr>
        </p:nvGraphicFramePr>
        <p:xfrm>
          <a:off x="3276600" y="109616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747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09616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35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核函数 </a:t>
            </a:r>
            <a:r>
              <a:rPr lang="en-US" altLang="zh-CN"/>
              <a:t>(</a:t>
            </a:r>
            <a:r>
              <a:rPr lang="en-US"/>
              <a:t>kernel function)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例如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假设有映射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向量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和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在映射后的空间中</a:t>
            </a:r>
            <a:r>
              <a:rPr lang="zh-CN" altLang="en-US" sz="24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点积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为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dot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product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expressed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terms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function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original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space:</a:t>
            </a: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i="1" dirty="0">
                <a:solidFill>
                  <a:srgbClr val="C00000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k</a:t>
            </a:r>
            <a:r>
              <a:rPr lang="zh-CN" altLang="en-US" sz="2400" b="1" i="1" dirty="0">
                <a:solidFill>
                  <a:srgbClr val="C00000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(.)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kernel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!!!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46" y="998687"/>
            <a:ext cx="4064000" cy="503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6000"/>
            <a:ext cx="5992178" cy="15686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876800"/>
            <a:ext cx="4359968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7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是三维向量，核函数不变，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Φ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是多少维？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85181"/>
            <a:ext cx="4359968" cy="53340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4648200" y="1981200"/>
            <a:ext cx="990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143500" y="2769247"/>
                <a:ext cx="4748351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0" y="2769247"/>
                <a:ext cx="4748351" cy="5068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8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9841" y="308916"/>
            <a:ext cx="1092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5" dirty="0">
                <a:latin typeface="FangSong"/>
                <a:cs typeface="FangSong"/>
              </a:rPr>
              <a:t>核</a:t>
            </a:r>
            <a:r>
              <a:rPr sz="2800" spc="-30" dirty="0">
                <a:latin typeface="FangSong"/>
                <a:cs typeface="FangSong"/>
              </a:rPr>
              <a:t>函数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911" y="1039126"/>
            <a:ext cx="129667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常用核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88919" y="4447033"/>
            <a:ext cx="41452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5063" y="4049026"/>
            <a:ext cx="25679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可通过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r>
              <a:rPr sz="2000" spc="-15" dirty="0">
                <a:latin typeface="FangSong"/>
                <a:cs typeface="FangSong"/>
              </a:rPr>
              <a:t>组</a:t>
            </a:r>
            <a:r>
              <a:rPr sz="2000" dirty="0">
                <a:latin typeface="FangSong"/>
                <a:cs typeface="FangSong"/>
              </a:rPr>
              <a:t>合得到：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12264" y="4506226"/>
            <a:ext cx="413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23570" algn="l"/>
                <a:tab pos="1320165" algn="l"/>
              </a:tabLst>
            </a:pPr>
            <a:r>
              <a:rPr sz="2000" dirty="0">
                <a:latin typeface="FangSong"/>
                <a:cs typeface="FangSong"/>
              </a:rPr>
              <a:t>若	和	</a:t>
            </a:r>
            <a:r>
              <a:rPr sz="2000" spc="10" dirty="0">
                <a:latin typeface="FangSong"/>
                <a:cs typeface="FangSong"/>
              </a:rPr>
              <a:t>是</a:t>
            </a:r>
            <a:r>
              <a:rPr sz="2000" spc="10" dirty="0">
                <a:solidFill>
                  <a:srgbClr val="1023F4"/>
                </a:solidFill>
                <a:latin typeface="FangSong"/>
                <a:cs typeface="FangSong"/>
              </a:rPr>
              <a:t>核</a:t>
            </a:r>
            <a:r>
              <a:rPr sz="2000" dirty="0">
                <a:solidFill>
                  <a:srgbClr val="1023F4"/>
                </a:solidFill>
                <a:latin typeface="FangSong"/>
                <a:cs typeface="FangSong"/>
              </a:rPr>
              <a:t>函数</a:t>
            </a:r>
            <a:r>
              <a:rPr sz="2000" dirty="0">
                <a:latin typeface="FangSong"/>
                <a:cs typeface="FangSong"/>
              </a:rPr>
              <a:t>，</a:t>
            </a:r>
            <a:r>
              <a:rPr sz="2000" spc="-15" dirty="0">
                <a:latin typeface="FangSong"/>
                <a:cs typeface="FangSong"/>
              </a:rPr>
              <a:t>则</a:t>
            </a:r>
            <a:r>
              <a:rPr sz="2000" dirty="0"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任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意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正数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92696" y="4504463"/>
            <a:ext cx="20110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905635" algn="l"/>
              </a:tabLst>
            </a:pPr>
            <a:r>
              <a:rPr sz="2000" spc="10" dirty="0">
                <a:latin typeface="FangSong"/>
                <a:cs typeface="FangSong"/>
              </a:rPr>
              <a:t>和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任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意函数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3948" y="4457701"/>
            <a:ext cx="422148" cy="396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0068" y="4459224"/>
            <a:ext cx="883919" cy="379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00363" y="4465322"/>
            <a:ext cx="568451" cy="446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0640" y="4911852"/>
            <a:ext cx="1559052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4920" y="5321808"/>
            <a:ext cx="4290060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9971" y="5779008"/>
            <a:ext cx="3621024" cy="605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014" y="5494051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FangSong"/>
                <a:cs typeface="FangSong"/>
              </a:rPr>
              <a:t>均为核函数</a:t>
            </a:r>
            <a:endParaRPr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48351" y="5096275"/>
            <a:ext cx="226695" cy="1015365"/>
          </a:xfrm>
          <a:custGeom>
            <a:avLst/>
            <a:gdLst/>
            <a:ahLst/>
            <a:cxnLst/>
            <a:rect l="l" t="t" r="r" b="b"/>
            <a:pathLst>
              <a:path w="226695" h="1015364">
                <a:moveTo>
                  <a:pt x="226569" y="1014965"/>
                </a:moveTo>
                <a:lnTo>
                  <a:pt x="187144" y="1013818"/>
                </a:lnTo>
                <a:lnTo>
                  <a:pt x="139689" y="1008428"/>
                </a:lnTo>
                <a:lnTo>
                  <a:pt x="110745" y="526777"/>
                </a:lnTo>
                <a:lnTo>
                  <a:pt x="108977" y="523396"/>
                </a:lnTo>
                <a:lnTo>
                  <a:pt x="71551" y="512297"/>
                </a:lnTo>
                <a:lnTo>
                  <a:pt x="20034" y="507928"/>
                </a:lnTo>
                <a:lnTo>
                  <a:pt x="0" y="507491"/>
                </a:lnTo>
                <a:lnTo>
                  <a:pt x="19635" y="507164"/>
                </a:lnTo>
                <a:lnTo>
                  <a:pt x="71405" y="502791"/>
                </a:lnTo>
                <a:lnTo>
                  <a:pt x="109345" y="491184"/>
                </a:lnTo>
                <a:lnTo>
                  <a:pt x="110745" y="19285"/>
                </a:lnTo>
                <a:lnTo>
                  <a:pt x="112513" y="15904"/>
                </a:lnTo>
                <a:lnTo>
                  <a:pt x="149939" y="4805"/>
                </a:lnTo>
                <a:lnTo>
                  <a:pt x="201456" y="436"/>
                </a:lnTo>
                <a:lnTo>
                  <a:pt x="22149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45302" y="3729033"/>
            <a:ext cx="39255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0000"/>
                </a:solidFill>
                <a:latin typeface="FangSong"/>
                <a:cs typeface="FangSong"/>
              </a:rPr>
              <a:t>基本经验：文本数据常用线性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核，</a:t>
            </a:r>
            <a:endParaRPr dirty="0">
              <a:latin typeface="FangSong"/>
              <a:cs typeface="FangSong"/>
            </a:endParaRPr>
          </a:p>
          <a:p>
            <a:pPr marL="1169670"/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情况不明时可先尝试高斯核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76628" y="1426464"/>
            <a:ext cx="8058911" cy="2282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FBA217-B9FF-6142-A57B-6FE9615ABFF0}"/>
              </a:ext>
            </a:extLst>
          </p:cNvPr>
          <p:cNvSpPr/>
          <p:nvPr/>
        </p:nvSpPr>
        <p:spPr>
          <a:xfrm>
            <a:off x="7234629" y="4996840"/>
            <a:ext cx="1146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023F4"/>
                </a:solidFill>
              </a:rPr>
              <a:t>线性组合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A3B223-6C69-7D42-8547-C1E065BA7CDE}"/>
              </a:ext>
            </a:extLst>
          </p:cNvPr>
          <p:cNvSpPr/>
          <p:nvPr/>
        </p:nvSpPr>
        <p:spPr>
          <a:xfrm>
            <a:off x="9364981" y="54346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023F4"/>
                </a:solidFill>
              </a:rPr>
              <a:t>直积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2209801" y="2514600"/>
            <a:ext cx="640125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425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8" grpId="0"/>
      <p:bldP spid="19" grpId="0"/>
    </p:bld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SVM </a:t>
            </a:r>
            <a:r>
              <a:rPr lang="zh-CN" altLang="en-US"/>
              <a:t>与统计学习简史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4294967295"/>
          </p:nvPr>
        </p:nvSpPr>
        <p:spPr>
          <a:xfrm>
            <a:off x="835025" y="3181350"/>
            <a:ext cx="11356975" cy="185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/>
              <a:t>199</a:t>
            </a:r>
            <a:r>
              <a:rPr sz="2200" spc="-25" dirty="0"/>
              <a:t>5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dirty="0"/>
              <a:t>Suppo</a:t>
            </a:r>
            <a:r>
              <a:rPr spc="-15" dirty="0"/>
              <a:t>r</a:t>
            </a:r>
            <a:r>
              <a:rPr dirty="0"/>
              <a:t>t </a:t>
            </a:r>
            <a:r>
              <a:rPr spc="-95" dirty="0"/>
              <a:t>V</a:t>
            </a:r>
            <a:r>
              <a:rPr spc="-10" dirty="0"/>
              <a:t>e</a:t>
            </a:r>
            <a:r>
              <a:rPr dirty="0"/>
              <a:t>ctor</a:t>
            </a:r>
            <a:r>
              <a:rPr spc="-30" dirty="0"/>
              <a:t> </a:t>
            </a:r>
            <a:r>
              <a:rPr dirty="0"/>
              <a:t>Netwo</a:t>
            </a:r>
            <a:r>
              <a:rPr spc="-10" dirty="0"/>
              <a:t>r</a:t>
            </a:r>
            <a:r>
              <a:rPr dirty="0"/>
              <a:t>k</a:t>
            </a:r>
            <a:r>
              <a:rPr spc="-15" dirty="0"/>
              <a:t> </a:t>
            </a:r>
            <a:r>
              <a:rPr sz="2200" spc="-15" dirty="0">
                <a:latin typeface="FangSong"/>
                <a:cs typeface="FangSong"/>
              </a:rPr>
              <a:t>文章发表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5:</a:t>
            </a:r>
            <a:r>
              <a:rPr sz="2200" spc="30" dirty="0"/>
              <a:t> </a:t>
            </a:r>
            <a:r>
              <a:rPr sz="2200" spc="-15" dirty="0">
                <a:latin typeface="FangSong"/>
                <a:cs typeface="FangSong"/>
              </a:rPr>
              <a:t>《</a:t>
            </a:r>
            <a:r>
              <a:rPr spc="-5" dirty="0"/>
              <a:t>Th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Nature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Stat</a:t>
            </a:r>
            <a:r>
              <a:rPr spc="-15" dirty="0"/>
              <a:t>i</a:t>
            </a:r>
            <a:r>
              <a:rPr dirty="0"/>
              <a:t>stic</a:t>
            </a:r>
            <a:r>
              <a:rPr spc="-15" dirty="0"/>
              <a:t>a</a:t>
            </a:r>
            <a:r>
              <a:rPr dirty="0"/>
              <a:t>l</a:t>
            </a:r>
            <a:r>
              <a:rPr spc="-20" dirty="0"/>
              <a:t> </a:t>
            </a:r>
            <a:r>
              <a:rPr dirty="0"/>
              <a:t>L</a:t>
            </a:r>
            <a:r>
              <a:rPr spc="-10" dirty="0"/>
              <a:t>e</a:t>
            </a:r>
            <a:r>
              <a:rPr dirty="0"/>
              <a:t>a</a:t>
            </a:r>
            <a:r>
              <a:rPr spc="-10" dirty="0"/>
              <a:t>r</a:t>
            </a:r>
            <a:r>
              <a:rPr dirty="0"/>
              <a:t>ning</a:t>
            </a:r>
            <a:r>
              <a:rPr spc="15" dirty="0">
                <a:latin typeface="FangSong"/>
                <a:cs typeface="FangSong"/>
              </a:rPr>
              <a:t>》</a:t>
            </a:r>
            <a:r>
              <a:rPr dirty="0">
                <a:latin typeface="FangSong"/>
                <a:cs typeface="FangSong"/>
              </a:rPr>
              <a:t>出版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8:</a:t>
            </a:r>
            <a:r>
              <a:rPr sz="2200" spc="30" dirty="0"/>
              <a:t> </a:t>
            </a:r>
            <a:r>
              <a:rPr dirty="0"/>
              <a:t>SVM</a:t>
            </a:r>
            <a:r>
              <a:rPr spc="-25" dirty="0"/>
              <a:t> </a:t>
            </a:r>
            <a:r>
              <a:rPr sz="2200" spc="-15" dirty="0">
                <a:latin typeface="FangSong"/>
                <a:cs typeface="FangSong"/>
              </a:rPr>
              <a:t>在</a:t>
            </a:r>
            <a:r>
              <a:rPr sz="2200" spc="-20" dirty="0">
                <a:latin typeface="FangSong"/>
                <a:cs typeface="FangSong"/>
              </a:rPr>
              <a:t>文本分</a:t>
            </a:r>
            <a:r>
              <a:rPr sz="2200" spc="-25" dirty="0">
                <a:latin typeface="FangSong"/>
                <a:cs typeface="FangSong"/>
              </a:rPr>
              <a:t>类</a:t>
            </a:r>
            <a:r>
              <a:rPr sz="2200" spc="-20" dirty="0">
                <a:latin typeface="FangSong"/>
                <a:cs typeface="FangSong"/>
              </a:rPr>
              <a:t>上</a:t>
            </a:r>
            <a:r>
              <a:rPr sz="2200" spc="-25" dirty="0">
                <a:latin typeface="FangSong"/>
                <a:cs typeface="FangSong"/>
              </a:rPr>
              <a:t>取得</a:t>
            </a:r>
            <a:r>
              <a:rPr sz="2200" spc="-20" dirty="0">
                <a:latin typeface="FangSong"/>
                <a:cs typeface="FangSong"/>
              </a:rPr>
              <a:t>巨</a:t>
            </a:r>
            <a:r>
              <a:rPr sz="2200" spc="-25" dirty="0">
                <a:latin typeface="FangSong"/>
                <a:cs typeface="FangSong"/>
              </a:rPr>
              <a:t>大成功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8:</a:t>
            </a:r>
            <a:r>
              <a:rPr sz="2200" spc="30" dirty="0"/>
              <a:t> </a:t>
            </a:r>
            <a:r>
              <a:rPr sz="2200" spc="-15" dirty="0">
                <a:latin typeface="FangSong"/>
                <a:cs typeface="FangSong"/>
              </a:rPr>
              <a:t>《</a:t>
            </a:r>
            <a:r>
              <a:rPr sz="2200" spc="-10" dirty="0"/>
              <a:t>Statistical</a:t>
            </a:r>
            <a:r>
              <a:rPr sz="2200" spc="-15" dirty="0"/>
              <a:t> Learn</a:t>
            </a:r>
            <a:r>
              <a:rPr sz="2200" spc="-5" dirty="0"/>
              <a:t>i</a:t>
            </a:r>
            <a:r>
              <a:rPr sz="2200" spc="-15" dirty="0"/>
              <a:t>ng</a:t>
            </a:r>
            <a:r>
              <a:rPr sz="2200" spc="-5" dirty="0"/>
              <a:t> </a:t>
            </a:r>
            <a:r>
              <a:rPr sz="2200" spc="-20" dirty="0"/>
              <a:t>Theor</a:t>
            </a:r>
            <a:r>
              <a:rPr sz="2200" spc="-5" dirty="0"/>
              <a:t>y</a:t>
            </a:r>
            <a:r>
              <a:rPr sz="2200" spc="-15" dirty="0">
                <a:latin typeface="FangSong"/>
                <a:cs typeface="FangSong"/>
              </a:rPr>
              <a:t>》出版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5025" y="1167684"/>
            <a:ext cx="5552440" cy="1523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buFont typeface="Wingdings" panose="05000000000000000000" pitchFamily="2" charset="2"/>
              <a:buChar char="p"/>
            </a:pPr>
            <a:r>
              <a:rPr sz="22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196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3</a:t>
            </a:r>
            <a:r>
              <a:rPr sz="22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：</a:t>
            </a:r>
            <a:r>
              <a:rPr sz="2000" spc="-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V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apn</a:t>
            </a:r>
            <a:r>
              <a:rPr sz="20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i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k</a:t>
            </a:r>
            <a:r>
              <a:rPr sz="2000" spc="9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 </a:t>
            </a:r>
            <a:r>
              <a:rPr sz="22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提出支持向</a:t>
            </a:r>
            <a:r>
              <a:rPr sz="22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量</a:t>
            </a:r>
            <a:r>
              <a:rPr sz="22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的</a:t>
            </a:r>
            <a:r>
              <a:rPr sz="22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概念</a:t>
            </a:r>
            <a:r>
              <a:rPr sz="22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endParaRPr lang="en-US" sz="2200" spc="-15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 marL="355600" marR="5080" indent="-342900">
              <a:lnSpc>
                <a:spcPct val="150100"/>
              </a:lnSpc>
              <a:buFont typeface="Wingdings" panose="05000000000000000000" pitchFamily="2" charset="2"/>
              <a:buChar char="p"/>
            </a:pPr>
            <a:r>
              <a:rPr sz="22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196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8</a:t>
            </a:r>
            <a:r>
              <a:rPr sz="22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：</a:t>
            </a:r>
            <a:r>
              <a:rPr sz="2000" spc="-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V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apn</a:t>
            </a:r>
            <a:r>
              <a:rPr sz="20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i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k</a:t>
            </a:r>
            <a:r>
              <a:rPr sz="2000" spc="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 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和</a:t>
            </a:r>
            <a:r>
              <a:rPr sz="2200" spc="-3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r>
              <a:rPr sz="20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C</a:t>
            </a:r>
            <a:r>
              <a:rPr sz="2000" spc="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h</a:t>
            </a:r>
            <a:r>
              <a:rPr sz="20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e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r</a:t>
            </a:r>
            <a:r>
              <a:rPr sz="20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v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on</a:t>
            </a:r>
            <a:r>
              <a:rPr sz="20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en</a:t>
            </a:r>
            <a:r>
              <a:rPr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kis</a:t>
            </a:r>
            <a:r>
              <a:rPr sz="2000" spc="-4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 </a:t>
            </a:r>
            <a:r>
              <a:rPr sz="22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提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出</a:t>
            </a:r>
            <a:r>
              <a:rPr sz="2200" spc="-33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r>
              <a:rPr sz="20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V</a:t>
            </a:r>
            <a:r>
              <a:rPr sz="22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C</a:t>
            </a:r>
            <a:r>
              <a:rPr sz="2200" spc="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 </a:t>
            </a:r>
            <a:r>
              <a:rPr sz="22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维</a:t>
            </a:r>
            <a:endParaRPr lang="en-US" sz="2200" spc="-2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 marL="355600" marR="5080" indent="-342900">
              <a:lnSpc>
                <a:spcPct val="150100"/>
              </a:lnSpc>
              <a:buFont typeface="Wingdings" panose="05000000000000000000" pitchFamily="2" charset="2"/>
              <a:buChar char="p"/>
            </a:pPr>
            <a:r>
              <a:rPr sz="22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197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4</a:t>
            </a:r>
            <a:r>
              <a:rPr sz="22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：提出结构风险最小</a:t>
            </a:r>
            <a:r>
              <a:rPr sz="22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化原则</a:t>
            </a:r>
            <a:endParaRPr sz="22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3728" y="2677843"/>
            <a:ext cx="5810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i="1" spc="-20" dirty="0">
                <a:latin typeface="Verdana"/>
                <a:cs typeface="Verdana"/>
              </a:rPr>
              <a:t>…</a:t>
            </a:r>
            <a:r>
              <a:rPr sz="2200" i="1" spc="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Verdana"/>
                <a:cs typeface="Verdana"/>
              </a:rPr>
              <a:t>…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6191" y="5192951"/>
            <a:ext cx="58039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i="1" spc="-20" dirty="0">
                <a:latin typeface="Verdana"/>
                <a:cs typeface="Verdana"/>
              </a:rPr>
              <a:t>…</a:t>
            </a:r>
            <a:r>
              <a:rPr sz="2200" i="1" spc="-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Verdana"/>
                <a:cs typeface="Verdana"/>
              </a:rPr>
              <a:t>…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89848" y="89916"/>
            <a:ext cx="1776983" cy="233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85643" y="2691178"/>
            <a:ext cx="52203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苏联解体前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一</a:t>
            </a:r>
            <a:r>
              <a:rPr sz="2200" spc="-30" dirty="0">
                <a:solidFill>
                  <a:srgbClr val="0000FF"/>
                </a:solidFill>
                <a:latin typeface="FangSong"/>
                <a:cs typeface="FangSong"/>
              </a:rPr>
              <a:t>年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(1990)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220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apn</a:t>
            </a:r>
            <a:r>
              <a:rPr sz="2000" spc="-15" dirty="0">
                <a:solidFill>
                  <a:srgbClr val="0000FF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k</a:t>
            </a:r>
            <a:r>
              <a:rPr sz="2000" spc="6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来到美国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7876" y="5358385"/>
            <a:ext cx="7649209" cy="800219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/>
            <a:r>
              <a:rPr sz="2800" spc="-10" dirty="0">
                <a:latin typeface="Palatino Linotype"/>
                <a:cs typeface="Palatino Linotype"/>
              </a:rPr>
              <a:t>“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Not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h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i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ng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is</a:t>
            </a:r>
            <a:r>
              <a:rPr sz="2800" b="1" i="1" spc="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more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 p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actical</a:t>
            </a:r>
            <a:r>
              <a:rPr sz="2800" b="1" i="1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th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n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goo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d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heor</a:t>
            </a:r>
            <a:r>
              <a:rPr sz="2800" b="1" i="1" spc="35" dirty="0">
                <a:solidFill>
                  <a:srgbClr val="FF0000"/>
                </a:solidFill>
                <a:latin typeface="Palatino Linotype"/>
                <a:cs typeface="Palatino Linotype"/>
              </a:rPr>
              <a:t>y</a:t>
            </a:r>
            <a:r>
              <a:rPr sz="2800" spc="-15" dirty="0">
                <a:latin typeface="Palatino Linotype"/>
                <a:cs typeface="Palatino Linotype"/>
              </a:rPr>
              <a:t>”</a:t>
            </a:r>
            <a:endParaRPr sz="2800">
              <a:latin typeface="Palatino Linotype"/>
              <a:cs typeface="Palatino Linotype"/>
            </a:endParaRPr>
          </a:p>
          <a:p>
            <a:pPr marR="482600" algn="r">
              <a:spcBef>
                <a:spcPts val="25"/>
              </a:spcBef>
            </a:pPr>
            <a:r>
              <a:rPr sz="2400" dirty="0">
                <a:latin typeface="Palatino Linotype"/>
                <a:cs typeface="Palatino Linotype"/>
              </a:rPr>
              <a:t>--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320" dirty="0">
                <a:latin typeface="Palatino Linotype"/>
                <a:cs typeface="Palatino Linotype"/>
              </a:rPr>
              <a:t>V</a:t>
            </a:r>
            <a:r>
              <a:rPr sz="2400" dirty="0">
                <a:latin typeface="Palatino Linotype"/>
                <a:cs typeface="Palatino Linotype"/>
              </a:rPr>
              <a:t>.</a:t>
            </a:r>
            <a:r>
              <a:rPr sz="2400" spc="20" dirty="0">
                <a:latin typeface="Palatino Linotype"/>
                <a:cs typeface="Palatino Linotype"/>
              </a:rPr>
              <a:t> </a:t>
            </a:r>
            <a:r>
              <a:rPr sz="2400" spc="-200" dirty="0">
                <a:latin typeface="Palatino Linotype"/>
                <a:cs typeface="Palatino Linotype"/>
              </a:rPr>
              <a:t>V</a:t>
            </a:r>
            <a:r>
              <a:rPr sz="2400" dirty="0">
                <a:latin typeface="Palatino Linotype"/>
                <a:cs typeface="Palatino Linotype"/>
              </a:rPr>
              <a:t>ap</a:t>
            </a:r>
            <a:r>
              <a:rPr sz="2400" spc="-15" dirty="0">
                <a:latin typeface="Palatino Linotype"/>
                <a:cs typeface="Palatino Linotype"/>
              </a:rPr>
              <a:t>n</a:t>
            </a:r>
            <a:r>
              <a:rPr sz="2400" dirty="0">
                <a:latin typeface="Palatino Linotype"/>
                <a:cs typeface="Palatino Linotype"/>
              </a:rPr>
              <a:t>ik</a:t>
            </a:r>
            <a:endParaRPr sz="2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01346921"/>
      </p:ext>
    </p:extLst>
  </p:cSld>
  <p:clrMapOvr>
    <a:masterClrMapping/>
  </p:clrMapOvr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四、软间隔</a:t>
            </a:r>
          </a:p>
        </p:txBody>
      </p:sp>
    </p:spTree>
    <p:extLst>
      <p:ext uri="{BB962C8B-B14F-4D97-AF65-F5344CB8AC3E}">
        <p14:creationId xmlns:p14="http://schemas.microsoft.com/office/powerpoint/2010/main" val="1894027386"/>
      </p:ext>
    </p:extLst>
  </p:cSld>
  <p:clrMapOvr>
    <a:masterClrMapping/>
  </p:clrMapOvr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4975" y="1170001"/>
            <a:ext cx="843915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040"/>
            <a:r>
              <a:rPr lang="en-US" altLang="zh-CN" sz="2400" dirty="0"/>
              <a:t>-</a:t>
            </a:r>
            <a:r>
              <a:rPr lang="en-US" altLang="zh-CN" sz="2400" dirty="0" err="1"/>
              <a:t>Q:</a:t>
            </a:r>
            <a:r>
              <a:rPr sz="2200" spc="-20" dirty="0" err="1">
                <a:latin typeface="FangSong"/>
                <a:cs typeface="FangSong"/>
              </a:rPr>
              <a:t>现</a:t>
            </a:r>
            <a:r>
              <a:rPr sz="2200" spc="-25" dirty="0" err="1">
                <a:latin typeface="FangSong"/>
                <a:cs typeface="FangSong"/>
              </a:rPr>
              <a:t>实中</a:t>
            </a:r>
            <a:r>
              <a:rPr sz="2200" spc="-20" dirty="0" err="1">
                <a:latin typeface="FangSong"/>
                <a:cs typeface="FangSong"/>
              </a:rPr>
              <a:t>很难确</a:t>
            </a:r>
            <a:r>
              <a:rPr sz="2200" spc="-25" dirty="0" err="1">
                <a:latin typeface="FangSong"/>
                <a:cs typeface="FangSong"/>
              </a:rPr>
              <a:t>定合</a:t>
            </a:r>
            <a:r>
              <a:rPr sz="2200" spc="-20" dirty="0" err="1">
                <a:latin typeface="FangSong"/>
                <a:cs typeface="FangSong"/>
              </a:rPr>
              <a:t>适的核</a:t>
            </a:r>
            <a:r>
              <a:rPr sz="2200" spc="-25" dirty="0" err="1">
                <a:latin typeface="FangSong"/>
                <a:cs typeface="FangSong"/>
              </a:rPr>
              <a:t>函数</a:t>
            </a:r>
            <a:r>
              <a:rPr sz="2200" spc="-20" dirty="0" err="1">
                <a:latin typeface="FangSong"/>
                <a:cs typeface="FangSong"/>
              </a:rPr>
              <a:t>，</a:t>
            </a:r>
            <a:r>
              <a:rPr sz="2200" spc="-25" dirty="0" err="1">
                <a:latin typeface="FangSong"/>
                <a:cs typeface="FangSong"/>
              </a:rPr>
              <a:t>使</a:t>
            </a:r>
            <a:r>
              <a:rPr sz="2200" spc="-20" dirty="0" err="1">
                <a:latin typeface="FangSong"/>
                <a:cs typeface="FangSong"/>
              </a:rPr>
              <a:t>训</a:t>
            </a:r>
            <a:r>
              <a:rPr sz="2200" spc="-25" dirty="0" err="1">
                <a:latin typeface="FangSong"/>
                <a:cs typeface="FangSong"/>
              </a:rPr>
              <a:t>练样</a:t>
            </a:r>
            <a:r>
              <a:rPr sz="2200" spc="-5" dirty="0" err="1">
                <a:latin typeface="FangSong"/>
                <a:cs typeface="FangSong"/>
              </a:rPr>
              <a:t>本</a:t>
            </a:r>
            <a:r>
              <a:rPr sz="2200" spc="-25" dirty="0" err="1">
                <a:latin typeface="FangSong"/>
                <a:cs typeface="FangSong"/>
              </a:rPr>
              <a:t>在</a:t>
            </a:r>
            <a:r>
              <a:rPr sz="2200" spc="-20" dirty="0" err="1">
                <a:latin typeface="FangSong"/>
                <a:cs typeface="FangSong"/>
              </a:rPr>
              <a:t>特</a:t>
            </a:r>
            <a:r>
              <a:rPr sz="2200" spc="-25" dirty="0" err="1">
                <a:latin typeface="FangSong"/>
                <a:cs typeface="FangSong"/>
              </a:rPr>
              <a:t>征空</a:t>
            </a:r>
            <a:r>
              <a:rPr sz="2200" spc="-20" dirty="0" err="1">
                <a:latin typeface="FangSong"/>
                <a:cs typeface="FangSong"/>
              </a:rPr>
              <a:t>间</a:t>
            </a:r>
            <a:r>
              <a:rPr sz="2200" spc="-25" dirty="0" err="1">
                <a:latin typeface="FangSong"/>
                <a:cs typeface="FangSong"/>
              </a:rPr>
              <a:t>中</a:t>
            </a:r>
            <a:r>
              <a:rPr sz="2200" spc="-20" dirty="0" err="1">
                <a:latin typeface="FangSong"/>
                <a:cs typeface="FangSong"/>
              </a:rPr>
              <a:t>线</a:t>
            </a:r>
            <a:r>
              <a:rPr sz="2200" spc="-25" dirty="0" err="1">
                <a:latin typeface="FangSong"/>
                <a:cs typeface="FangSong"/>
              </a:rPr>
              <a:t>性</a:t>
            </a:r>
            <a:r>
              <a:rPr sz="2200" spc="-15" dirty="0" err="1">
                <a:latin typeface="FangSong"/>
                <a:cs typeface="FangSong"/>
              </a:rPr>
              <a:t>可</a:t>
            </a:r>
            <a:r>
              <a:rPr sz="2200" spc="-25" dirty="0" err="1">
                <a:latin typeface="FangSong"/>
                <a:cs typeface="FangSong"/>
              </a:rPr>
              <a:t>分</a:t>
            </a:r>
            <a:r>
              <a:rPr lang="en-US" altLang="zh-CN" sz="2200" dirty="0" err="1">
                <a:latin typeface="FangSong"/>
                <a:cs typeface="FangSong"/>
              </a:rPr>
              <a:t>.</a:t>
            </a:r>
            <a:r>
              <a:rPr sz="2000" dirty="0" err="1">
                <a:latin typeface="FangSong"/>
                <a:cs typeface="FangSong"/>
              </a:rPr>
              <a:t>即便貌</a:t>
            </a:r>
            <a:r>
              <a:rPr sz="2000" spc="-15" dirty="0" err="1">
                <a:latin typeface="FangSong"/>
                <a:cs typeface="FangSong"/>
              </a:rPr>
              <a:t>似</a:t>
            </a:r>
            <a:r>
              <a:rPr sz="2000" dirty="0" err="1">
                <a:latin typeface="FangSong"/>
                <a:cs typeface="FangSong"/>
              </a:rPr>
              <a:t>线</a:t>
            </a:r>
            <a:r>
              <a:rPr sz="2000" spc="-15" dirty="0" err="1">
                <a:latin typeface="FangSong"/>
                <a:cs typeface="FangSong"/>
              </a:rPr>
              <a:t>性</a:t>
            </a:r>
            <a:r>
              <a:rPr sz="2000" dirty="0" err="1">
                <a:latin typeface="FangSong"/>
                <a:cs typeface="FangSong"/>
              </a:rPr>
              <a:t>可分，</a:t>
            </a:r>
            <a:r>
              <a:rPr sz="2000" spc="-15" dirty="0" err="1">
                <a:latin typeface="FangSong"/>
                <a:cs typeface="FangSong"/>
              </a:rPr>
              <a:t>也</a:t>
            </a:r>
            <a:r>
              <a:rPr sz="2000" dirty="0" err="1">
                <a:latin typeface="FangSong"/>
                <a:cs typeface="FangSong"/>
              </a:rPr>
              <a:t>很</a:t>
            </a:r>
            <a:r>
              <a:rPr sz="2000" spc="-15" dirty="0" err="1">
                <a:latin typeface="FangSong"/>
                <a:cs typeface="FangSong"/>
              </a:rPr>
              <a:t>难</a:t>
            </a:r>
            <a:r>
              <a:rPr sz="2000" dirty="0" err="1">
                <a:latin typeface="FangSong"/>
                <a:cs typeface="FangSong"/>
              </a:rPr>
              <a:t>断定是</a:t>
            </a:r>
            <a:r>
              <a:rPr sz="2000" spc="-10" dirty="0" err="1">
                <a:latin typeface="FangSong"/>
                <a:cs typeface="FangSong"/>
              </a:rPr>
              <a:t>否</a:t>
            </a:r>
            <a:r>
              <a:rPr sz="2000" dirty="0" err="1">
                <a:latin typeface="FangSong"/>
                <a:cs typeface="FangSong"/>
              </a:rPr>
              <a:t>是</a:t>
            </a:r>
            <a:r>
              <a:rPr sz="2000" spc="-15" dirty="0" err="1">
                <a:latin typeface="FangSong"/>
                <a:cs typeface="FangSong"/>
              </a:rPr>
              <a:t>因</a:t>
            </a:r>
            <a:r>
              <a:rPr sz="2000" dirty="0" err="1">
                <a:latin typeface="FangSong"/>
                <a:cs typeface="FangSong"/>
              </a:rPr>
              <a:t>过拟合</a:t>
            </a:r>
            <a:r>
              <a:rPr sz="2000" spc="-15" dirty="0" err="1">
                <a:latin typeface="FangSong"/>
                <a:cs typeface="FangSong"/>
              </a:rPr>
              <a:t>造</a:t>
            </a:r>
            <a:r>
              <a:rPr sz="2000" dirty="0" err="1">
                <a:latin typeface="FangSong"/>
                <a:cs typeface="FangSong"/>
              </a:rPr>
              <a:t>成的</a:t>
            </a:r>
            <a:r>
              <a:rPr lang="zh-CN" altLang="en-US" sz="2000" dirty="0">
                <a:latin typeface="FangSong"/>
                <a:cs typeface="FangSong"/>
              </a:rPr>
              <a:t>。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0" y="2728579"/>
            <a:ext cx="7609306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/>
            <a:r>
              <a:rPr lang="en-US" altLang="zh-CN" sz="2400" dirty="0"/>
              <a:t>-A:</a:t>
            </a:r>
            <a:r>
              <a:rPr lang="zh-CN" altLang="en-US" sz="2400" dirty="0"/>
              <a:t> </a:t>
            </a:r>
            <a:r>
              <a:rPr sz="2200" spc="-15" dirty="0">
                <a:latin typeface="FangSong"/>
                <a:cs typeface="FangSong"/>
              </a:rPr>
              <a:t>引入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软间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隔</a:t>
            </a:r>
            <a:r>
              <a:rPr sz="2200" spc="-36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(sof</a:t>
            </a:r>
            <a:r>
              <a:rPr spc="-10" dirty="0">
                <a:latin typeface="Verdana"/>
                <a:cs typeface="Verdana"/>
              </a:rPr>
              <a:t>t</a:t>
            </a:r>
            <a:r>
              <a:rPr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mar</a:t>
            </a:r>
            <a:r>
              <a:rPr spc="-25" dirty="0">
                <a:latin typeface="Verdana"/>
                <a:cs typeface="Verdana"/>
              </a:rPr>
              <a:t>g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n),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允许在</a:t>
            </a:r>
            <a:r>
              <a:rPr sz="2200" spc="-20" dirty="0">
                <a:latin typeface="FangSong"/>
                <a:cs typeface="FangSong"/>
              </a:rPr>
              <a:t>一</a:t>
            </a:r>
            <a:r>
              <a:rPr sz="2200" spc="-25" dirty="0">
                <a:latin typeface="FangSong"/>
                <a:cs typeface="FangSong"/>
              </a:rPr>
              <a:t>些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本上</a:t>
            </a:r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满</a:t>
            </a:r>
            <a:r>
              <a:rPr sz="2200" spc="-15" dirty="0">
                <a:latin typeface="FangSong"/>
                <a:cs typeface="FangSong"/>
              </a:rPr>
              <a:t>足约束</a:t>
            </a:r>
            <a:endParaRPr sz="2200" dirty="0">
              <a:latin typeface="FangSong"/>
              <a:cs typeface="FangSong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5020055" y="3220021"/>
            <a:ext cx="3343891" cy="2444815"/>
            <a:chOff x="5020055" y="3220021"/>
            <a:chExt cx="3343891" cy="2444815"/>
          </a:xfrm>
        </p:grpSpPr>
        <p:sp>
          <p:nvSpPr>
            <p:cNvPr id="8" name="object 8"/>
            <p:cNvSpPr/>
            <p:nvPr/>
          </p:nvSpPr>
          <p:spPr>
            <a:xfrm>
              <a:off x="7453255" y="4593114"/>
              <a:ext cx="107950" cy="87630"/>
            </a:xfrm>
            <a:custGeom>
              <a:avLst/>
              <a:gdLst/>
              <a:ahLst/>
              <a:cxnLst/>
              <a:rect l="l" t="t" r="r" b="b"/>
              <a:pathLst>
                <a:path w="107950" h="87629">
                  <a:moveTo>
                    <a:pt x="19269" y="56459"/>
                  </a:moveTo>
                  <a:lnTo>
                    <a:pt x="8033" y="58072"/>
                  </a:lnTo>
                  <a:lnTo>
                    <a:pt x="4803" y="61299"/>
                  </a:lnTo>
                  <a:lnTo>
                    <a:pt x="3202" y="61299"/>
                  </a:lnTo>
                  <a:lnTo>
                    <a:pt x="3202" y="64523"/>
                  </a:lnTo>
                  <a:lnTo>
                    <a:pt x="1601" y="64523"/>
                  </a:lnTo>
                  <a:lnTo>
                    <a:pt x="1601" y="69363"/>
                  </a:lnTo>
                  <a:lnTo>
                    <a:pt x="0" y="70976"/>
                  </a:lnTo>
                  <a:lnTo>
                    <a:pt x="1601" y="77429"/>
                  </a:lnTo>
                  <a:lnTo>
                    <a:pt x="3202" y="79042"/>
                  </a:lnTo>
                  <a:lnTo>
                    <a:pt x="4803" y="82269"/>
                  </a:lnTo>
                  <a:lnTo>
                    <a:pt x="6404" y="83882"/>
                  </a:lnTo>
                  <a:lnTo>
                    <a:pt x="12837" y="87106"/>
                  </a:lnTo>
                  <a:lnTo>
                    <a:pt x="30505" y="87106"/>
                  </a:lnTo>
                  <a:lnTo>
                    <a:pt x="36909" y="83882"/>
                  </a:lnTo>
                  <a:lnTo>
                    <a:pt x="40130" y="80656"/>
                  </a:lnTo>
                  <a:lnTo>
                    <a:pt x="16039" y="80656"/>
                  </a:lnTo>
                  <a:lnTo>
                    <a:pt x="12837" y="79042"/>
                  </a:lnTo>
                  <a:lnTo>
                    <a:pt x="17640" y="77429"/>
                  </a:lnTo>
                  <a:lnTo>
                    <a:pt x="20870" y="74203"/>
                  </a:lnTo>
                  <a:lnTo>
                    <a:pt x="20870" y="70976"/>
                  </a:lnTo>
                  <a:lnTo>
                    <a:pt x="22471" y="70976"/>
                  </a:lnTo>
                  <a:lnTo>
                    <a:pt x="20870" y="61299"/>
                  </a:lnTo>
                  <a:lnTo>
                    <a:pt x="19269" y="58072"/>
                  </a:lnTo>
                  <a:lnTo>
                    <a:pt x="19269" y="56459"/>
                  </a:lnTo>
                  <a:close/>
                </a:path>
                <a:path w="107950" h="87629">
                  <a:moveTo>
                    <a:pt x="59381" y="77429"/>
                  </a:moveTo>
                  <a:lnTo>
                    <a:pt x="41741" y="77429"/>
                  </a:lnTo>
                  <a:lnTo>
                    <a:pt x="46544" y="82269"/>
                  </a:lnTo>
                  <a:lnTo>
                    <a:pt x="52977" y="85496"/>
                  </a:lnTo>
                  <a:lnTo>
                    <a:pt x="59381" y="87106"/>
                  </a:lnTo>
                  <a:lnTo>
                    <a:pt x="80252" y="87106"/>
                  </a:lnTo>
                  <a:lnTo>
                    <a:pt x="86684" y="83882"/>
                  </a:lnTo>
                  <a:lnTo>
                    <a:pt x="88286" y="82269"/>
                  </a:lnTo>
                  <a:lnTo>
                    <a:pt x="91488" y="80656"/>
                  </a:lnTo>
                  <a:lnTo>
                    <a:pt x="64213" y="80656"/>
                  </a:lnTo>
                  <a:lnTo>
                    <a:pt x="60982" y="79042"/>
                  </a:lnTo>
                  <a:lnTo>
                    <a:pt x="59381" y="77429"/>
                  </a:lnTo>
                  <a:close/>
                </a:path>
                <a:path w="107950" h="87629">
                  <a:moveTo>
                    <a:pt x="59381" y="62909"/>
                  </a:moveTo>
                  <a:lnTo>
                    <a:pt x="38511" y="62909"/>
                  </a:lnTo>
                  <a:lnTo>
                    <a:pt x="38511" y="67749"/>
                  </a:lnTo>
                  <a:lnTo>
                    <a:pt x="36909" y="67749"/>
                  </a:lnTo>
                  <a:lnTo>
                    <a:pt x="36909" y="70976"/>
                  </a:lnTo>
                  <a:lnTo>
                    <a:pt x="35308" y="70976"/>
                  </a:lnTo>
                  <a:lnTo>
                    <a:pt x="35308" y="74203"/>
                  </a:lnTo>
                  <a:lnTo>
                    <a:pt x="28876" y="80656"/>
                  </a:lnTo>
                  <a:lnTo>
                    <a:pt x="40130" y="80656"/>
                  </a:lnTo>
                  <a:lnTo>
                    <a:pt x="41741" y="79042"/>
                  </a:lnTo>
                  <a:lnTo>
                    <a:pt x="41741" y="77429"/>
                  </a:lnTo>
                  <a:lnTo>
                    <a:pt x="59381" y="77429"/>
                  </a:lnTo>
                  <a:lnTo>
                    <a:pt x="57780" y="72589"/>
                  </a:lnTo>
                  <a:lnTo>
                    <a:pt x="59381" y="70976"/>
                  </a:lnTo>
                  <a:lnTo>
                    <a:pt x="59381" y="62909"/>
                  </a:lnTo>
                  <a:close/>
                </a:path>
                <a:path w="107950" h="87629">
                  <a:moveTo>
                    <a:pt x="105926" y="56459"/>
                  </a:moveTo>
                  <a:lnTo>
                    <a:pt x="96291" y="56459"/>
                  </a:lnTo>
                  <a:lnTo>
                    <a:pt x="96291" y="61299"/>
                  </a:lnTo>
                  <a:lnTo>
                    <a:pt x="94690" y="61299"/>
                  </a:lnTo>
                  <a:lnTo>
                    <a:pt x="94690" y="64523"/>
                  </a:lnTo>
                  <a:lnTo>
                    <a:pt x="93089" y="64523"/>
                  </a:lnTo>
                  <a:lnTo>
                    <a:pt x="93089" y="67749"/>
                  </a:lnTo>
                  <a:lnTo>
                    <a:pt x="83454" y="77429"/>
                  </a:lnTo>
                  <a:lnTo>
                    <a:pt x="77050" y="80656"/>
                  </a:lnTo>
                  <a:lnTo>
                    <a:pt x="91488" y="80656"/>
                  </a:lnTo>
                  <a:lnTo>
                    <a:pt x="94690" y="77429"/>
                  </a:lnTo>
                  <a:lnTo>
                    <a:pt x="97920" y="75816"/>
                  </a:lnTo>
                  <a:lnTo>
                    <a:pt x="97920" y="72589"/>
                  </a:lnTo>
                  <a:lnTo>
                    <a:pt x="99522" y="72589"/>
                  </a:lnTo>
                  <a:lnTo>
                    <a:pt x="101123" y="70976"/>
                  </a:lnTo>
                  <a:lnTo>
                    <a:pt x="101123" y="67749"/>
                  </a:lnTo>
                  <a:lnTo>
                    <a:pt x="102724" y="67749"/>
                  </a:lnTo>
                  <a:lnTo>
                    <a:pt x="104325" y="66136"/>
                  </a:lnTo>
                  <a:lnTo>
                    <a:pt x="104325" y="62909"/>
                  </a:lnTo>
                  <a:lnTo>
                    <a:pt x="105926" y="62909"/>
                  </a:lnTo>
                  <a:lnTo>
                    <a:pt x="105926" y="56459"/>
                  </a:lnTo>
                  <a:close/>
                </a:path>
                <a:path w="107950" h="87629">
                  <a:moveTo>
                    <a:pt x="60982" y="56459"/>
                  </a:moveTo>
                  <a:lnTo>
                    <a:pt x="40112" y="56459"/>
                  </a:lnTo>
                  <a:lnTo>
                    <a:pt x="40112" y="62909"/>
                  </a:lnTo>
                  <a:lnTo>
                    <a:pt x="60982" y="62909"/>
                  </a:lnTo>
                  <a:lnTo>
                    <a:pt x="60982" y="56459"/>
                  </a:lnTo>
                  <a:close/>
                </a:path>
                <a:path w="107950" h="87629">
                  <a:moveTo>
                    <a:pt x="64213" y="43553"/>
                  </a:moveTo>
                  <a:lnTo>
                    <a:pt x="43342" y="43553"/>
                  </a:lnTo>
                  <a:lnTo>
                    <a:pt x="43342" y="50006"/>
                  </a:lnTo>
                  <a:lnTo>
                    <a:pt x="41741" y="50006"/>
                  </a:lnTo>
                  <a:lnTo>
                    <a:pt x="41741" y="56459"/>
                  </a:lnTo>
                  <a:lnTo>
                    <a:pt x="62583" y="56459"/>
                  </a:lnTo>
                  <a:lnTo>
                    <a:pt x="62583" y="48393"/>
                  </a:lnTo>
                  <a:lnTo>
                    <a:pt x="64213" y="48393"/>
                  </a:lnTo>
                  <a:lnTo>
                    <a:pt x="64213" y="43553"/>
                  </a:lnTo>
                  <a:close/>
                </a:path>
                <a:path w="107950" h="87629">
                  <a:moveTo>
                    <a:pt x="62583" y="6453"/>
                  </a:moveTo>
                  <a:lnTo>
                    <a:pt x="32106" y="6453"/>
                  </a:lnTo>
                  <a:lnTo>
                    <a:pt x="44943" y="8066"/>
                  </a:lnTo>
                  <a:lnTo>
                    <a:pt x="48145" y="9679"/>
                  </a:lnTo>
                  <a:lnTo>
                    <a:pt x="49746" y="24196"/>
                  </a:lnTo>
                  <a:lnTo>
                    <a:pt x="48145" y="24196"/>
                  </a:lnTo>
                  <a:lnTo>
                    <a:pt x="48145" y="30649"/>
                  </a:lnTo>
                  <a:lnTo>
                    <a:pt x="46544" y="30649"/>
                  </a:lnTo>
                  <a:lnTo>
                    <a:pt x="46544" y="35489"/>
                  </a:lnTo>
                  <a:lnTo>
                    <a:pt x="44943" y="35489"/>
                  </a:lnTo>
                  <a:lnTo>
                    <a:pt x="44943" y="43553"/>
                  </a:lnTo>
                  <a:lnTo>
                    <a:pt x="65814" y="43553"/>
                  </a:lnTo>
                  <a:lnTo>
                    <a:pt x="65814" y="38716"/>
                  </a:lnTo>
                  <a:lnTo>
                    <a:pt x="67415" y="38716"/>
                  </a:lnTo>
                  <a:lnTo>
                    <a:pt x="67415" y="32263"/>
                  </a:lnTo>
                  <a:lnTo>
                    <a:pt x="69016" y="32263"/>
                  </a:lnTo>
                  <a:lnTo>
                    <a:pt x="69016" y="22583"/>
                  </a:lnTo>
                  <a:lnTo>
                    <a:pt x="70617" y="22583"/>
                  </a:lnTo>
                  <a:lnTo>
                    <a:pt x="70617" y="19356"/>
                  </a:lnTo>
                  <a:lnTo>
                    <a:pt x="72218" y="19356"/>
                  </a:lnTo>
                  <a:lnTo>
                    <a:pt x="72218" y="16132"/>
                  </a:lnTo>
                  <a:lnTo>
                    <a:pt x="73819" y="16132"/>
                  </a:lnTo>
                  <a:lnTo>
                    <a:pt x="73819" y="12906"/>
                  </a:lnTo>
                  <a:lnTo>
                    <a:pt x="75449" y="12906"/>
                  </a:lnTo>
                  <a:lnTo>
                    <a:pt x="78651" y="9679"/>
                  </a:lnTo>
                  <a:lnTo>
                    <a:pt x="65814" y="9679"/>
                  </a:lnTo>
                  <a:lnTo>
                    <a:pt x="62583" y="6453"/>
                  </a:lnTo>
                  <a:close/>
                </a:path>
                <a:path w="107950" h="87629">
                  <a:moveTo>
                    <a:pt x="49746" y="0"/>
                  </a:moveTo>
                  <a:lnTo>
                    <a:pt x="28876" y="1613"/>
                  </a:lnTo>
                  <a:lnTo>
                    <a:pt x="19269" y="6453"/>
                  </a:lnTo>
                  <a:lnTo>
                    <a:pt x="14438" y="11293"/>
                  </a:lnTo>
                  <a:lnTo>
                    <a:pt x="11235" y="11293"/>
                  </a:lnTo>
                  <a:lnTo>
                    <a:pt x="11235" y="14519"/>
                  </a:lnTo>
                  <a:lnTo>
                    <a:pt x="9634" y="16132"/>
                  </a:lnTo>
                  <a:lnTo>
                    <a:pt x="8033" y="16132"/>
                  </a:lnTo>
                  <a:lnTo>
                    <a:pt x="8033" y="19356"/>
                  </a:lnTo>
                  <a:lnTo>
                    <a:pt x="6404" y="20969"/>
                  </a:lnTo>
                  <a:lnTo>
                    <a:pt x="4803" y="20969"/>
                  </a:lnTo>
                  <a:lnTo>
                    <a:pt x="4803" y="24196"/>
                  </a:lnTo>
                  <a:lnTo>
                    <a:pt x="3202" y="24196"/>
                  </a:lnTo>
                  <a:lnTo>
                    <a:pt x="3202" y="29036"/>
                  </a:lnTo>
                  <a:lnTo>
                    <a:pt x="1601" y="30649"/>
                  </a:lnTo>
                  <a:lnTo>
                    <a:pt x="11235" y="30649"/>
                  </a:lnTo>
                  <a:lnTo>
                    <a:pt x="12837" y="29036"/>
                  </a:lnTo>
                  <a:lnTo>
                    <a:pt x="12837" y="25809"/>
                  </a:lnTo>
                  <a:lnTo>
                    <a:pt x="14438" y="25809"/>
                  </a:lnTo>
                  <a:lnTo>
                    <a:pt x="14438" y="22583"/>
                  </a:lnTo>
                  <a:lnTo>
                    <a:pt x="16039" y="22583"/>
                  </a:lnTo>
                  <a:lnTo>
                    <a:pt x="16039" y="19356"/>
                  </a:lnTo>
                  <a:lnTo>
                    <a:pt x="17640" y="19356"/>
                  </a:lnTo>
                  <a:lnTo>
                    <a:pt x="25674" y="11293"/>
                  </a:lnTo>
                  <a:lnTo>
                    <a:pt x="32106" y="8066"/>
                  </a:lnTo>
                  <a:lnTo>
                    <a:pt x="32106" y="6453"/>
                  </a:lnTo>
                  <a:lnTo>
                    <a:pt x="62583" y="6453"/>
                  </a:lnTo>
                  <a:lnTo>
                    <a:pt x="56179" y="3226"/>
                  </a:lnTo>
                  <a:lnTo>
                    <a:pt x="49746" y="1613"/>
                  </a:lnTo>
                  <a:lnTo>
                    <a:pt x="49746" y="0"/>
                  </a:lnTo>
                  <a:close/>
                </a:path>
                <a:path w="107950" h="87629">
                  <a:moveTo>
                    <a:pt x="103524" y="6453"/>
                  </a:moveTo>
                  <a:lnTo>
                    <a:pt x="80252" y="6453"/>
                  </a:lnTo>
                  <a:lnTo>
                    <a:pt x="93089" y="8066"/>
                  </a:lnTo>
                  <a:lnTo>
                    <a:pt x="94690" y="9679"/>
                  </a:lnTo>
                  <a:lnTo>
                    <a:pt x="91488" y="11293"/>
                  </a:lnTo>
                  <a:lnTo>
                    <a:pt x="89887" y="12906"/>
                  </a:lnTo>
                  <a:lnTo>
                    <a:pt x="88286" y="12906"/>
                  </a:lnTo>
                  <a:lnTo>
                    <a:pt x="88286" y="16132"/>
                  </a:lnTo>
                  <a:lnTo>
                    <a:pt x="86684" y="16132"/>
                  </a:lnTo>
                  <a:lnTo>
                    <a:pt x="86684" y="20969"/>
                  </a:lnTo>
                  <a:lnTo>
                    <a:pt x="85055" y="22583"/>
                  </a:lnTo>
                  <a:lnTo>
                    <a:pt x="88286" y="29036"/>
                  </a:lnTo>
                  <a:lnTo>
                    <a:pt x="89887" y="30649"/>
                  </a:lnTo>
                  <a:lnTo>
                    <a:pt x="101123" y="30649"/>
                  </a:lnTo>
                  <a:lnTo>
                    <a:pt x="105926" y="25809"/>
                  </a:lnTo>
                  <a:lnTo>
                    <a:pt x="105926" y="22583"/>
                  </a:lnTo>
                  <a:lnTo>
                    <a:pt x="107527" y="22583"/>
                  </a:lnTo>
                  <a:lnTo>
                    <a:pt x="105926" y="9679"/>
                  </a:lnTo>
                  <a:lnTo>
                    <a:pt x="104325" y="8066"/>
                  </a:lnTo>
                  <a:lnTo>
                    <a:pt x="103524" y="6453"/>
                  </a:lnTo>
                  <a:close/>
                </a:path>
                <a:path w="107950" h="87629">
                  <a:moveTo>
                    <a:pt x="96291" y="0"/>
                  </a:moveTo>
                  <a:lnTo>
                    <a:pt x="78651" y="1613"/>
                  </a:lnTo>
                  <a:lnTo>
                    <a:pt x="72218" y="4839"/>
                  </a:lnTo>
                  <a:lnTo>
                    <a:pt x="67415" y="9679"/>
                  </a:lnTo>
                  <a:lnTo>
                    <a:pt x="78651" y="9679"/>
                  </a:lnTo>
                  <a:lnTo>
                    <a:pt x="80252" y="8066"/>
                  </a:lnTo>
                  <a:lnTo>
                    <a:pt x="80252" y="6453"/>
                  </a:lnTo>
                  <a:lnTo>
                    <a:pt x="103524" y="6453"/>
                  </a:lnTo>
                  <a:lnTo>
                    <a:pt x="102724" y="4839"/>
                  </a:lnTo>
                  <a:lnTo>
                    <a:pt x="96291" y="1613"/>
                  </a:lnTo>
                  <a:lnTo>
                    <a:pt x="962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020055" y="3220021"/>
              <a:ext cx="3343891" cy="2444815"/>
              <a:chOff x="5020055" y="3220021"/>
              <a:chExt cx="3343891" cy="2444815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5407152" y="3749041"/>
                <a:ext cx="1955164" cy="1915795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1915795">
                    <a:moveTo>
                      <a:pt x="0" y="1915693"/>
                    </a:moveTo>
                    <a:lnTo>
                      <a:pt x="1954783" y="0"/>
                    </a:lnTo>
                  </a:path>
                </a:pathLst>
              </a:custGeom>
              <a:ln w="914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5020055" y="3383280"/>
                <a:ext cx="1955164" cy="1915795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1915795">
                    <a:moveTo>
                      <a:pt x="0" y="1915668"/>
                    </a:moveTo>
                    <a:lnTo>
                      <a:pt x="1954783" y="0"/>
                    </a:lnTo>
                  </a:path>
                </a:pathLst>
              </a:custGeom>
              <a:ln w="9143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172353" y="4593114"/>
                <a:ext cx="147955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7954" h="87629">
                    <a:moveTo>
                      <a:pt x="48152" y="6453"/>
                    </a:moveTo>
                    <a:lnTo>
                      <a:pt x="32103" y="6453"/>
                    </a:lnTo>
                    <a:lnTo>
                      <a:pt x="32103" y="19356"/>
                    </a:lnTo>
                    <a:lnTo>
                      <a:pt x="30497" y="19356"/>
                    </a:lnTo>
                    <a:lnTo>
                      <a:pt x="30497" y="24196"/>
                    </a:lnTo>
                    <a:lnTo>
                      <a:pt x="28893" y="24196"/>
                    </a:lnTo>
                    <a:lnTo>
                      <a:pt x="28893" y="29036"/>
                    </a:lnTo>
                    <a:lnTo>
                      <a:pt x="27286" y="29036"/>
                    </a:lnTo>
                    <a:lnTo>
                      <a:pt x="27286" y="32263"/>
                    </a:lnTo>
                    <a:lnTo>
                      <a:pt x="25682" y="32263"/>
                    </a:lnTo>
                    <a:lnTo>
                      <a:pt x="25682" y="37102"/>
                    </a:lnTo>
                    <a:lnTo>
                      <a:pt x="24075" y="37102"/>
                    </a:lnTo>
                    <a:lnTo>
                      <a:pt x="24075" y="41939"/>
                    </a:lnTo>
                    <a:lnTo>
                      <a:pt x="22471" y="41939"/>
                    </a:lnTo>
                    <a:lnTo>
                      <a:pt x="22471" y="46779"/>
                    </a:lnTo>
                    <a:lnTo>
                      <a:pt x="20867" y="46779"/>
                    </a:lnTo>
                    <a:lnTo>
                      <a:pt x="20867" y="51619"/>
                    </a:lnTo>
                    <a:lnTo>
                      <a:pt x="19261" y="51619"/>
                    </a:lnTo>
                    <a:lnTo>
                      <a:pt x="19261" y="61299"/>
                    </a:lnTo>
                    <a:lnTo>
                      <a:pt x="17657" y="62909"/>
                    </a:lnTo>
                    <a:lnTo>
                      <a:pt x="19261" y="70976"/>
                    </a:lnTo>
                    <a:lnTo>
                      <a:pt x="20867" y="74203"/>
                    </a:lnTo>
                    <a:lnTo>
                      <a:pt x="30497" y="83882"/>
                    </a:lnTo>
                    <a:lnTo>
                      <a:pt x="40129" y="87106"/>
                    </a:lnTo>
                    <a:lnTo>
                      <a:pt x="62600" y="87106"/>
                    </a:lnTo>
                    <a:lnTo>
                      <a:pt x="69019" y="83882"/>
                    </a:lnTo>
                    <a:lnTo>
                      <a:pt x="72230" y="80656"/>
                    </a:lnTo>
                    <a:lnTo>
                      <a:pt x="48154" y="80656"/>
                    </a:lnTo>
                    <a:lnTo>
                      <a:pt x="44943" y="79042"/>
                    </a:lnTo>
                    <a:lnTo>
                      <a:pt x="41732" y="75816"/>
                    </a:lnTo>
                    <a:lnTo>
                      <a:pt x="40129" y="72589"/>
                    </a:lnTo>
                    <a:lnTo>
                      <a:pt x="38522" y="66136"/>
                    </a:lnTo>
                    <a:lnTo>
                      <a:pt x="40129" y="64523"/>
                    </a:lnTo>
                    <a:lnTo>
                      <a:pt x="40129" y="54846"/>
                    </a:lnTo>
                    <a:lnTo>
                      <a:pt x="41732" y="54846"/>
                    </a:lnTo>
                    <a:lnTo>
                      <a:pt x="41732" y="48393"/>
                    </a:lnTo>
                    <a:lnTo>
                      <a:pt x="43339" y="48393"/>
                    </a:lnTo>
                    <a:lnTo>
                      <a:pt x="43339" y="43553"/>
                    </a:lnTo>
                    <a:lnTo>
                      <a:pt x="44943" y="43553"/>
                    </a:lnTo>
                    <a:lnTo>
                      <a:pt x="44943" y="38716"/>
                    </a:lnTo>
                    <a:lnTo>
                      <a:pt x="46547" y="38716"/>
                    </a:lnTo>
                    <a:lnTo>
                      <a:pt x="46547" y="33876"/>
                    </a:lnTo>
                    <a:lnTo>
                      <a:pt x="48154" y="33876"/>
                    </a:lnTo>
                    <a:lnTo>
                      <a:pt x="48154" y="27423"/>
                    </a:lnTo>
                    <a:lnTo>
                      <a:pt x="49758" y="27423"/>
                    </a:lnTo>
                    <a:lnTo>
                      <a:pt x="51364" y="25809"/>
                    </a:lnTo>
                    <a:lnTo>
                      <a:pt x="51364" y="22583"/>
                    </a:lnTo>
                    <a:lnTo>
                      <a:pt x="52968" y="22583"/>
                    </a:lnTo>
                    <a:lnTo>
                      <a:pt x="51364" y="11293"/>
                    </a:lnTo>
                    <a:lnTo>
                      <a:pt x="49758" y="8066"/>
                    </a:lnTo>
                    <a:lnTo>
                      <a:pt x="48152" y="6453"/>
                    </a:lnTo>
                    <a:close/>
                  </a:path>
                  <a:path w="147954" h="87629">
                    <a:moveTo>
                      <a:pt x="94702" y="77429"/>
                    </a:moveTo>
                    <a:lnTo>
                      <a:pt x="73836" y="77429"/>
                    </a:lnTo>
                    <a:lnTo>
                      <a:pt x="77047" y="79042"/>
                    </a:lnTo>
                    <a:lnTo>
                      <a:pt x="78651" y="80656"/>
                    </a:lnTo>
                    <a:lnTo>
                      <a:pt x="81861" y="82269"/>
                    </a:lnTo>
                    <a:lnTo>
                      <a:pt x="83465" y="83882"/>
                    </a:lnTo>
                    <a:lnTo>
                      <a:pt x="86676" y="85496"/>
                    </a:lnTo>
                    <a:lnTo>
                      <a:pt x="91491" y="87106"/>
                    </a:lnTo>
                    <a:lnTo>
                      <a:pt x="113962" y="87106"/>
                    </a:lnTo>
                    <a:lnTo>
                      <a:pt x="120384" y="83882"/>
                    </a:lnTo>
                    <a:lnTo>
                      <a:pt x="123594" y="80656"/>
                    </a:lnTo>
                    <a:lnTo>
                      <a:pt x="97912" y="80656"/>
                    </a:lnTo>
                    <a:lnTo>
                      <a:pt x="94702" y="77429"/>
                    </a:lnTo>
                    <a:close/>
                  </a:path>
                  <a:path w="147954" h="87629">
                    <a:moveTo>
                      <a:pt x="96308" y="37102"/>
                    </a:moveTo>
                    <a:lnTo>
                      <a:pt x="75440" y="37102"/>
                    </a:lnTo>
                    <a:lnTo>
                      <a:pt x="75440" y="43553"/>
                    </a:lnTo>
                    <a:lnTo>
                      <a:pt x="73836" y="43553"/>
                    </a:lnTo>
                    <a:lnTo>
                      <a:pt x="73836" y="50006"/>
                    </a:lnTo>
                    <a:lnTo>
                      <a:pt x="72230" y="50006"/>
                    </a:lnTo>
                    <a:lnTo>
                      <a:pt x="72230" y="61299"/>
                    </a:lnTo>
                    <a:lnTo>
                      <a:pt x="70626" y="61299"/>
                    </a:lnTo>
                    <a:lnTo>
                      <a:pt x="70626" y="70976"/>
                    </a:lnTo>
                    <a:lnTo>
                      <a:pt x="69019" y="70976"/>
                    </a:lnTo>
                    <a:lnTo>
                      <a:pt x="69019" y="74203"/>
                    </a:lnTo>
                    <a:lnTo>
                      <a:pt x="64204" y="79042"/>
                    </a:lnTo>
                    <a:lnTo>
                      <a:pt x="60994" y="80656"/>
                    </a:lnTo>
                    <a:lnTo>
                      <a:pt x="72230" y="80656"/>
                    </a:lnTo>
                    <a:lnTo>
                      <a:pt x="73836" y="79042"/>
                    </a:lnTo>
                    <a:lnTo>
                      <a:pt x="73836" y="77429"/>
                    </a:lnTo>
                    <a:lnTo>
                      <a:pt x="94702" y="77429"/>
                    </a:lnTo>
                    <a:lnTo>
                      <a:pt x="93097" y="75816"/>
                    </a:lnTo>
                    <a:lnTo>
                      <a:pt x="91491" y="72589"/>
                    </a:lnTo>
                    <a:lnTo>
                      <a:pt x="89887" y="66136"/>
                    </a:lnTo>
                    <a:lnTo>
                      <a:pt x="91491" y="64523"/>
                    </a:lnTo>
                    <a:lnTo>
                      <a:pt x="91491" y="54846"/>
                    </a:lnTo>
                    <a:lnTo>
                      <a:pt x="93097" y="54846"/>
                    </a:lnTo>
                    <a:lnTo>
                      <a:pt x="93097" y="46779"/>
                    </a:lnTo>
                    <a:lnTo>
                      <a:pt x="94701" y="46779"/>
                    </a:lnTo>
                    <a:lnTo>
                      <a:pt x="94701" y="41939"/>
                    </a:lnTo>
                    <a:lnTo>
                      <a:pt x="96308" y="41939"/>
                    </a:lnTo>
                    <a:lnTo>
                      <a:pt x="96308" y="37102"/>
                    </a:lnTo>
                    <a:close/>
                  </a:path>
                  <a:path w="147954" h="87629">
                    <a:moveTo>
                      <a:pt x="141252" y="0"/>
                    </a:moveTo>
                    <a:lnTo>
                      <a:pt x="130016" y="1613"/>
                    </a:lnTo>
                    <a:lnTo>
                      <a:pt x="126805" y="3226"/>
                    </a:lnTo>
                    <a:lnTo>
                      <a:pt x="125198" y="4839"/>
                    </a:lnTo>
                    <a:lnTo>
                      <a:pt x="123594" y="4839"/>
                    </a:lnTo>
                    <a:lnTo>
                      <a:pt x="123594" y="8066"/>
                    </a:lnTo>
                    <a:lnTo>
                      <a:pt x="121991" y="8066"/>
                    </a:lnTo>
                    <a:lnTo>
                      <a:pt x="121991" y="12906"/>
                    </a:lnTo>
                    <a:lnTo>
                      <a:pt x="120384" y="14519"/>
                    </a:lnTo>
                    <a:lnTo>
                      <a:pt x="121991" y="19356"/>
                    </a:lnTo>
                    <a:lnTo>
                      <a:pt x="125198" y="22583"/>
                    </a:lnTo>
                    <a:lnTo>
                      <a:pt x="128409" y="24196"/>
                    </a:lnTo>
                    <a:lnTo>
                      <a:pt x="133226" y="29036"/>
                    </a:lnTo>
                    <a:lnTo>
                      <a:pt x="134830" y="41939"/>
                    </a:lnTo>
                    <a:lnTo>
                      <a:pt x="133226" y="41939"/>
                    </a:lnTo>
                    <a:lnTo>
                      <a:pt x="133226" y="48393"/>
                    </a:lnTo>
                    <a:lnTo>
                      <a:pt x="131620" y="48393"/>
                    </a:lnTo>
                    <a:lnTo>
                      <a:pt x="131620" y="51619"/>
                    </a:lnTo>
                    <a:lnTo>
                      <a:pt x="130016" y="51619"/>
                    </a:lnTo>
                    <a:lnTo>
                      <a:pt x="130016" y="56459"/>
                    </a:lnTo>
                    <a:lnTo>
                      <a:pt x="128409" y="56459"/>
                    </a:lnTo>
                    <a:lnTo>
                      <a:pt x="128409" y="59686"/>
                    </a:lnTo>
                    <a:lnTo>
                      <a:pt x="126805" y="59686"/>
                    </a:lnTo>
                    <a:lnTo>
                      <a:pt x="126805" y="62909"/>
                    </a:lnTo>
                    <a:lnTo>
                      <a:pt x="125198" y="62909"/>
                    </a:lnTo>
                    <a:lnTo>
                      <a:pt x="125198" y="66136"/>
                    </a:lnTo>
                    <a:lnTo>
                      <a:pt x="123594" y="66136"/>
                    </a:lnTo>
                    <a:lnTo>
                      <a:pt x="123594" y="69363"/>
                    </a:lnTo>
                    <a:lnTo>
                      <a:pt x="121991" y="69363"/>
                    </a:lnTo>
                    <a:lnTo>
                      <a:pt x="121991" y="72589"/>
                    </a:lnTo>
                    <a:lnTo>
                      <a:pt x="115569" y="79042"/>
                    </a:lnTo>
                    <a:lnTo>
                      <a:pt x="112359" y="80656"/>
                    </a:lnTo>
                    <a:lnTo>
                      <a:pt x="123594" y="80656"/>
                    </a:lnTo>
                    <a:lnTo>
                      <a:pt x="130016" y="74203"/>
                    </a:lnTo>
                    <a:lnTo>
                      <a:pt x="130016" y="70976"/>
                    </a:lnTo>
                    <a:lnTo>
                      <a:pt x="131620" y="70976"/>
                    </a:lnTo>
                    <a:lnTo>
                      <a:pt x="131620" y="67749"/>
                    </a:lnTo>
                    <a:lnTo>
                      <a:pt x="133226" y="67749"/>
                    </a:lnTo>
                    <a:lnTo>
                      <a:pt x="133226" y="64523"/>
                    </a:lnTo>
                    <a:lnTo>
                      <a:pt x="134830" y="64523"/>
                    </a:lnTo>
                    <a:lnTo>
                      <a:pt x="134830" y="61299"/>
                    </a:lnTo>
                    <a:lnTo>
                      <a:pt x="136434" y="61299"/>
                    </a:lnTo>
                    <a:lnTo>
                      <a:pt x="136434" y="58072"/>
                    </a:lnTo>
                    <a:lnTo>
                      <a:pt x="138041" y="58072"/>
                    </a:lnTo>
                    <a:lnTo>
                      <a:pt x="138041" y="54846"/>
                    </a:lnTo>
                    <a:lnTo>
                      <a:pt x="139645" y="54846"/>
                    </a:lnTo>
                    <a:lnTo>
                      <a:pt x="139645" y="50006"/>
                    </a:lnTo>
                    <a:lnTo>
                      <a:pt x="141252" y="50006"/>
                    </a:lnTo>
                    <a:lnTo>
                      <a:pt x="141252" y="45166"/>
                    </a:lnTo>
                    <a:lnTo>
                      <a:pt x="142856" y="45166"/>
                    </a:lnTo>
                    <a:lnTo>
                      <a:pt x="142856" y="40326"/>
                    </a:lnTo>
                    <a:lnTo>
                      <a:pt x="144462" y="40326"/>
                    </a:lnTo>
                    <a:lnTo>
                      <a:pt x="144462" y="35489"/>
                    </a:lnTo>
                    <a:lnTo>
                      <a:pt x="146066" y="35489"/>
                    </a:lnTo>
                    <a:lnTo>
                      <a:pt x="146066" y="29036"/>
                    </a:lnTo>
                    <a:lnTo>
                      <a:pt x="147670" y="29036"/>
                    </a:lnTo>
                    <a:lnTo>
                      <a:pt x="146066" y="8066"/>
                    </a:lnTo>
                    <a:lnTo>
                      <a:pt x="144462" y="4839"/>
                    </a:lnTo>
                    <a:lnTo>
                      <a:pt x="141252" y="1613"/>
                    </a:lnTo>
                    <a:lnTo>
                      <a:pt x="141252" y="0"/>
                    </a:lnTo>
                    <a:close/>
                  </a:path>
                  <a:path w="147954" h="87629">
                    <a:moveTo>
                      <a:pt x="101123" y="17743"/>
                    </a:moveTo>
                    <a:lnTo>
                      <a:pt x="80255" y="17743"/>
                    </a:lnTo>
                    <a:lnTo>
                      <a:pt x="80255" y="24196"/>
                    </a:lnTo>
                    <a:lnTo>
                      <a:pt x="78651" y="24196"/>
                    </a:lnTo>
                    <a:lnTo>
                      <a:pt x="78651" y="30649"/>
                    </a:lnTo>
                    <a:lnTo>
                      <a:pt x="77047" y="30649"/>
                    </a:lnTo>
                    <a:lnTo>
                      <a:pt x="77047" y="37102"/>
                    </a:lnTo>
                    <a:lnTo>
                      <a:pt x="97912" y="37102"/>
                    </a:lnTo>
                    <a:lnTo>
                      <a:pt x="97912" y="27423"/>
                    </a:lnTo>
                    <a:lnTo>
                      <a:pt x="99519" y="27423"/>
                    </a:lnTo>
                    <a:lnTo>
                      <a:pt x="99519" y="22583"/>
                    </a:lnTo>
                    <a:lnTo>
                      <a:pt x="101123" y="22583"/>
                    </a:lnTo>
                    <a:lnTo>
                      <a:pt x="101123" y="17743"/>
                    </a:lnTo>
                    <a:close/>
                  </a:path>
                  <a:path w="147954" h="87629">
                    <a:moveTo>
                      <a:pt x="12839" y="20969"/>
                    </a:moveTo>
                    <a:lnTo>
                      <a:pt x="3210" y="20969"/>
                    </a:lnTo>
                    <a:lnTo>
                      <a:pt x="3210" y="24196"/>
                    </a:lnTo>
                    <a:lnTo>
                      <a:pt x="1603" y="24196"/>
                    </a:lnTo>
                    <a:lnTo>
                      <a:pt x="1603" y="29036"/>
                    </a:lnTo>
                    <a:lnTo>
                      <a:pt x="0" y="30649"/>
                    </a:lnTo>
                    <a:lnTo>
                      <a:pt x="9631" y="30649"/>
                    </a:lnTo>
                    <a:lnTo>
                      <a:pt x="11235" y="29036"/>
                    </a:lnTo>
                    <a:lnTo>
                      <a:pt x="11235" y="25809"/>
                    </a:lnTo>
                    <a:lnTo>
                      <a:pt x="12839" y="25809"/>
                    </a:lnTo>
                    <a:lnTo>
                      <a:pt x="12839" y="20969"/>
                    </a:lnTo>
                    <a:close/>
                  </a:path>
                  <a:path w="147954" h="87629">
                    <a:moveTo>
                      <a:pt x="14446" y="17743"/>
                    </a:moveTo>
                    <a:lnTo>
                      <a:pt x="4814" y="17743"/>
                    </a:lnTo>
                    <a:lnTo>
                      <a:pt x="4814" y="20969"/>
                    </a:lnTo>
                    <a:lnTo>
                      <a:pt x="14446" y="20969"/>
                    </a:lnTo>
                    <a:lnTo>
                      <a:pt x="14446" y="17743"/>
                    </a:lnTo>
                    <a:close/>
                  </a:path>
                  <a:path w="147954" h="87629">
                    <a:moveTo>
                      <a:pt x="40129" y="0"/>
                    </a:moveTo>
                    <a:lnTo>
                      <a:pt x="22471" y="1613"/>
                    </a:lnTo>
                    <a:lnTo>
                      <a:pt x="19261" y="3226"/>
                    </a:lnTo>
                    <a:lnTo>
                      <a:pt x="8025" y="14519"/>
                    </a:lnTo>
                    <a:lnTo>
                      <a:pt x="6421" y="14519"/>
                    </a:lnTo>
                    <a:lnTo>
                      <a:pt x="6421" y="17743"/>
                    </a:lnTo>
                    <a:lnTo>
                      <a:pt x="16050" y="17743"/>
                    </a:lnTo>
                    <a:lnTo>
                      <a:pt x="17657" y="16132"/>
                    </a:lnTo>
                    <a:lnTo>
                      <a:pt x="17657" y="12906"/>
                    </a:lnTo>
                    <a:lnTo>
                      <a:pt x="19261" y="12906"/>
                    </a:lnTo>
                    <a:lnTo>
                      <a:pt x="22471" y="9679"/>
                    </a:lnTo>
                    <a:lnTo>
                      <a:pt x="25682" y="8066"/>
                    </a:lnTo>
                    <a:lnTo>
                      <a:pt x="32103" y="6453"/>
                    </a:lnTo>
                    <a:lnTo>
                      <a:pt x="48152" y="6453"/>
                    </a:lnTo>
                    <a:lnTo>
                      <a:pt x="46547" y="4839"/>
                    </a:lnTo>
                    <a:lnTo>
                      <a:pt x="40129" y="1613"/>
                    </a:lnTo>
                    <a:lnTo>
                      <a:pt x="40129" y="0"/>
                    </a:lnTo>
                    <a:close/>
                  </a:path>
                  <a:path w="147954" h="87629">
                    <a:moveTo>
                      <a:pt x="99519" y="1613"/>
                    </a:moveTo>
                    <a:lnTo>
                      <a:pt x="88283" y="3226"/>
                    </a:lnTo>
                    <a:lnTo>
                      <a:pt x="85072" y="6453"/>
                    </a:lnTo>
                    <a:lnTo>
                      <a:pt x="83465" y="6453"/>
                    </a:lnTo>
                    <a:lnTo>
                      <a:pt x="83465" y="9679"/>
                    </a:lnTo>
                    <a:lnTo>
                      <a:pt x="81861" y="9679"/>
                    </a:lnTo>
                    <a:lnTo>
                      <a:pt x="81861" y="17743"/>
                    </a:lnTo>
                    <a:lnTo>
                      <a:pt x="102727" y="17743"/>
                    </a:lnTo>
                    <a:lnTo>
                      <a:pt x="101123" y="4839"/>
                    </a:lnTo>
                    <a:lnTo>
                      <a:pt x="99519" y="3226"/>
                    </a:lnTo>
                    <a:lnTo>
                      <a:pt x="99519" y="161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339286" y="4510848"/>
                <a:ext cx="9017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88900">
                    <a:moveTo>
                      <a:pt x="48151" y="6453"/>
                    </a:moveTo>
                    <a:lnTo>
                      <a:pt x="41732" y="6453"/>
                    </a:lnTo>
                    <a:lnTo>
                      <a:pt x="41732" y="85493"/>
                    </a:lnTo>
                    <a:lnTo>
                      <a:pt x="43336" y="88719"/>
                    </a:lnTo>
                    <a:lnTo>
                      <a:pt x="48151" y="88719"/>
                    </a:lnTo>
                    <a:lnTo>
                      <a:pt x="48151" y="6453"/>
                    </a:lnTo>
                    <a:close/>
                  </a:path>
                  <a:path w="90170" h="88900">
                    <a:moveTo>
                      <a:pt x="89887" y="0"/>
                    </a:moveTo>
                    <a:lnTo>
                      <a:pt x="1603" y="1613"/>
                    </a:lnTo>
                    <a:lnTo>
                      <a:pt x="0" y="3226"/>
                    </a:lnTo>
                    <a:lnTo>
                      <a:pt x="1603" y="4839"/>
                    </a:lnTo>
                    <a:lnTo>
                      <a:pt x="4814" y="6453"/>
                    </a:lnTo>
                    <a:lnTo>
                      <a:pt x="85069" y="6453"/>
                    </a:lnTo>
                    <a:lnTo>
                      <a:pt x="89887" y="4839"/>
                    </a:lnTo>
                    <a:lnTo>
                      <a:pt x="8988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7624996" y="4568918"/>
                <a:ext cx="12573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125729" h="124460">
                    <a:moveTo>
                      <a:pt x="65814" y="66136"/>
                    </a:moveTo>
                    <a:lnTo>
                      <a:pt x="59381" y="66136"/>
                    </a:lnTo>
                    <a:lnTo>
                      <a:pt x="59381" y="119369"/>
                    </a:lnTo>
                    <a:lnTo>
                      <a:pt x="61010" y="124209"/>
                    </a:lnTo>
                    <a:lnTo>
                      <a:pt x="65814" y="124209"/>
                    </a:lnTo>
                    <a:lnTo>
                      <a:pt x="65814" y="66136"/>
                    </a:lnTo>
                    <a:close/>
                  </a:path>
                  <a:path w="125729" h="124460">
                    <a:moveTo>
                      <a:pt x="65814" y="0"/>
                    </a:moveTo>
                    <a:lnTo>
                      <a:pt x="61010" y="0"/>
                    </a:lnTo>
                    <a:lnTo>
                      <a:pt x="61010" y="4839"/>
                    </a:lnTo>
                    <a:lnTo>
                      <a:pt x="59381" y="4839"/>
                    </a:lnTo>
                    <a:lnTo>
                      <a:pt x="59381" y="59686"/>
                    </a:lnTo>
                    <a:lnTo>
                      <a:pt x="1601" y="61299"/>
                    </a:lnTo>
                    <a:lnTo>
                      <a:pt x="0" y="62912"/>
                    </a:lnTo>
                    <a:lnTo>
                      <a:pt x="1601" y="64523"/>
                    </a:lnTo>
                    <a:lnTo>
                      <a:pt x="6432" y="66136"/>
                    </a:lnTo>
                    <a:lnTo>
                      <a:pt x="118791" y="66136"/>
                    </a:lnTo>
                    <a:lnTo>
                      <a:pt x="125196" y="64523"/>
                    </a:lnTo>
                    <a:lnTo>
                      <a:pt x="125196" y="59686"/>
                    </a:lnTo>
                    <a:lnTo>
                      <a:pt x="65814" y="59686"/>
                    </a:lnTo>
                    <a:lnTo>
                      <a:pt x="6581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7811204" y="4546336"/>
                <a:ext cx="692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69214" h="133985">
                    <a:moveTo>
                      <a:pt x="14438" y="93559"/>
                    </a:moveTo>
                    <a:lnTo>
                      <a:pt x="1601" y="93559"/>
                    </a:lnTo>
                    <a:lnTo>
                      <a:pt x="1601" y="104852"/>
                    </a:lnTo>
                    <a:lnTo>
                      <a:pt x="0" y="106466"/>
                    </a:lnTo>
                    <a:lnTo>
                      <a:pt x="1601" y="116143"/>
                    </a:lnTo>
                    <a:lnTo>
                      <a:pt x="3202" y="120982"/>
                    </a:lnTo>
                    <a:lnTo>
                      <a:pt x="4803" y="122596"/>
                    </a:lnTo>
                    <a:lnTo>
                      <a:pt x="6404" y="125822"/>
                    </a:lnTo>
                    <a:lnTo>
                      <a:pt x="11235" y="130662"/>
                    </a:lnTo>
                    <a:lnTo>
                      <a:pt x="14438" y="132275"/>
                    </a:lnTo>
                    <a:lnTo>
                      <a:pt x="16039" y="133886"/>
                    </a:lnTo>
                    <a:lnTo>
                      <a:pt x="33707" y="133886"/>
                    </a:lnTo>
                    <a:lnTo>
                      <a:pt x="36909" y="132275"/>
                    </a:lnTo>
                    <a:lnTo>
                      <a:pt x="41713" y="130662"/>
                    </a:lnTo>
                    <a:lnTo>
                      <a:pt x="19241" y="130662"/>
                    </a:lnTo>
                    <a:lnTo>
                      <a:pt x="14438" y="125822"/>
                    </a:lnTo>
                    <a:lnTo>
                      <a:pt x="12837" y="122596"/>
                    </a:lnTo>
                    <a:lnTo>
                      <a:pt x="11235" y="112916"/>
                    </a:lnTo>
                    <a:lnTo>
                      <a:pt x="12837" y="111303"/>
                    </a:lnTo>
                    <a:lnTo>
                      <a:pt x="12837" y="100012"/>
                    </a:lnTo>
                    <a:lnTo>
                      <a:pt x="14438" y="100012"/>
                    </a:lnTo>
                    <a:lnTo>
                      <a:pt x="14438" y="93559"/>
                    </a:lnTo>
                    <a:close/>
                  </a:path>
                  <a:path w="69214" h="133985">
                    <a:moveTo>
                      <a:pt x="56179" y="114529"/>
                    </a:moveTo>
                    <a:lnTo>
                      <a:pt x="44943" y="114529"/>
                    </a:lnTo>
                    <a:lnTo>
                      <a:pt x="44943" y="117756"/>
                    </a:lnTo>
                    <a:lnTo>
                      <a:pt x="43342" y="119369"/>
                    </a:lnTo>
                    <a:lnTo>
                      <a:pt x="41713" y="119369"/>
                    </a:lnTo>
                    <a:lnTo>
                      <a:pt x="41713" y="122596"/>
                    </a:lnTo>
                    <a:lnTo>
                      <a:pt x="36909" y="127436"/>
                    </a:lnTo>
                    <a:lnTo>
                      <a:pt x="33707" y="129049"/>
                    </a:lnTo>
                    <a:lnTo>
                      <a:pt x="32106" y="130662"/>
                    </a:lnTo>
                    <a:lnTo>
                      <a:pt x="41713" y="130662"/>
                    </a:lnTo>
                    <a:lnTo>
                      <a:pt x="44943" y="127436"/>
                    </a:lnTo>
                    <a:lnTo>
                      <a:pt x="48145" y="125822"/>
                    </a:lnTo>
                    <a:lnTo>
                      <a:pt x="56179" y="117756"/>
                    </a:lnTo>
                    <a:lnTo>
                      <a:pt x="56179" y="114529"/>
                    </a:lnTo>
                    <a:close/>
                  </a:path>
                  <a:path w="69214" h="133985">
                    <a:moveTo>
                      <a:pt x="57780" y="111303"/>
                    </a:moveTo>
                    <a:lnTo>
                      <a:pt x="46544" y="111303"/>
                    </a:lnTo>
                    <a:lnTo>
                      <a:pt x="46544" y="114529"/>
                    </a:lnTo>
                    <a:lnTo>
                      <a:pt x="57780" y="114529"/>
                    </a:lnTo>
                    <a:lnTo>
                      <a:pt x="57780" y="111303"/>
                    </a:lnTo>
                    <a:close/>
                  </a:path>
                  <a:path w="69214" h="133985">
                    <a:moveTo>
                      <a:pt x="62583" y="103239"/>
                    </a:moveTo>
                    <a:lnTo>
                      <a:pt x="49746" y="103239"/>
                    </a:lnTo>
                    <a:lnTo>
                      <a:pt x="49746" y="108079"/>
                    </a:lnTo>
                    <a:lnTo>
                      <a:pt x="48145" y="108079"/>
                    </a:lnTo>
                    <a:lnTo>
                      <a:pt x="48145" y="111303"/>
                    </a:lnTo>
                    <a:lnTo>
                      <a:pt x="59381" y="111303"/>
                    </a:lnTo>
                    <a:lnTo>
                      <a:pt x="60982" y="109689"/>
                    </a:lnTo>
                    <a:lnTo>
                      <a:pt x="60982" y="106466"/>
                    </a:lnTo>
                    <a:lnTo>
                      <a:pt x="62583" y="106466"/>
                    </a:lnTo>
                    <a:lnTo>
                      <a:pt x="62583" y="103239"/>
                    </a:lnTo>
                    <a:close/>
                  </a:path>
                  <a:path w="69214" h="133985">
                    <a:moveTo>
                      <a:pt x="59381" y="53233"/>
                    </a:moveTo>
                    <a:lnTo>
                      <a:pt x="51348" y="53233"/>
                    </a:lnTo>
                    <a:lnTo>
                      <a:pt x="51348" y="54846"/>
                    </a:lnTo>
                    <a:lnTo>
                      <a:pt x="54578" y="58072"/>
                    </a:lnTo>
                    <a:lnTo>
                      <a:pt x="56179" y="61299"/>
                    </a:lnTo>
                    <a:lnTo>
                      <a:pt x="57780" y="80656"/>
                    </a:lnTo>
                    <a:lnTo>
                      <a:pt x="56179" y="80656"/>
                    </a:lnTo>
                    <a:lnTo>
                      <a:pt x="56179" y="88719"/>
                    </a:lnTo>
                    <a:lnTo>
                      <a:pt x="54578" y="88719"/>
                    </a:lnTo>
                    <a:lnTo>
                      <a:pt x="54578" y="93559"/>
                    </a:lnTo>
                    <a:lnTo>
                      <a:pt x="52949" y="93559"/>
                    </a:lnTo>
                    <a:lnTo>
                      <a:pt x="52949" y="98399"/>
                    </a:lnTo>
                    <a:lnTo>
                      <a:pt x="51348" y="98399"/>
                    </a:lnTo>
                    <a:lnTo>
                      <a:pt x="51348" y="103239"/>
                    </a:lnTo>
                    <a:lnTo>
                      <a:pt x="64185" y="103239"/>
                    </a:lnTo>
                    <a:lnTo>
                      <a:pt x="64185" y="100012"/>
                    </a:lnTo>
                    <a:lnTo>
                      <a:pt x="65814" y="100012"/>
                    </a:lnTo>
                    <a:lnTo>
                      <a:pt x="65814" y="96786"/>
                    </a:lnTo>
                    <a:lnTo>
                      <a:pt x="67415" y="96786"/>
                    </a:lnTo>
                    <a:lnTo>
                      <a:pt x="67415" y="90333"/>
                    </a:lnTo>
                    <a:lnTo>
                      <a:pt x="69016" y="90333"/>
                    </a:lnTo>
                    <a:lnTo>
                      <a:pt x="67415" y="66136"/>
                    </a:lnTo>
                    <a:lnTo>
                      <a:pt x="62583" y="56459"/>
                    </a:lnTo>
                    <a:lnTo>
                      <a:pt x="59381" y="53233"/>
                    </a:lnTo>
                    <a:close/>
                  </a:path>
                  <a:path w="69214" h="133985">
                    <a:moveTo>
                      <a:pt x="19241" y="69363"/>
                    </a:moveTo>
                    <a:lnTo>
                      <a:pt x="8005" y="69363"/>
                    </a:lnTo>
                    <a:lnTo>
                      <a:pt x="8005" y="75816"/>
                    </a:lnTo>
                    <a:lnTo>
                      <a:pt x="6404" y="75816"/>
                    </a:lnTo>
                    <a:lnTo>
                      <a:pt x="6404" y="82269"/>
                    </a:lnTo>
                    <a:lnTo>
                      <a:pt x="4803" y="82269"/>
                    </a:lnTo>
                    <a:lnTo>
                      <a:pt x="4803" y="88719"/>
                    </a:lnTo>
                    <a:lnTo>
                      <a:pt x="3202" y="88719"/>
                    </a:lnTo>
                    <a:lnTo>
                      <a:pt x="3202" y="93559"/>
                    </a:lnTo>
                    <a:lnTo>
                      <a:pt x="16039" y="93559"/>
                    </a:lnTo>
                    <a:lnTo>
                      <a:pt x="16039" y="87106"/>
                    </a:lnTo>
                    <a:lnTo>
                      <a:pt x="17640" y="87106"/>
                    </a:lnTo>
                    <a:lnTo>
                      <a:pt x="17640" y="79042"/>
                    </a:lnTo>
                    <a:lnTo>
                      <a:pt x="19241" y="79042"/>
                    </a:lnTo>
                    <a:lnTo>
                      <a:pt x="19241" y="69363"/>
                    </a:lnTo>
                    <a:close/>
                  </a:path>
                  <a:path w="69214" h="133985">
                    <a:moveTo>
                      <a:pt x="33707" y="16132"/>
                    </a:moveTo>
                    <a:lnTo>
                      <a:pt x="20870" y="16132"/>
                    </a:lnTo>
                    <a:lnTo>
                      <a:pt x="20870" y="20969"/>
                    </a:lnTo>
                    <a:lnTo>
                      <a:pt x="19241" y="20969"/>
                    </a:lnTo>
                    <a:lnTo>
                      <a:pt x="19241" y="30649"/>
                    </a:lnTo>
                    <a:lnTo>
                      <a:pt x="17640" y="30649"/>
                    </a:lnTo>
                    <a:lnTo>
                      <a:pt x="17640" y="38716"/>
                    </a:lnTo>
                    <a:lnTo>
                      <a:pt x="16039" y="38716"/>
                    </a:lnTo>
                    <a:lnTo>
                      <a:pt x="16039" y="45166"/>
                    </a:lnTo>
                    <a:lnTo>
                      <a:pt x="14438" y="45166"/>
                    </a:lnTo>
                    <a:lnTo>
                      <a:pt x="14438" y="50006"/>
                    </a:lnTo>
                    <a:lnTo>
                      <a:pt x="12837" y="50006"/>
                    </a:lnTo>
                    <a:lnTo>
                      <a:pt x="12837" y="56459"/>
                    </a:lnTo>
                    <a:lnTo>
                      <a:pt x="11235" y="56459"/>
                    </a:lnTo>
                    <a:lnTo>
                      <a:pt x="11235" y="62912"/>
                    </a:lnTo>
                    <a:lnTo>
                      <a:pt x="9634" y="62912"/>
                    </a:lnTo>
                    <a:lnTo>
                      <a:pt x="9634" y="69363"/>
                    </a:lnTo>
                    <a:lnTo>
                      <a:pt x="20870" y="69363"/>
                    </a:lnTo>
                    <a:lnTo>
                      <a:pt x="30477" y="59686"/>
                    </a:lnTo>
                    <a:lnTo>
                      <a:pt x="33707" y="58072"/>
                    </a:lnTo>
                    <a:lnTo>
                      <a:pt x="24072" y="58072"/>
                    </a:lnTo>
                    <a:lnTo>
                      <a:pt x="24072" y="54846"/>
                    </a:lnTo>
                    <a:lnTo>
                      <a:pt x="25674" y="54846"/>
                    </a:lnTo>
                    <a:lnTo>
                      <a:pt x="25674" y="48393"/>
                    </a:lnTo>
                    <a:lnTo>
                      <a:pt x="27275" y="48393"/>
                    </a:lnTo>
                    <a:lnTo>
                      <a:pt x="27275" y="41939"/>
                    </a:lnTo>
                    <a:lnTo>
                      <a:pt x="28876" y="41939"/>
                    </a:lnTo>
                    <a:lnTo>
                      <a:pt x="28876" y="35489"/>
                    </a:lnTo>
                    <a:lnTo>
                      <a:pt x="30477" y="35489"/>
                    </a:lnTo>
                    <a:lnTo>
                      <a:pt x="30477" y="29036"/>
                    </a:lnTo>
                    <a:lnTo>
                      <a:pt x="32106" y="29036"/>
                    </a:lnTo>
                    <a:lnTo>
                      <a:pt x="32106" y="22583"/>
                    </a:lnTo>
                    <a:lnTo>
                      <a:pt x="33707" y="22583"/>
                    </a:lnTo>
                    <a:lnTo>
                      <a:pt x="33707" y="16132"/>
                    </a:lnTo>
                    <a:close/>
                  </a:path>
                  <a:path w="69214" h="133985">
                    <a:moveTo>
                      <a:pt x="52949" y="48393"/>
                    </a:moveTo>
                    <a:lnTo>
                      <a:pt x="38511" y="50006"/>
                    </a:lnTo>
                    <a:lnTo>
                      <a:pt x="32106" y="53233"/>
                    </a:lnTo>
                    <a:lnTo>
                      <a:pt x="30477" y="54846"/>
                    </a:lnTo>
                    <a:lnTo>
                      <a:pt x="27275" y="56459"/>
                    </a:lnTo>
                    <a:lnTo>
                      <a:pt x="25674" y="58072"/>
                    </a:lnTo>
                    <a:lnTo>
                      <a:pt x="33707" y="58072"/>
                    </a:lnTo>
                    <a:lnTo>
                      <a:pt x="35308" y="56459"/>
                    </a:lnTo>
                    <a:lnTo>
                      <a:pt x="40112" y="54846"/>
                    </a:lnTo>
                    <a:lnTo>
                      <a:pt x="51348" y="53233"/>
                    </a:lnTo>
                    <a:lnTo>
                      <a:pt x="59381" y="53233"/>
                    </a:lnTo>
                    <a:lnTo>
                      <a:pt x="52949" y="50006"/>
                    </a:lnTo>
                    <a:lnTo>
                      <a:pt x="52949" y="48393"/>
                    </a:lnTo>
                    <a:close/>
                  </a:path>
                  <a:path w="69214" h="133985">
                    <a:moveTo>
                      <a:pt x="36909" y="0"/>
                    </a:moveTo>
                    <a:lnTo>
                      <a:pt x="24072" y="1613"/>
                    </a:lnTo>
                    <a:lnTo>
                      <a:pt x="9634" y="1613"/>
                    </a:lnTo>
                    <a:lnTo>
                      <a:pt x="9634" y="4839"/>
                    </a:lnTo>
                    <a:lnTo>
                      <a:pt x="8005" y="6453"/>
                    </a:lnTo>
                    <a:lnTo>
                      <a:pt x="12837" y="8066"/>
                    </a:lnTo>
                    <a:lnTo>
                      <a:pt x="22471" y="8066"/>
                    </a:lnTo>
                    <a:lnTo>
                      <a:pt x="22471" y="16132"/>
                    </a:lnTo>
                    <a:lnTo>
                      <a:pt x="35308" y="16132"/>
                    </a:lnTo>
                    <a:lnTo>
                      <a:pt x="35308" y="9679"/>
                    </a:lnTo>
                    <a:lnTo>
                      <a:pt x="36909" y="9679"/>
                    </a:lnTo>
                    <a:lnTo>
                      <a:pt x="3690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947635" y="4610859"/>
                <a:ext cx="12573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125729" h="43814">
                    <a:moveTo>
                      <a:pt x="125196" y="35489"/>
                    </a:moveTo>
                    <a:lnTo>
                      <a:pt x="1601" y="37102"/>
                    </a:lnTo>
                    <a:lnTo>
                      <a:pt x="0" y="38716"/>
                    </a:lnTo>
                    <a:lnTo>
                      <a:pt x="1601" y="41942"/>
                    </a:lnTo>
                    <a:lnTo>
                      <a:pt x="4803" y="43556"/>
                    </a:lnTo>
                    <a:lnTo>
                      <a:pt x="118763" y="43556"/>
                    </a:lnTo>
                    <a:lnTo>
                      <a:pt x="125196" y="41942"/>
                    </a:lnTo>
                    <a:lnTo>
                      <a:pt x="125196" y="35489"/>
                    </a:lnTo>
                    <a:close/>
                  </a:path>
                  <a:path w="125729" h="43814">
                    <a:moveTo>
                      <a:pt x="125196" y="0"/>
                    </a:moveTo>
                    <a:lnTo>
                      <a:pt x="1601" y="1613"/>
                    </a:lnTo>
                    <a:lnTo>
                      <a:pt x="0" y="3226"/>
                    </a:lnTo>
                    <a:lnTo>
                      <a:pt x="1601" y="4839"/>
                    </a:lnTo>
                    <a:lnTo>
                      <a:pt x="4803" y="6453"/>
                    </a:lnTo>
                    <a:lnTo>
                      <a:pt x="118763" y="6453"/>
                    </a:lnTo>
                    <a:lnTo>
                      <a:pt x="125196" y="4839"/>
                    </a:lnTo>
                    <a:lnTo>
                      <a:pt x="12519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8151483" y="4632636"/>
                <a:ext cx="1174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7475">
                    <a:moveTo>
                      <a:pt x="0" y="0"/>
                    </a:moveTo>
                    <a:lnTo>
                      <a:pt x="117162" y="0"/>
                    </a:lnTo>
                  </a:path>
                </a:pathLst>
              </a:custGeom>
              <a:ln w="933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8302352" y="4552789"/>
                <a:ext cx="61594" cy="127635"/>
              </a:xfrm>
              <a:custGeom>
                <a:avLst/>
                <a:gdLst/>
                <a:ahLst/>
                <a:cxnLst/>
                <a:rect l="l" t="t" r="r" b="b"/>
                <a:pathLst>
                  <a:path w="61595" h="127635">
                    <a:moveTo>
                      <a:pt x="61010" y="122596"/>
                    </a:moveTo>
                    <a:lnTo>
                      <a:pt x="1629" y="122596"/>
                    </a:lnTo>
                    <a:lnTo>
                      <a:pt x="1629" y="127433"/>
                    </a:lnTo>
                    <a:lnTo>
                      <a:pt x="61010" y="127433"/>
                    </a:lnTo>
                    <a:lnTo>
                      <a:pt x="61010" y="122596"/>
                    </a:lnTo>
                    <a:close/>
                  </a:path>
                  <a:path w="61595" h="127635">
                    <a:moveTo>
                      <a:pt x="38539" y="12903"/>
                    </a:moveTo>
                    <a:lnTo>
                      <a:pt x="24101" y="12903"/>
                    </a:lnTo>
                    <a:lnTo>
                      <a:pt x="24101" y="119369"/>
                    </a:lnTo>
                    <a:lnTo>
                      <a:pt x="20870" y="120982"/>
                    </a:lnTo>
                    <a:lnTo>
                      <a:pt x="8033" y="122596"/>
                    </a:lnTo>
                    <a:lnTo>
                      <a:pt x="56179" y="122596"/>
                    </a:lnTo>
                    <a:lnTo>
                      <a:pt x="43342" y="120982"/>
                    </a:lnTo>
                    <a:lnTo>
                      <a:pt x="40140" y="117756"/>
                    </a:lnTo>
                    <a:lnTo>
                      <a:pt x="38539" y="112916"/>
                    </a:lnTo>
                    <a:lnTo>
                      <a:pt x="38539" y="12903"/>
                    </a:lnTo>
                    <a:close/>
                  </a:path>
                  <a:path w="61595" h="127635">
                    <a:moveTo>
                      <a:pt x="38539" y="0"/>
                    </a:moveTo>
                    <a:lnTo>
                      <a:pt x="32106" y="1613"/>
                    </a:lnTo>
                    <a:lnTo>
                      <a:pt x="30505" y="3226"/>
                    </a:lnTo>
                    <a:lnTo>
                      <a:pt x="27303" y="4839"/>
                    </a:lnTo>
                    <a:lnTo>
                      <a:pt x="25702" y="6453"/>
                    </a:lnTo>
                    <a:lnTo>
                      <a:pt x="16067" y="9679"/>
                    </a:lnTo>
                    <a:lnTo>
                      <a:pt x="0" y="9679"/>
                    </a:lnTo>
                    <a:lnTo>
                      <a:pt x="0" y="16130"/>
                    </a:lnTo>
                    <a:lnTo>
                      <a:pt x="16067" y="16130"/>
                    </a:lnTo>
                    <a:lnTo>
                      <a:pt x="20870" y="14516"/>
                    </a:lnTo>
                    <a:lnTo>
                      <a:pt x="24101" y="12903"/>
                    </a:lnTo>
                    <a:lnTo>
                      <a:pt x="38539" y="12903"/>
                    </a:lnTo>
                    <a:lnTo>
                      <a:pt x="3853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5687928" y="3220021"/>
                <a:ext cx="897463" cy="56864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6667145" y="3260348"/>
                <a:ext cx="60960" cy="129539"/>
              </a:xfrm>
              <a:custGeom>
                <a:avLst/>
                <a:gdLst/>
                <a:ahLst/>
                <a:cxnLst/>
                <a:rect l="l" t="t" r="r" b="b"/>
                <a:pathLst>
                  <a:path w="60960" h="129539">
                    <a:moveTo>
                      <a:pt x="60888" y="122596"/>
                    </a:moveTo>
                    <a:lnTo>
                      <a:pt x="0" y="122596"/>
                    </a:lnTo>
                    <a:lnTo>
                      <a:pt x="0" y="129046"/>
                    </a:lnTo>
                    <a:lnTo>
                      <a:pt x="60888" y="129046"/>
                    </a:lnTo>
                    <a:lnTo>
                      <a:pt x="60888" y="122596"/>
                    </a:lnTo>
                    <a:close/>
                  </a:path>
                  <a:path w="60960" h="129539">
                    <a:moveTo>
                      <a:pt x="36852" y="12906"/>
                    </a:moveTo>
                    <a:lnTo>
                      <a:pt x="24035" y="12906"/>
                    </a:lnTo>
                    <a:lnTo>
                      <a:pt x="24035" y="119369"/>
                    </a:lnTo>
                    <a:lnTo>
                      <a:pt x="22436" y="120982"/>
                    </a:lnTo>
                    <a:lnTo>
                      <a:pt x="6394" y="122596"/>
                    </a:lnTo>
                    <a:lnTo>
                      <a:pt x="54493" y="122596"/>
                    </a:lnTo>
                    <a:lnTo>
                      <a:pt x="40049" y="120982"/>
                    </a:lnTo>
                    <a:lnTo>
                      <a:pt x="38451" y="119369"/>
                    </a:lnTo>
                    <a:lnTo>
                      <a:pt x="36852" y="114529"/>
                    </a:lnTo>
                    <a:lnTo>
                      <a:pt x="36852" y="12906"/>
                    </a:lnTo>
                    <a:close/>
                  </a:path>
                  <a:path w="60960" h="129539">
                    <a:moveTo>
                      <a:pt x="36852" y="0"/>
                    </a:moveTo>
                    <a:lnTo>
                      <a:pt x="33655" y="1613"/>
                    </a:lnTo>
                    <a:lnTo>
                      <a:pt x="30430" y="4839"/>
                    </a:lnTo>
                    <a:lnTo>
                      <a:pt x="20838" y="9679"/>
                    </a:lnTo>
                    <a:lnTo>
                      <a:pt x="14415" y="11293"/>
                    </a:lnTo>
                    <a:lnTo>
                      <a:pt x="0" y="11293"/>
                    </a:lnTo>
                    <a:lnTo>
                      <a:pt x="0" y="16130"/>
                    </a:lnTo>
                    <a:lnTo>
                      <a:pt x="14415" y="16130"/>
                    </a:lnTo>
                    <a:lnTo>
                      <a:pt x="20838" y="14516"/>
                    </a:lnTo>
                    <a:lnTo>
                      <a:pt x="24035" y="12906"/>
                    </a:lnTo>
                    <a:lnTo>
                      <a:pt x="36852" y="12906"/>
                    </a:lnTo>
                    <a:lnTo>
                      <a:pt x="3685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6760465" y="4383023"/>
                <a:ext cx="374015" cy="255270"/>
              </a:xfrm>
              <a:custGeom>
                <a:avLst/>
                <a:gdLst/>
                <a:ahLst/>
                <a:cxnLst/>
                <a:rect l="l" t="t" r="r" b="b"/>
                <a:pathLst>
                  <a:path w="374014" h="255270">
                    <a:moveTo>
                      <a:pt x="55038" y="53053"/>
                    </a:moveTo>
                    <a:lnTo>
                      <a:pt x="45503" y="61425"/>
                    </a:lnTo>
                    <a:lnTo>
                      <a:pt x="50165" y="66674"/>
                    </a:lnTo>
                    <a:lnTo>
                      <a:pt x="77216" y="96773"/>
                    </a:lnTo>
                    <a:lnTo>
                      <a:pt x="104013" y="125348"/>
                    </a:lnTo>
                    <a:lnTo>
                      <a:pt x="143256" y="164337"/>
                    </a:lnTo>
                    <a:lnTo>
                      <a:pt x="181102" y="197230"/>
                    </a:lnTo>
                    <a:lnTo>
                      <a:pt x="217170" y="222503"/>
                    </a:lnTo>
                    <a:lnTo>
                      <a:pt x="262382" y="243204"/>
                    </a:lnTo>
                    <a:lnTo>
                      <a:pt x="314706" y="253745"/>
                    </a:lnTo>
                    <a:lnTo>
                      <a:pt x="334645" y="254761"/>
                    </a:lnTo>
                    <a:lnTo>
                      <a:pt x="354203" y="254634"/>
                    </a:lnTo>
                    <a:lnTo>
                      <a:pt x="373507" y="254126"/>
                    </a:lnTo>
                    <a:lnTo>
                      <a:pt x="373263" y="242061"/>
                    </a:lnTo>
                    <a:lnTo>
                      <a:pt x="334772" y="242061"/>
                    </a:lnTo>
                    <a:lnTo>
                      <a:pt x="335110" y="242059"/>
                    </a:lnTo>
                    <a:lnTo>
                      <a:pt x="315595" y="241045"/>
                    </a:lnTo>
                    <a:lnTo>
                      <a:pt x="316103" y="241045"/>
                    </a:lnTo>
                    <a:lnTo>
                      <a:pt x="296037" y="238632"/>
                    </a:lnTo>
                    <a:lnTo>
                      <a:pt x="296545" y="238632"/>
                    </a:lnTo>
                    <a:lnTo>
                      <a:pt x="286900" y="236727"/>
                    </a:lnTo>
                    <a:lnTo>
                      <a:pt x="286639" y="236727"/>
                    </a:lnTo>
                    <a:lnTo>
                      <a:pt x="276352" y="234187"/>
                    </a:lnTo>
                    <a:lnTo>
                      <a:pt x="276606" y="234187"/>
                    </a:lnTo>
                    <a:lnTo>
                      <a:pt x="266192" y="231139"/>
                    </a:lnTo>
                    <a:lnTo>
                      <a:pt x="266446" y="231139"/>
                    </a:lnTo>
                    <a:lnTo>
                      <a:pt x="256489" y="227583"/>
                    </a:lnTo>
                    <a:lnTo>
                      <a:pt x="256159" y="227583"/>
                    </a:lnTo>
                    <a:lnTo>
                      <a:pt x="245237" y="222884"/>
                    </a:lnTo>
                    <a:lnTo>
                      <a:pt x="234569" y="217550"/>
                    </a:lnTo>
                    <a:lnTo>
                      <a:pt x="223520" y="211454"/>
                    </a:lnTo>
                    <a:lnTo>
                      <a:pt x="212622" y="204596"/>
                    </a:lnTo>
                    <a:lnTo>
                      <a:pt x="212471" y="204596"/>
                    </a:lnTo>
                    <a:lnTo>
                      <a:pt x="200660" y="196214"/>
                    </a:lnTo>
                    <a:lnTo>
                      <a:pt x="189307" y="187451"/>
                    </a:lnTo>
                    <a:lnTo>
                      <a:pt x="189103" y="187451"/>
                    </a:lnTo>
                    <a:lnTo>
                      <a:pt x="176937" y="177418"/>
                    </a:lnTo>
                    <a:lnTo>
                      <a:pt x="164465" y="166623"/>
                    </a:lnTo>
                    <a:lnTo>
                      <a:pt x="164592" y="166623"/>
                    </a:lnTo>
                    <a:lnTo>
                      <a:pt x="152031" y="155193"/>
                    </a:lnTo>
                    <a:lnTo>
                      <a:pt x="113157" y="116585"/>
                    </a:lnTo>
                    <a:lnTo>
                      <a:pt x="86499" y="88137"/>
                    </a:lnTo>
                    <a:lnTo>
                      <a:pt x="59563" y="58292"/>
                    </a:lnTo>
                    <a:lnTo>
                      <a:pt x="55038" y="53053"/>
                    </a:lnTo>
                    <a:close/>
                  </a:path>
                  <a:path w="374014" h="255270">
                    <a:moveTo>
                      <a:pt x="335110" y="242059"/>
                    </a:moveTo>
                    <a:lnTo>
                      <a:pt x="334772" y="242061"/>
                    </a:lnTo>
                    <a:lnTo>
                      <a:pt x="335153" y="242061"/>
                    </a:lnTo>
                    <a:close/>
                  </a:path>
                  <a:path w="374014" h="255270">
                    <a:moveTo>
                      <a:pt x="373253" y="241553"/>
                    </a:moveTo>
                    <a:lnTo>
                      <a:pt x="353949" y="241934"/>
                    </a:lnTo>
                    <a:lnTo>
                      <a:pt x="335110" y="242059"/>
                    </a:lnTo>
                    <a:lnTo>
                      <a:pt x="373263" y="242061"/>
                    </a:lnTo>
                    <a:lnTo>
                      <a:pt x="373253" y="241553"/>
                    </a:lnTo>
                    <a:close/>
                  </a:path>
                  <a:path w="374014" h="255270">
                    <a:moveTo>
                      <a:pt x="286258" y="236600"/>
                    </a:moveTo>
                    <a:lnTo>
                      <a:pt x="286639" y="236727"/>
                    </a:lnTo>
                    <a:lnTo>
                      <a:pt x="286900" y="236727"/>
                    </a:lnTo>
                    <a:lnTo>
                      <a:pt x="286258" y="236600"/>
                    </a:lnTo>
                    <a:close/>
                  </a:path>
                  <a:path w="374014" h="255270">
                    <a:moveTo>
                      <a:pt x="255778" y="227329"/>
                    </a:moveTo>
                    <a:lnTo>
                      <a:pt x="256159" y="227583"/>
                    </a:lnTo>
                    <a:lnTo>
                      <a:pt x="256489" y="227583"/>
                    </a:lnTo>
                    <a:lnTo>
                      <a:pt x="255778" y="227329"/>
                    </a:lnTo>
                    <a:close/>
                  </a:path>
                  <a:path w="374014" h="255270">
                    <a:moveTo>
                      <a:pt x="245361" y="222884"/>
                    </a:moveTo>
                    <a:lnTo>
                      <a:pt x="245618" y="223011"/>
                    </a:lnTo>
                    <a:lnTo>
                      <a:pt x="245361" y="222884"/>
                    </a:lnTo>
                    <a:close/>
                  </a:path>
                  <a:path w="374014" h="255270">
                    <a:moveTo>
                      <a:pt x="234797" y="217663"/>
                    </a:moveTo>
                    <a:close/>
                  </a:path>
                  <a:path w="374014" h="255270">
                    <a:moveTo>
                      <a:pt x="234592" y="217550"/>
                    </a:moveTo>
                    <a:lnTo>
                      <a:pt x="234797" y="217663"/>
                    </a:lnTo>
                    <a:lnTo>
                      <a:pt x="234592" y="217550"/>
                    </a:lnTo>
                    <a:close/>
                  </a:path>
                  <a:path w="374014" h="255270">
                    <a:moveTo>
                      <a:pt x="223571" y="211454"/>
                    </a:moveTo>
                    <a:lnTo>
                      <a:pt x="223774" y="211581"/>
                    </a:lnTo>
                    <a:lnTo>
                      <a:pt x="223571" y="211454"/>
                    </a:lnTo>
                    <a:close/>
                  </a:path>
                  <a:path w="374014" h="255270">
                    <a:moveTo>
                      <a:pt x="212217" y="204342"/>
                    </a:moveTo>
                    <a:lnTo>
                      <a:pt x="212471" y="204596"/>
                    </a:lnTo>
                    <a:lnTo>
                      <a:pt x="212622" y="204596"/>
                    </a:lnTo>
                    <a:lnTo>
                      <a:pt x="212217" y="204342"/>
                    </a:lnTo>
                    <a:close/>
                  </a:path>
                  <a:path w="374014" h="255270">
                    <a:moveTo>
                      <a:pt x="200748" y="196214"/>
                    </a:moveTo>
                    <a:lnTo>
                      <a:pt x="200914" y="196341"/>
                    </a:lnTo>
                    <a:lnTo>
                      <a:pt x="200748" y="196214"/>
                    </a:lnTo>
                    <a:close/>
                  </a:path>
                  <a:path w="374014" h="255270">
                    <a:moveTo>
                      <a:pt x="188976" y="187197"/>
                    </a:moveTo>
                    <a:lnTo>
                      <a:pt x="189103" y="187451"/>
                    </a:lnTo>
                    <a:lnTo>
                      <a:pt x="189307" y="187451"/>
                    </a:lnTo>
                    <a:lnTo>
                      <a:pt x="188976" y="187197"/>
                    </a:lnTo>
                    <a:close/>
                  </a:path>
                  <a:path w="374014" h="255270">
                    <a:moveTo>
                      <a:pt x="176784" y="177291"/>
                    </a:moveTo>
                    <a:lnTo>
                      <a:pt x="176911" y="177418"/>
                    </a:lnTo>
                    <a:lnTo>
                      <a:pt x="176784" y="177291"/>
                    </a:lnTo>
                    <a:close/>
                  </a:path>
                  <a:path w="374014" h="255270">
                    <a:moveTo>
                      <a:pt x="151892" y="155066"/>
                    </a:moveTo>
                    <a:lnTo>
                      <a:pt x="152019" y="155193"/>
                    </a:lnTo>
                    <a:lnTo>
                      <a:pt x="151892" y="155066"/>
                    </a:lnTo>
                    <a:close/>
                  </a:path>
                  <a:path w="374014" h="255270">
                    <a:moveTo>
                      <a:pt x="139192" y="142874"/>
                    </a:moveTo>
                    <a:lnTo>
                      <a:pt x="139324" y="143001"/>
                    </a:lnTo>
                    <a:lnTo>
                      <a:pt x="139192" y="142874"/>
                    </a:lnTo>
                    <a:close/>
                  </a:path>
                  <a:path w="374014" h="255270">
                    <a:moveTo>
                      <a:pt x="86499" y="88137"/>
                    </a:moveTo>
                    <a:close/>
                  </a:path>
                  <a:path w="374014" h="255270">
                    <a:moveTo>
                      <a:pt x="0" y="0"/>
                    </a:moveTo>
                    <a:lnTo>
                      <a:pt x="21590" y="82422"/>
                    </a:lnTo>
                    <a:lnTo>
                      <a:pt x="45503" y="61425"/>
                    </a:lnTo>
                    <a:lnTo>
                      <a:pt x="37084" y="51942"/>
                    </a:lnTo>
                    <a:lnTo>
                      <a:pt x="46609" y="43560"/>
                    </a:lnTo>
                    <a:lnTo>
                      <a:pt x="65849" y="43560"/>
                    </a:lnTo>
                    <a:lnTo>
                      <a:pt x="78867" y="32130"/>
                    </a:lnTo>
                    <a:lnTo>
                      <a:pt x="0" y="0"/>
                    </a:lnTo>
                    <a:close/>
                  </a:path>
                  <a:path w="374014" h="255270">
                    <a:moveTo>
                      <a:pt x="46609" y="43560"/>
                    </a:moveTo>
                    <a:lnTo>
                      <a:pt x="37084" y="51942"/>
                    </a:lnTo>
                    <a:lnTo>
                      <a:pt x="45503" y="61425"/>
                    </a:lnTo>
                    <a:lnTo>
                      <a:pt x="55038" y="53053"/>
                    </a:lnTo>
                    <a:lnTo>
                      <a:pt x="46609" y="43560"/>
                    </a:lnTo>
                    <a:close/>
                  </a:path>
                  <a:path w="374014" h="255270">
                    <a:moveTo>
                      <a:pt x="65849" y="43560"/>
                    </a:moveTo>
                    <a:lnTo>
                      <a:pt x="46609" y="43560"/>
                    </a:lnTo>
                    <a:lnTo>
                      <a:pt x="55038" y="53053"/>
                    </a:lnTo>
                    <a:lnTo>
                      <a:pt x="65849" y="435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5179314" y="3597403"/>
                <a:ext cx="1955164" cy="1915795"/>
              </a:xfrm>
              <a:custGeom>
                <a:avLst/>
                <a:gdLst/>
                <a:ahLst/>
                <a:cxnLst/>
                <a:rect l="l" t="t" r="r" b="b"/>
                <a:pathLst>
                  <a:path w="1955164" h="1915795">
                    <a:moveTo>
                      <a:pt x="0" y="1915668"/>
                    </a:moveTo>
                    <a:lnTo>
                      <a:pt x="1954783" y="0"/>
                    </a:lnTo>
                  </a:path>
                </a:pathLst>
              </a:custGeom>
              <a:ln w="2895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7291172" y="4035361"/>
                <a:ext cx="706536" cy="18227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8063402" y="4135371"/>
                <a:ext cx="125095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125095" h="42545">
                    <a:moveTo>
                      <a:pt x="124964" y="35489"/>
                    </a:moveTo>
                    <a:lnTo>
                      <a:pt x="1598" y="37102"/>
                    </a:lnTo>
                    <a:lnTo>
                      <a:pt x="0" y="38716"/>
                    </a:lnTo>
                    <a:lnTo>
                      <a:pt x="1598" y="40329"/>
                    </a:lnTo>
                    <a:lnTo>
                      <a:pt x="6420" y="41942"/>
                    </a:lnTo>
                    <a:lnTo>
                      <a:pt x="118571" y="41942"/>
                    </a:lnTo>
                    <a:lnTo>
                      <a:pt x="124964" y="40329"/>
                    </a:lnTo>
                    <a:lnTo>
                      <a:pt x="124964" y="35489"/>
                    </a:lnTo>
                    <a:close/>
                  </a:path>
                  <a:path w="125095" h="42545">
                    <a:moveTo>
                      <a:pt x="124964" y="0"/>
                    </a:moveTo>
                    <a:lnTo>
                      <a:pt x="1598" y="1613"/>
                    </a:lnTo>
                    <a:lnTo>
                      <a:pt x="0" y="3226"/>
                    </a:lnTo>
                    <a:lnTo>
                      <a:pt x="1598" y="4839"/>
                    </a:lnTo>
                    <a:lnTo>
                      <a:pt x="6420" y="6453"/>
                    </a:lnTo>
                    <a:lnTo>
                      <a:pt x="118571" y="6453"/>
                    </a:lnTo>
                    <a:lnTo>
                      <a:pt x="124964" y="4839"/>
                    </a:lnTo>
                    <a:lnTo>
                      <a:pt x="124964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8260478" y="4075687"/>
                <a:ext cx="7747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130810">
                    <a:moveTo>
                      <a:pt x="16009" y="32263"/>
                    </a:moveTo>
                    <a:lnTo>
                      <a:pt x="3196" y="32263"/>
                    </a:lnTo>
                    <a:lnTo>
                      <a:pt x="3196" y="40326"/>
                    </a:lnTo>
                    <a:lnTo>
                      <a:pt x="1598" y="40326"/>
                    </a:lnTo>
                    <a:lnTo>
                      <a:pt x="1598" y="66136"/>
                    </a:lnTo>
                    <a:lnTo>
                      <a:pt x="0" y="67749"/>
                    </a:lnTo>
                    <a:lnTo>
                      <a:pt x="1598" y="91946"/>
                    </a:lnTo>
                    <a:lnTo>
                      <a:pt x="3196" y="98399"/>
                    </a:lnTo>
                    <a:lnTo>
                      <a:pt x="8018" y="112916"/>
                    </a:lnTo>
                    <a:lnTo>
                      <a:pt x="9616" y="114529"/>
                    </a:lnTo>
                    <a:lnTo>
                      <a:pt x="11215" y="117756"/>
                    </a:lnTo>
                    <a:lnTo>
                      <a:pt x="12813" y="119369"/>
                    </a:lnTo>
                    <a:lnTo>
                      <a:pt x="14411" y="122596"/>
                    </a:lnTo>
                    <a:lnTo>
                      <a:pt x="17607" y="124209"/>
                    </a:lnTo>
                    <a:lnTo>
                      <a:pt x="20832" y="127436"/>
                    </a:lnTo>
                    <a:lnTo>
                      <a:pt x="24028" y="129046"/>
                    </a:lnTo>
                    <a:lnTo>
                      <a:pt x="28822" y="130659"/>
                    </a:lnTo>
                    <a:lnTo>
                      <a:pt x="49654" y="130659"/>
                    </a:lnTo>
                    <a:lnTo>
                      <a:pt x="56064" y="127436"/>
                    </a:lnTo>
                    <a:lnTo>
                      <a:pt x="32047" y="127436"/>
                    </a:lnTo>
                    <a:lnTo>
                      <a:pt x="25626" y="124209"/>
                    </a:lnTo>
                    <a:lnTo>
                      <a:pt x="24028" y="120982"/>
                    </a:lnTo>
                    <a:lnTo>
                      <a:pt x="20832" y="117756"/>
                    </a:lnTo>
                    <a:lnTo>
                      <a:pt x="17607" y="111303"/>
                    </a:lnTo>
                    <a:lnTo>
                      <a:pt x="16009" y="104849"/>
                    </a:lnTo>
                    <a:lnTo>
                      <a:pt x="14411" y="64523"/>
                    </a:lnTo>
                    <a:lnTo>
                      <a:pt x="16009" y="62909"/>
                    </a:lnTo>
                    <a:lnTo>
                      <a:pt x="16009" y="32263"/>
                    </a:lnTo>
                    <a:close/>
                  </a:path>
                  <a:path w="77470" h="130810">
                    <a:moveTo>
                      <a:pt x="67290" y="114529"/>
                    </a:moveTo>
                    <a:lnTo>
                      <a:pt x="57673" y="114529"/>
                    </a:lnTo>
                    <a:lnTo>
                      <a:pt x="57673" y="117756"/>
                    </a:lnTo>
                    <a:lnTo>
                      <a:pt x="54477" y="120982"/>
                    </a:lnTo>
                    <a:lnTo>
                      <a:pt x="52879" y="120982"/>
                    </a:lnTo>
                    <a:lnTo>
                      <a:pt x="52879" y="124209"/>
                    </a:lnTo>
                    <a:lnTo>
                      <a:pt x="46458" y="127436"/>
                    </a:lnTo>
                    <a:lnTo>
                      <a:pt x="56064" y="127436"/>
                    </a:lnTo>
                    <a:lnTo>
                      <a:pt x="59271" y="125822"/>
                    </a:lnTo>
                    <a:lnTo>
                      <a:pt x="67290" y="117756"/>
                    </a:lnTo>
                    <a:lnTo>
                      <a:pt x="67290" y="114529"/>
                    </a:lnTo>
                    <a:close/>
                  </a:path>
                  <a:path w="77470" h="130810">
                    <a:moveTo>
                      <a:pt x="56075" y="4839"/>
                    </a:moveTo>
                    <a:lnTo>
                      <a:pt x="46458" y="4839"/>
                    </a:lnTo>
                    <a:lnTo>
                      <a:pt x="46458" y="6453"/>
                    </a:lnTo>
                    <a:lnTo>
                      <a:pt x="48056" y="8066"/>
                    </a:lnTo>
                    <a:lnTo>
                      <a:pt x="51252" y="9679"/>
                    </a:lnTo>
                    <a:lnTo>
                      <a:pt x="56075" y="14516"/>
                    </a:lnTo>
                    <a:lnTo>
                      <a:pt x="59271" y="20969"/>
                    </a:lnTo>
                    <a:lnTo>
                      <a:pt x="60869" y="25809"/>
                    </a:lnTo>
                    <a:lnTo>
                      <a:pt x="62468" y="103239"/>
                    </a:lnTo>
                    <a:lnTo>
                      <a:pt x="60869" y="103239"/>
                    </a:lnTo>
                    <a:lnTo>
                      <a:pt x="60869" y="111303"/>
                    </a:lnTo>
                    <a:lnTo>
                      <a:pt x="59271" y="111303"/>
                    </a:lnTo>
                    <a:lnTo>
                      <a:pt x="59271" y="114529"/>
                    </a:lnTo>
                    <a:lnTo>
                      <a:pt x="68888" y="114529"/>
                    </a:lnTo>
                    <a:lnTo>
                      <a:pt x="70486" y="112916"/>
                    </a:lnTo>
                    <a:lnTo>
                      <a:pt x="70486" y="109689"/>
                    </a:lnTo>
                    <a:lnTo>
                      <a:pt x="72084" y="109689"/>
                    </a:lnTo>
                    <a:lnTo>
                      <a:pt x="72084" y="104849"/>
                    </a:lnTo>
                    <a:lnTo>
                      <a:pt x="73683" y="104849"/>
                    </a:lnTo>
                    <a:lnTo>
                      <a:pt x="73683" y="100012"/>
                    </a:lnTo>
                    <a:lnTo>
                      <a:pt x="75309" y="100012"/>
                    </a:lnTo>
                    <a:lnTo>
                      <a:pt x="75309" y="91946"/>
                    </a:lnTo>
                    <a:lnTo>
                      <a:pt x="76907" y="91946"/>
                    </a:lnTo>
                    <a:lnTo>
                      <a:pt x="75309" y="40326"/>
                    </a:lnTo>
                    <a:lnTo>
                      <a:pt x="64094" y="12906"/>
                    </a:lnTo>
                    <a:lnTo>
                      <a:pt x="62468" y="9679"/>
                    </a:lnTo>
                    <a:lnTo>
                      <a:pt x="60869" y="8066"/>
                    </a:lnTo>
                    <a:lnTo>
                      <a:pt x="57673" y="6453"/>
                    </a:lnTo>
                    <a:lnTo>
                      <a:pt x="56075" y="4839"/>
                    </a:lnTo>
                    <a:close/>
                  </a:path>
                  <a:path w="77470" h="130810">
                    <a:moveTo>
                      <a:pt x="17607" y="20969"/>
                    </a:moveTo>
                    <a:lnTo>
                      <a:pt x="6392" y="20969"/>
                    </a:lnTo>
                    <a:lnTo>
                      <a:pt x="6392" y="25809"/>
                    </a:lnTo>
                    <a:lnTo>
                      <a:pt x="4794" y="25809"/>
                    </a:lnTo>
                    <a:lnTo>
                      <a:pt x="4794" y="32263"/>
                    </a:lnTo>
                    <a:lnTo>
                      <a:pt x="17607" y="32263"/>
                    </a:lnTo>
                    <a:lnTo>
                      <a:pt x="17607" y="20969"/>
                    </a:lnTo>
                    <a:close/>
                  </a:path>
                  <a:path w="77470" h="130810">
                    <a:moveTo>
                      <a:pt x="48056" y="0"/>
                    </a:moveTo>
                    <a:lnTo>
                      <a:pt x="30448" y="1613"/>
                    </a:lnTo>
                    <a:lnTo>
                      <a:pt x="25626" y="3226"/>
                    </a:lnTo>
                    <a:lnTo>
                      <a:pt x="22430" y="4839"/>
                    </a:lnTo>
                    <a:lnTo>
                      <a:pt x="17607" y="9679"/>
                    </a:lnTo>
                    <a:lnTo>
                      <a:pt x="14411" y="11293"/>
                    </a:lnTo>
                    <a:lnTo>
                      <a:pt x="12813" y="11293"/>
                    </a:lnTo>
                    <a:lnTo>
                      <a:pt x="12813" y="14516"/>
                    </a:lnTo>
                    <a:lnTo>
                      <a:pt x="11215" y="16130"/>
                    </a:lnTo>
                    <a:lnTo>
                      <a:pt x="9616" y="16130"/>
                    </a:lnTo>
                    <a:lnTo>
                      <a:pt x="9616" y="19356"/>
                    </a:lnTo>
                    <a:lnTo>
                      <a:pt x="8018" y="20969"/>
                    </a:lnTo>
                    <a:lnTo>
                      <a:pt x="19233" y="20969"/>
                    </a:lnTo>
                    <a:lnTo>
                      <a:pt x="19233" y="17743"/>
                    </a:lnTo>
                    <a:lnTo>
                      <a:pt x="20832" y="17743"/>
                    </a:lnTo>
                    <a:lnTo>
                      <a:pt x="20832" y="14516"/>
                    </a:lnTo>
                    <a:lnTo>
                      <a:pt x="22430" y="14516"/>
                    </a:lnTo>
                    <a:lnTo>
                      <a:pt x="24028" y="12906"/>
                    </a:lnTo>
                    <a:lnTo>
                      <a:pt x="24028" y="9679"/>
                    </a:lnTo>
                    <a:lnTo>
                      <a:pt x="25626" y="9679"/>
                    </a:lnTo>
                    <a:lnTo>
                      <a:pt x="32047" y="6453"/>
                    </a:lnTo>
                    <a:lnTo>
                      <a:pt x="46458" y="4839"/>
                    </a:lnTo>
                    <a:lnTo>
                      <a:pt x="56075" y="4839"/>
                    </a:lnTo>
                    <a:lnTo>
                      <a:pt x="52879" y="3226"/>
                    </a:lnTo>
                    <a:lnTo>
                      <a:pt x="48056" y="1613"/>
                    </a:lnTo>
                    <a:lnTo>
                      <a:pt x="48056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6848856" y="3901440"/>
                <a:ext cx="375285" cy="250190"/>
              </a:xfrm>
              <a:custGeom>
                <a:avLst/>
                <a:gdLst/>
                <a:ahLst/>
                <a:cxnLst/>
                <a:rect l="l" t="t" r="r" b="b"/>
                <a:pathLst>
                  <a:path w="375285" h="250189">
                    <a:moveTo>
                      <a:pt x="53762" y="54409"/>
                    </a:moveTo>
                    <a:lnTo>
                      <a:pt x="44011" y="62571"/>
                    </a:lnTo>
                    <a:lnTo>
                      <a:pt x="48641" y="68071"/>
                    </a:lnTo>
                    <a:lnTo>
                      <a:pt x="74168" y="97662"/>
                    </a:lnTo>
                    <a:lnTo>
                      <a:pt x="111252" y="138048"/>
                    </a:lnTo>
                    <a:lnTo>
                      <a:pt x="147320" y="173227"/>
                    </a:lnTo>
                    <a:lnTo>
                      <a:pt x="183134" y="202310"/>
                    </a:lnTo>
                    <a:lnTo>
                      <a:pt x="218694" y="224154"/>
                    </a:lnTo>
                    <a:lnTo>
                      <a:pt x="264287" y="241553"/>
                    </a:lnTo>
                    <a:lnTo>
                      <a:pt x="308737" y="248919"/>
                    </a:lnTo>
                    <a:lnTo>
                      <a:pt x="352806" y="250189"/>
                    </a:lnTo>
                    <a:lnTo>
                      <a:pt x="375031" y="249681"/>
                    </a:lnTo>
                    <a:lnTo>
                      <a:pt x="374787" y="237489"/>
                    </a:lnTo>
                    <a:lnTo>
                      <a:pt x="352552" y="237489"/>
                    </a:lnTo>
                    <a:lnTo>
                      <a:pt x="331216" y="237362"/>
                    </a:lnTo>
                    <a:lnTo>
                      <a:pt x="312024" y="236346"/>
                    </a:lnTo>
                    <a:lnTo>
                      <a:pt x="310007" y="236346"/>
                    </a:lnTo>
                    <a:lnTo>
                      <a:pt x="289445" y="233806"/>
                    </a:lnTo>
                    <a:lnTo>
                      <a:pt x="288798" y="233806"/>
                    </a:lnTo>
                    <a:lnTo>
                      <a:pt x="278677" y="231901"/>
                    </a:lnTo>
                    <a:lnTo>
                      <a:pt x="278384" y="231901"/>
                    </a:lnTo>
                    <a:lnTo>
                      <a:pt x="267861" y="229361"/>
                    </a:lnTo>
                    <a:lnTo>
                      <a:pt x="267716" y="229361"/>
                    </a:lnTo>
                    <a:lnTo>
                      <a:pt x="257230" y="226313"/>
                    </a:lnTo>
                    <a:lnTo>
                      <a:pt x="246494" y="222630"/>
                    </a:lnTo>
                    <a:lnTo>
                      <a:pt x="235637" y="218185"/>
                    </a:lnTo>
                    <a:lnTo>
                      <a:pt x="224807" y="212978"/>
                    </a:lnTo>
                    <a:lnTo>
                      <a:pt x="224536" y="212978"/>
                    </a:lnTo>
                    <a:lnTo>
                      <a:pt x="213106" y="206755"/>
                    </a:lnTo>
                    <a:lnTo>
                      <a:pt x="213278" y="206755"/>
                    </a:lnTo>
                    <a:lnTo>
                      <a:pt x="201803" y="199770"/>
                    </a:lnTo>
                    <a:lnTo>
                      <a:pt x="190373" y="191896"/>
                    </a:lnTo>
                    <a:lnTo>
                      <a:pt x="179158" y="183514"/>
                    </a:lnTo>
                    <a:lnTo>
                      <a:pt x="167539" y="173989"/>
                    </a:lnTo>
                    <a:lnTo>
                      <a:pt x="155847" y="163829"/>
                    </a:lnTo>
                    <a:lnTo>
                      <a:pt x="144155" y="153034"/>
                    </a:lnTo>
                    <a:lnTo>
                      <a:pt x="132210" y="141350"/>
                    </a:lnTo>
                    <a:lnTo>
                      <a:pt x="120519" y="129285"/>
                    </a:lnTo>
                    <a:lnTo>
                      <a:pt x="108204" y="116458"/>
                    </a:lnTo>
                    <a:lnTo>
                      <a:pt x="108331" y="116458"/>
                    </a:lnTo>
                    <a:lnTo>
                      <a:pt x="83709" y="89153"/>
                    </a:lnTo>
                    <a:lnTo>
                      <a:pt x="58403" y="59943"/>
                    </a:lnTo>
                    <a:lnTo>
                      <a:pt x="53762" y="54409"/>
                    </a:lnTo>
                    <a:close/>
                  </a:path>
                  <a:path w="375285" h="250189">
                    <a:moveTo>
                      <a:pt x="352577" y="237489"/>
                    </a:moveTo>
                    <a:close/>
                  </a:path>
                  <a:path w="375285" h="250189">
                    <a:moveTo>
                      <a:pt x="374777" y="236981"/>
                    </a:moveTo>
                    <a:lnTo>
                      <a:pt x="352577" y="237489"/>
                    </a:lnTo>
                    <a:lnTo>
                      <a:pt x="374787" y="237489"/>
                    </a:lnTo>
                    <a:lnTo>
                      <a:pt x="374777" y="236981"/>
                    </a:lnTo>
                    <a:close/>
                  </a:path>
                  <a:path w="375285" h="250189">
                    <a:moveTo>
                      <a:pt x="309626" y="236219"/>
                    </a:moveTo>
                    <a:lnTo>
                      <a:pt x="310007" y="236346"/>
                    </a:lnTo>
                    <a:lnTo>
                      <a:pt x="312024" y="236346"/>
                    </a:lnTo>
                    <a:lnTo>
                      <a:pt x="309626" y="236219"/>
                    </a:lnTo>
                    <a:close/>
                  </a:path>
                  <a:path w="375285" h="250189">
                    <a:moveTo>
                      <a:pt x="288417" y="233679"/>
                    </a:moveTo>
                    <a:lnTo>
                      <a:pt x="288798" y="233806"/>
                    </a:lnTo>
                    <a:lnTo>
                      <a:pt x="289445" y="233806"/>
                    </a:lnTo>
                    <a:lnTo>
                      <a:pt x="288417" y="233679"/>
                    </a:lnTo>
                    <a:close/>
                  </a:path>
                  <a:path w="375285" h="250189">
                    <a:moveTo>
                      <a:pt x="278003" y="231774"/>
                    </a:moveTo>
                    <a:lnTo>
                      <a:pt x="278384" y="231901"/>
                    </a:lnTo>
                    <a:lnTo>
                      <a:pt x="278677" y="231901"/>
                    </a:lnTo>
                    <a:lnTo>
                      <a:pt x="278003" y="231774"/>
                    </a:lnTo>
                    <a:close/>
                  </a:path>
                  <a:path w="375285" h="250189">
                    <a:moveTo>
                      <a:pt x="267335" y="229234"/>
                    </a:moveTo>
                    <a:lnTo>
                      <a:pt x="267716" y="229361"/>
                    </a:lnTo>
                    <a:lnTo>
                      <a:pt x="267861" y="229361"/>
                    </a:lnTo>
                    <a:lnTo>
                      <a:pt x="267335" y="229234"/>
                    </a:lnTo>
                    <a:close/>
                  </a:path>
                  <a:path w="375285" h="250189">
                    <a:moveTo>
                      <a:pt x="256874" y="226210"/>
                    </a:moveTo>
                    <a:lnTo>
                      <a:pt x="257175" y="226313"/>
                    </a:lnTo>
                    <a:lnTo>
                      <a:pt x="256874" y="226210"/>
                    </a:lnTo>
                    <a:close/>
                  </a:path>
                  <a:path w="375285" h="250189">
                    <a:moveTo>
                      <a:pt x="256806" y="226186"/>
                    </a:moveTo>
                    <a:close/>
                  </a:path>
                  <a:path w="375285" h="250189">
                    <a:moveTo>
                      <a:pt x="246126" y="222503"/>
                    </a:moveTo>
                    <a:lnTo>
                      <a:pt x="246380" y="222630"/>
                    </a:lnTo>
                    <a:lnTo>
                      <a:pt x="246126" y="222503"/>
                    </a:lnTo>
                    <a:close/>
                  </a:path>
                  <a:path w="375285" h="250189">
                    <a:moveTo>
                      <a:pt x="235331" y="218058"/>
                    </a:moveTo>
                    <a:lnTo>
                      <a:pt x="235585" y="218185"/>
                    </a:lnTo>
                    <a:lnTo>
                      <a:pt x="235331" y="218058"/>
                    </a:lnTo>
                    <a:close/>
                  </a:path>
                  <a:path w="375285" h="250189">
                    <a:moveTo>
                      <a:pt x="224282" y="212724"/>
                    </a:moveTo>
                    <a:lnTo>
                      <a:pt x="224536" y="212978"/>
                    </a:lnTo>
                    <a:lnTo>
                      <a:pt x="224807" y="212978"/>
                    </a:lnTo>
                    <a:lnTo>
                      <a:pt x="224282" y="212724"/>
                    </a:lnTo>
                    <a:close/>
                  </a:path>
                  <a:path w="375285" h="250189">
                    <a:moveTo>
                      <a:pt x="213278" y="206755"/>
                    </a:moveTo>
                    <a:lnTo>
                      <a:pt x="213106" y="206755"/>
                    </a:lnTo>
                    <a:lnTo>
                      <a:pt x="213487" y="206882"/>
                    </a:lnTo>
                    <a:lnTo>
                      <a:pt x="213278" y="206755"/>
                    </a:lnTo>
                    <a:close/>
                  </a:path>
                  <a:path w="375285" h="250189">
                    <a:moveTo>
                      <a:pt x="201871" y="199770"/>
                    </a:moveTo>
                    <a:lnTo>
                      <a:pt x="202057" y="199897"/>
                    </a:lnTo>
                    <a:lnTo>
                      <a:pt x="201871" y="199770"/>
                    </a:lnTo>
                    <a:close/>
                  </a:path>
                  <a:path w="375285" h="250189">
                    <a:moveTo>
                      <a:pt x="190455" y="191896"/>
                    </a:moveTo>
                    <a:lnTo>
                      <a:pt x="190627" y="192023"/>
                    </a:lnTo>
                    <a:lnTo>
                      <a:pt x="190455" y="191896"/>
                    </a:lnTo>
                    <a:close/>
                  </a:path>
                  <a:path w="375285" h="250189">
                    <a:moveTo>
                      <a:pt x="178816" y="183260"/>
                    </a:moveTo>
                    <a:lnTo>
                      <a:pt x="179070" y="183514"/>
                    </a:lnTo>
                    <a:lnTo>
                      <a:pt x="178816" y="183260"/>
                    </a:lnTo>
                    <a:close/>
                  </a:path>
                  <a:path w="375285" h="250189">
                    <a:moveTo>
                      <a:pt x="167386" y="173862"/>
                    </a:moveTo>
                    <a:lnTo>
                      <a:pt x="167513" y="173989"/>
                    </a:lnTo>
                    <a:lnTo>
                      <a:pt x="167386" y="173862"/>
                    </a:lnTo>
                    <a:close/>
                  </a:path>
                  <a:path w="375285" h="250189">
                    <a:moveTo>
                      <a:pt x="155702" y="163702"/>
                    </a:moveTo>
                    <a:lnTo>
                      <a:pt x="155847" y="163829"/>
                    </a:lnTo>
                    <a:lnTo>
                      <a:pt x="155702" y="163702"/>
                    </a:lnTo>
                    <a:close/>
                  </a:path>
                  <a:path w="375285" h="250189">
                    <a:moveTo>
                      <a:pt x="144018" y="152907"/>
                    </a:moveTo>
                    <a:lnTo>
                      <a:pt x="144145" y="153034"/>
                    </a:lnTo>
                    <a:lnTo>
                      <a:pt x="144018" y="152907"/>
                    </a:lnTo>
                    <a:close/>
                  </a:path>
                  <a:path w="375285" h="250189">
                    <a:moveTo>
                      <a:pt x="132283" y="141425"/>
                    </a:moveTo>
                    <a:close/>
                  </a:path>
                  <a:path w="375285" h="250189">
                    <a:moveTo>
                      <a:pt x="132210" y="141350"/>
                    </a:moveTo>
                    <a:close/>
                  </a:path>
                  <a:path w="375285" h="250189">
                    <a:moveTo>
                      <a:pt x="120396" y="129158"/>
                    </a:moveTo>
                    <a:close/>
                  </a:path>
                  <a:path w="375285" h="250189">
                    <a:moveTo>
                      <a:pt x="83709" y="89153"/>
                    </a:moveTo>
                    <a:close/>
                  </a:path>
                  <a:path w="375285" h="250189">
                    <a:moveTo>
                      <a:pt x="0" y="0"/>
                    </a:moveTo>
                    <a:lnTo>
                      <a:pt x="19685" y="82930"/>
                    </a:lnTo>
                    <a:lnTo>
                      <a:pt x="44011" y="62571"/>
                    </a:lnTo>
                    <a:lnTo>
                      <a:pt x="35814" y="52831"/>
                    </a:lnTo>
                    <a:lnTo>
                      <a:pt x="45593" y="44703"/>
                    </a:lnTo>
                    <a:lnTo>
                      <a:pt x="65358" y="44703"/>
                    </a:lnTo>
                    <a:lnTo>
                      <a:pt x="78105" y="34035"/>
                    </a:lnTo>
                    <a:lnTo>
                      <a:pt x="0" y="0"/>
                    </a:lnTo>
                    <a:close/>
                  </a:path>
                  <a:path w="375285" h="250189">
                    <a:moveTo>
                      <a:pt x="45593" y="44703"/>
                    </a:moveTo>
                    <a:lnTo>
                      <a:pt x="35814" y="52831"/>
                    </a:lnTo>
                    <a:lnTo>
                      <a:pt x="44011" y="62571"/>
                    </a:lnTo>
                    <a:lnTo>
                      <a:pt x="53762" y="54409"/>
                    </a:lnTo>
                    <a:lnTo>
                      <a:pt x="45593" y="44703"/>
                    </a:lnTo>
                    <a:close/>
                  </a:path>
                  <a:path w="375285" h="250189">
                    <a:moveTo>
                      <a:pt x="58313" y="59816"/>
                    </a:moveTo>
                    <a:close/>
                  </a:path>
                  <a:path w="375285" h="250189">
                    <a:moveTo>
                      <a:pt x="65358" y="44703"/>
                    </a:moveTo>
                    <a:lnTo>
                      <a:pt x="45593" y="44703"/>
                    </a:lnTo>
                    <a:lnTo>
                      <a:pt x="53762" y="54409"/>
                    </a:lnTo>
                    <a:lnTo>
                      <a:pt x="65358" y="44703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2" name="object 22"/>
          <p:cNvSpPr/>
          <p:nvPr/>
        </p:nvSpPr>
        <p:spPr>
          <a:xfrm>
            <a:off x="4512310" y="3187446"/>
            <a:ext cx="127000" cy="2520315"/>
          </a:xfrm>
          <a:custGeom>
            <a:avLst/>
            <a:gdLst/>
            <a:ahLst/>
            <a:cxnLst/>
            <a:rect l="l" t="t" r="r" b="b"/>
            <a:pathLst>
              <a:path w="127000" h="2520315">
                <a:moveTo>
                  <a:pt x="73405" y="114299"/>
                </a:moveTo>
                <a:lnTo>
                  <a:pt x="53593" y="114299"/>
                </a:lnTo>
                <a:lnTo>
                  <a:pt x="53593" y="2519997"/>
                </a:lnTo>
                <a:lnTo>
                  <a:pt x="73405" y="2519997"/>
                </a:lnTo>
                <a:lnTo>
                  <a:pt x="73405" y="114299"/>
                </a:lnTo>
                <a:close/>
              </a:path>
              <a:path w="127000" h="2520315">
                <a:moveTo>
                  <a:pt x="63499" y="0"/>
                </a:moveTo>
                <a:lnTo>
                  <a:pt x="0" y="126999"/>
                </a:lnTo>
                <a:lnTo>
                  <a:pt x="53593" y="126999"/>
                </a:lnTo>
                <a:lnTo>
                  <a:pt x="53593" y="114299"/>
                </a:lnTo>
                <a:lnTo>
                  <a:pt x="120650" y="114299"/>
                </a:lnTo>
                <a:lnTo>
                  <a:pt x="63499" y="0"/>
                </a:lnTo>
                <a:close/>
              </a:path>
              <a:path w="127000" h="2520315">
                <a:moveTo>
                  <a:pt x="120650" y="114299"/>
                </a:moveTo>
                <a:lnTo>
                  <a:pt x="73405" y="114299"/>
                </a:lnTo>
                <a:lnTo>
                  <a:pt x="73405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68190" y="5643117"/>
            <a:ext cx="3024505" cy="127000"/>
          </a:xfrm>
          <a:custGeom>
            <a:avLst/>
            <a:gdLst/>
            <a:ahLst/>
            <a:cxnLst/>
            <a:rect l="l" t="t" r="r" b="b"/>
            <a:pathLst>
              <a:path w="3024504" h="127000">
                <a:moveTo>
                  <a:pt x="2896997" y="0"/>
                </a:moveTo>
                <a:lnTo>
                  <a:pt x="2896997" y="126999"/>
                </a:lnTo>
                <a:lnTo>
                  <a:pt x="3004185" y="73405"/>
                </a:lnTo>
                <a:lnTo>
                  <a:pt x="2909697" y="73405"/>
                </a:lnTo>
                <a:lnTo>
                  <a:pt x="2909697" y="53593"/>
                </a:lnTo>
                <a:lnTo>
                  <a:pt x="3004185" y="53593"/>
                </a:lnTo>
                <a:lnTo>
                  <a:pt x="2896997" y="0"/>
                </a:lnTo>
                <a:close/>
              </a:path>
              <a:path w="3024504" h="127000">
                <a:moveTo>
                  <a:pt x="2896997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2896997" y="73405"/>
                </a:lnTo>
                <a:lnTo>
                  <a:pt x="2896997" y="53593"/>
                </a:lnTo>
                <a:close/>
              </a:path>
              <a:path w="3024504" h="127000">
                <a:moveTo>
                  <a:pt x="3004185" y="53593"/>
                </a:moveTo>
                <a:lnTo>
                  <a:pt x="2909697" y="53593"/>
                </a:lnTo>
                <a:lnTo>
                  <a:pt x="2909697" y="73405"/>
                </a:lnTo>
                <a:lnTo>
                  <a:pt x="3004185" y="73405"/>
                </a:lnTo>
                <a:lnTo>
                  <a:pt x="3023997" y="63499"/>
                </a:lnTo>
                <a:lnTo>
                  <a:pt x="3004185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4558" y="5688969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79185" y="38366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32526" y="3781805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694" y="4485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06034" y="4432553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7434" y="43289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32297" y="427405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16246" y="45544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71109" y="450113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6078" y="47312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49417" y="4677917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5073" y="472516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9938" y="4671821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09209" y="387781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4073" y="382447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94" y="492937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21729" y="481507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98285" y="536981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1482" y="526770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67678" y="52265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13397" y="50954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5802" y="5151882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88658" y="47312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76594" y="50954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13526" y="37193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8390" y="366445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7973" y="3932682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1314" y="3877817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32426" y="487603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85765" y="4821173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5721" y="40622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50585" y="4008882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4534" y="428929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89397" y="423443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95465" y="53530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03670" y="487603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13397" y="45544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71538" y="43258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42583" y="5801159"/>
            <a:ext cx="120014" cy="111125"/>
          </a:xfrm>
          <a:custGeom>
            <a:avLst/>
            <a:gdLst/>
            <a:ahLst/>
            <a:cxnLst/>
            <a:rect l="l" t="t" r="r" b="b"/>
            <a:pathLst>
              <a:path w="120014" h="111125">
                <a:moveTo>
                  <a:pt x="18549" y="85535"/>
                </a:moveTo>
                <a:lnTo>
                  <a:pt x="8244" y="87621"/>
                </a:lnTo>
                <a:lnTo>
                  <a:pt x="4122" y="89708"/>
                </a:lnTo>
                <a:lnTo>
                  <a:pt x="2063" y="89708"/>
                </a:lnTo>
                <a:lnTo>
                  <a:pt x="2063" y="95967"/>
                </a:lnTo>
                <a:lnTo>
                  <a:pt x="0" y="98054"/>
                </a:lnTo>
                <a:lnTo>
                  <a:pt x="2063" y="104313"/>
                </a:lnTo>
                <a:lnTo>
                  <a:pt x="6185" y="108486"/>
                </a:lnTo>
                <a:lnTo>
                  <a:pt x="12367" y="110569"/>
                </a:lnTo>
                <a:lnTo>
                  <a:pt x="30916" y="110569"/>
                </a:lnTo>
                <a:lnTo>
                  <a:pt x="35038" y="108486"/>
                </a:lnTo>
                <a:lnTo>
                  <a:pt x="37099" y="106400"/>
                </a:lnTo>
                <a:lnTo>
                  <a:pt x="14426" y="106400"/>
                </a:lnTo>
                <a:lnTo>
                  <a:pt x="8244" y="104313"/>
                </a:lnTo>
                <a:lnTo>
                  <a:pt x="14426" y="102227"/>
                </a:lnTo>
                <a:lnTo>
                  <a:pt x="18549" y="100140"/>
                </a:lnTo>
                <a:lnTo>
                  <a:pt x="18549" y="95967"/>
                </a:lnTo>
                <a:lnTo>
                  <a:pt x="20612" y="95967"/>
                </a:lnTo>
                <a:lnTo>
                  <a:pt x="18549" y="87621"/>
                </a:lnTo>
                <a:lnTo>
                  <a:pt x="18549" y="85535"/>
                </a:lnTo>
                <a:close/>
              </a:path>
              <a:path w="120014" h="111125">
                <a:moveTo>
                  <a:pt x="70074" y="37553"/>
                </a:moveTo>
                <a:lnTo>
                  <a:pt x="55647" y="37553"/>
                </a:lnTo>
                <a:lnTo>
                  <a:pt x="55647" y="43812"/>
                </a:lnTo>
                <a:lnTo>
                  <a:pt x="53584" y="43812"/>
                </a:lnTo>
                <a:lnTo>
                  <a:pt x="53584" y="52155"/>
                </a:lnTo>
                <a:lnTo>
                  <a:pt x="51525" y="52155"/>
                </a:lnTo>
                <a:lnTo>
                  <a:pt x="51525" y="60501"/>
                </a:lnTo>
                <a:lnTo>
                  <a:pt x="49465" y="60501"/>
                </a:lnTo>
                <a:lnTo>
                  <a:pt x="49465" y="68847"/>
                </a:lnTo>
                <a:lnTo>
                  <a:pt x="47402" y="68847"/>
                </a:lnTo>
                <a:lnTo>
                  <a:pt x="47402" y="77193"/>
                </a:lnTo>
                <a:lnTo>
                  <a:pt x="45343" y="77193"/>
                </a:lnTo>
                <a:lnTo>
                  <a:pt x="45343" y="85535"/>
                </a:lnTo>
                <a:lnTo>
                  <a:pt x="43280" y="85535"/>
                </a:lnTo>
                <a:lnTo>
                  <a:pt x="43280" y="89708"/>
                </a:lnTo>
                <a:lnTo>
                  <a:pt x="41220" y="89708"/>
                </a:lnTo>
                <a:lnTo>
                  <a:pt x="41220" y="93881"/>
                </a:lnTo>
                <a:lnTo>
                  <a:pt x="47402" y="93881"/>
                </a:lnTo>
                <a:lnTo>
                  <a:pt x="51525" y="102227"/>
                </a:lnTo>
                <a:lnTo>
                  <a:pt x="55647" y="106400"/>
                </a:lnTo>
                <a:lnTo>
                  <a:pt x="63892" y="110569"/>
                </a:lnTo>
                <a:lnTo>
                  <a:pt x="84500" y="110569"/>
                </a:lnTo>
                <a:lnTo>
                  <a:pt x="88623" y="108486"/>
                </a:lnTo>
                <a:lnTo>
                  <a:pt x="90683" y="106400"/>
                </a:lnTo>
                <a:lnTo>
                  <a:pt x="65951" y="106400"/>
                </a:lnTo>
                <a:lnTo>
                  <a:pt x="63892" y="104313"/>
                </a:lnTo>
                <a:lnTo>
                  <a:pt x="59769" y="91794"/>
                </a:lnTo>
                <a:lnTo>
                  <a:pt x="61829" y="89708"/>
                </a:lnTo>
                <a:lnTo>
                  <a:pt x="61829" y="73020"/>
                </a:lnTo>
                <a:lnTo>
                  <a:pt x="63892" y="73020"/>
                </a:lnTo>
                <a:lnTo>
                  <a:pt x="63892" y="62587"/>
                </a:lnTo>
                <a:lnTo>
                  <a:pt x="65951" y="62587"/>
                </a:lnTo>
                <a:lnTo>
                  <a:pt x="65951" y="54241"/>
                </a:lnTo>
                <a:lnTo>
                  <a:pt x="68011" y="54241"/>
                </a:lnTo>
                <a:lnTo>
                  <a:pt x="68011" y="45899"/>
                </a:lnTo>
                <a:lnTo>
                  <a:pt x="70074" y="45899"/>
                </a:lnTo>
                <a:lnTo>
                  <a:pt x="70074" y="37553"/>
                </a:lnTo>
                <a:close/>
              </a:path>
              <a:path w="120014" h="111125">
                <a:moveTo>
                  <a:pt x="47402" y="93881"/>
                </a:moveTo>
                <a:lnTo>
                  <a:pt x="39157" y="93881"/>
                </a:lnTo>
                <a:lnTo>
                  <a:pt x="39157" y="98054"/>
                </a:lnTo>
                <a:lnTo>
                  <a:pt x="30916" y="106400"/>
                </a:lnTo>
                <a:lnTo>
                  <a:pt x="37099" y="106400"/>
                </a:lnTo>
                <a:lnTo>
                  <a:pt x="47402" y="95967"/>
                </a:lnTo>
                <a:lnTo>
                  <a:pt x="47402" y="93881"/>
                </a:lnTo>
                <a:close/>
              </a:path>
              <a:path w="120014" h="111125">
                <a:moveTo>
                  <a:pt x="111291" y="73020"/>
                </a:moveTo>
                <a:lnTo>
                  <a:pt x="105109" y="73020"/>
                </a:lnTo>
                <a:lnTo>
                  <a:pt x="105109" y="79279"/>
                </a:lnTo>
                <a:lnTo>
                  <a:pt x="103050" y="79279"/>
                </a:lnTo>
                <a:lnTo>
                  <a:pt x="103050" y="83448"/>
                </a:lnTo>
                <a:lnTo>
                  <a:pt x="100987" y="83448"/>
                </a:lnTo>
                <a:lnTo>
                  <a:pt x="100987" y="89708"/>
                </a:lnTo>
                <a:lnTo>
                  <a:pt x="96864" y="93881"/>
                </a:lnTo>
                <a:lnTo>
                  <a:pt x="94805" y="93881"/>
                </a:lnTo>
                <a:lnTo>
                  <a:pt x="94805" y="98054"/>
                </a:lnTo>
                <a:lnTo>
                  <a:pt x="92745" y="100140"/>
                </a:lnTo>
                <a:lnTo>
                  <a:pt x="88623" y="102227"/>
                </a:lnTo>
                <a:lnTo>
                  <a:pt x="86560" y="104313"/>
                </a:lnTo>
                <a:lnTo>
                  <a:pt x="82437" y="106400"/>
                </a:lnTo>
                <a:lnTo>
                  <a:pt x="90683" y="106400"/>
                </a:lnTo>
                <a:lnTo>
                  <a:pt x="96864" y="100140"/>
                </a:lnTo>
                <a:lnTo>
                  <a:pt x="100987" y="98054"/>
                </a:lnTo>
                <a:lnTo>
                  <a:pt x="103050" y="95967"/>
                </a:lnTo>
                <a:lnTo>
                  <a:pt x="103050" y="91794"/>
                </a:lnTo>
                <a:lnTo>
                  <a:pt x="105109" y="91794"/>
                </a:lnTo>
                <a:lnTo>
                  <a:pt x="105109" y="87621"/>
                </a:lnTo>
                <a:lnTo>
                  <a:pt x="107172" y="87621"/>
                </a:lnTo>
                <a:lnTo>
                  <a:pt x="109231" y="85535"/>
                </a:lnTo>
                <a:lnTo>
                  <a:pt x="109231" y="81362"/>
                </a:lnTo>
                <a:lnTo>
                  <a:pt x="111291" y="81362"/>
                </a:lnTo>
                <a:lnTo>
                  <a:pt x="111291" y="73020"/>
                </a:lnTo>
                <a:close/>
              </a:path>
              <a:path w="120014" h="111125">
                <a:moveTo>
                  <a:pt x="16489" y="27120"/>
                </a:moveTo>
                <a:lnTo>
                  <a:pt x="12367" y="27120"/>
                </a:lnTo>
                <a:lnTo>
                  <a:pt x="12367" y="31293"/>
                </a:lnTo>
                <a:lnTo>
                  <a:pt x="10307" y="31293"/>
                </a:lnTo>
                <a:lnTo>
                  <a:pt x="10307" y="37553"/>
                </a:lnTo>
                <a:lnTo>
                  <a:pt x="8244" y="39639"/>
                </a:lnTo>
                <a:lnTo>
                  <a:pt x="12367" y="39639"/>
                </a:lnTo>
                <a:lnTo>
                  <a:pt x="14426" y="37553"/>
                </a:lnTo>
                <a:lnTo>
                  <a:pt x="14426" y="33380"/>
                </a:lnTo>
                <a:lnTo>
                  <a:pt x="16489" y="33380"/>
                </a:lnTo>
                <a:lnTo>
                  <a:pt x="16489" y="27120"/>
                </a:lnTo>
                <a:close/>
              </a:path>
              <a:path w="120014" h="111125">
                <a:moveTo>
                  <a:pt x="61829" y="6259"/>
                </a:moveTo>
                <a:lnTo>
                  <a:pt x="37098" y="6259"/>
                </a:lnTo>
                <a:lnTo>
                  <a:pt x="53584" y="8345"/>
                </a:lnTo>
                <a:lnTo>
                  <a:pt x="55647" y="12518"/>
                </a:lnTo>
                <a:lnTo>
                  <a:pt x="57706" y="37553"/>
                </a:lnTo>
                <a:lnTo>
                  <a:pt x="72133" y="37553"/>
                </a:lnTo>
                <a:lnTo>
                  <a:pt x="72133" y="29207"/>
                </a:lnTo>
                <a:lnTo>
                  <a:pt x="74196" y="29207"/>
                </a:lnTo>
                <a:lnTo>
                  <a:pt x="74196" y="25034"/>
                </a:lnTo>
                <a:lnTo>
                  <a:pt x="76256" y="25034"/>
                </a:lnTo>
                <a:lnTo>
                  <a:pt x="76256" y="20864"/>
                </a:lnTo>
                <a:lnTo>
                  <a:pt x="78319" y="20864"/>
                </a:lnTo>
                <a:lnTo>
                  <a:pt x="78319" y="18778"/>
                </a:lnTo>
                <a:lnTo>
                  <a:pt x="72133" y="18778"/>
                </a:lnTo>
                <a:lnTo>
                  <a:pt x="70074" y="16691"/>
                </a:lnTo>
                <a:lnTo>
                  <a:pt x="65951" y="8345"/>
                </a:lnTo>
                <a:lnTo>
                  <a:pt x="61829" y="6259"/>
                </a:lnTo>
                <a:close/>
              </a:path>
              <a:path w="120014" h="111125">
                <a:moveTo>
                  <a:pt x="18549" y="22947"/>
                </a:moveTo>
                <a:lnTo>
                  <a:pt x="14426" y="22947"/>
                </a:lnTo>
                <a:lnTo>
                  <a:pt x="14426" y="27120"/>
                </a:lnTo>
                <a:lnTo>
                  <a:pt x="18549" y="27120"/>
                </a:lnTo>
                <a:lnTo>
                  <a:pt x="18549" y="22947"/>
                </a:lnTo>
                <a:close/>
              </a:path>
              <a:path w="120014" h="111125">
                <a:moveTo>
                  <a:pt x="115415" y="6259"/>
                </a:moveTo>
                <a:lnTo>
                  <a:pt x="88623" y="6259"/>
                </a:lnTo>
                <a:lnTo>
                  <a:pt x="109231" y="8345"/>
                </a:lnTo>
                <a:lnTo>
                  <a:pt x="105109" y="10432"/>
                </a:lnTo>
                <a:lnTo>
                  <a:pt x="103050" y="12518"/>
                </a:lnTo>
                <a:lnTo>
                  <a:pt x="100987" y="12518"/>
                </a:lnTo>
                <a:lnTo>
                  <a:pt x="100987" y="18778"/>
                </a:lnTo>
                <a:lnTo>
                  <a:pt x="98927" y="20864"/>
                </a:lnTo>
                <a:lnTo>
                  <a:pt x="100987" y="25034"/>
                </a:lnTo>
                <a:lnTo>
                  <a:pt x="103050" y="27120"/>
                </a:lnTo>
                <a:lnTo>
                  <a:pt x="113354" y="27120"/>
                </a:lnTo>
                <a:lnTo>
                  <a:pt x="117476" y="25034"/>
                </a:lnTo>
                <a:lnTo>
                  <a:pt x="117476" y="20864"/>
                </a:lnTo>
                <a:lnTo>
                  <a:pt x="119536" y="20864"/>
                </a:lnTo>
                <a:lnTo>
                  <a:pt x="117476" y="8345"/>
                </a:lnTo>
                <a:lnTo>
                  <a:pt x="115415" y="6259"/>
                </a:lnTo>
                <a:close/>
              </a:path>
              <a:path w="120014" h="111125">
                <a:moveTo>
                  <a:pt x="24734" y="14605"/>
                </a:moveTo>
                <a:lnTo>
                  <a:pt x="18549" y="14605"/>
                </a:lnTo>
                <a:lnTo>
                  <a:pt x="18549" y="18778"/>
                </a:lnTo>
                <a:lnTo>
                  <a:pt x="16489" y="18778"/>
                </a:lnTo>
                <a:lnTo>
                  <a:pt x="16489" y="22947"/>
                </a:lnTo>
                <a:lnTo>
                  <a:pt x="20612" y="22947"/>
                </a:lnTo>
                <a:lnTo>
                  <a:pt x="24734" y="18778"/>
                </a:lnTo>
                <a:lnTo>
                  <a:pt x="24734" y="14605"/>
                </a:lnTo>
                <a:close/>
              </a:path>
              <a:path w="120014" h="111125">
                <a:moveTo>
                  <a:pt x="107172" y="0"/>
                </a:moveTo>
                <a:lnTo>
                  <a:pt x="90682" y="2086"/>
                </a:lnTo>
                <a:lnTo>
                  <a:pt x="86560" y="4172"/>
                </a:lnTo>
                <a:lnTo>
                  <a:pt x="78319" y="12518"/>
                </a:lnTo>
                <a:lnTo>
                  <a:pt x="76256" y="12518"/>
                </a:lnTo>
                <a:lnTo>
                  <a:pt x="76256" y="16691"/>
                </a:lnTo>
                <a:lnTo>
                  <a:pt x="74196" y="18778"/>
                </a:lnTo>
                <a:lnTo>
                  <a:pt x="78319" y="18778"/>
                </a:lnTo>
                <a:lnTo>
                  <a:pt x="78319" y="16691"/>
                </a:lnTo>
                <a:lnTo>
                  <a:pt x="80378" y="16691"/>
                </a:lnTo>
                <a:lnTo>
                  <a:pt x="88623" y="8345"/>
                </a:lnTo>
                <a:lnTo>
                  <a:pt x="88623" y="6259"/>
                </a:lnTo>
                <a:lnTo>
                  <a:pt x="115415" y="6259"/>
                </a:lnTo>
                <a:lnTo>
                  <a:pt x="113354" y="4172"/>
                </a:lnTo>
                <a:lnTo>
                  <a:pt x="107172" y="2086"/>
                </a:lnTo>
                <a:lnTo>
                  <a:pt x="107172" y="0"/>
                </a:lnTo>
                <a:close/>
              </a:path>
              <a:path w="120014" h="111125">
                <a:moveTo>
                  <a:pt x="55647" y="0"/>
                </a:moveTo>
                <a:lnTo>
                  <a:pt x="37098" y="2086"/>
                </a:lnTo>
                <a:lnTo>
                  <a:pt x="28853" y="6259"/>
                </a:lnTo>
                <a:lnTo>
                  <a:pt x="20612" y="14605"/>
                </a:lnTo>
                <a:lnTo>
                  <a:pt x="26794" y="14605"/>
                </a:lnTo>
                <a:lnTo>
                  <a:pt x="28853" y="12518"/>
                </a:lnTo>
                <a:lnTo>
                  <a:pt x="37098" y="8345"/>
                </a:lnTo>
                <a:lnTo>
                  <a:pt x="37098" y="6259"/>
                </a:lnTo>
                <a:lnTo>
                  <a:pt x="61829" y="6259"/>
                </a:lnTo>
                <a:lnTo>
                  <a:pt x="59769" y="4172"/>
                </a:lnTo>
                <a:lnTo>
                  <a:pt x="55647" y="2086"/>
                </a:lnTo>
                <a:lnTo>
                  <a:pt x="55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86852" y="5838713"/>
            <a:ext cx="57785" cy="111125"/>
          </a:xfrm>
          <a:custGeom>
            <a:avLst/>
            <a:gdLst/>
            <a:ahLst/>
            <a:cxnLst/>
            <a:rect l="l" t="t" r="r" b="b"/>
            <a:pathLst>
              <a:path w="57785" h="111125">
                <a:moveTo>
                  <a:pt x="57706" y="104310"/>
                </a:moveTo>
                <a:lnTo>
                  <a:pt x="2063" y="104310"/>
                </a:lnTo>
                <a:lnTo>
                  <a:pt x="2063" y="110569"/>
                </a:lnTo>
                <a:lnTo>
                  <a:pt x="57706" y="110569"/>
                </a:lnTo>
                <a:lnTo>
                  <a:pt x="57706" y="104310"/>
                </a:lnTo>
                <a:close/>
              </a:path>
              <a:path w="57785" h="111125">
                <a:moveTo>
                  <a:pt x="37098" y="12518"/>
                </a:moveTo>
                <a:lnTo>
                  <a:pt x="24730" y="12518"/>
                </a:lnTo>
                <a:lnTo>
                  <a:pt x="24730" y="100140"/>
                </a:lnTo>
                <a:lnTo>
                  <a:pt x="22671" y="102223"/>
                </a:lnTo>
                <a:lnTo>
                  <a:pt x="8244" y="104310"/>
                </a:lnTo>
                <a:lnTo>
                  <a:pt x="53584" y="104310"/>
                </a:lnTo>
                <a:lnTo>
                  <a:pt x="39157" y="102223"/>
                </a:lnTo>
                <a:lnTo>
                  <a:pt x="37098" y="95967"/>
                </a:lnTo>
                <a:lnTo>
                  <a:pt x="37098" y="12518"/>
                </a:lnTo>
                <a:close/>
              </a:path>
              <a:path w="57785" h="111125">
                <a:moveTo>
                  <a:pt x="37098" y="0"/>
                </a:moveTo>
                <a:lnTo>
                  <a:pt x="30916" y="2086"/>
                </a:lnTo>
                <a:lnTo>
                  <a:pt x="22671" y="6259"/>
                </a:lnTo>
                <a:lnTo>
                  <a:pt x="16489" y="8345"/>
                </a:lnTo>
                <a:lnTo>
                  <a:pt x="0" y="8345"/>
                </a:lnTo>
                <a:lnTo>
                  <a:pt x="0" y="14601"/>
                </a:lnTo>
                <a:lnTo>
                  <a:pt x="18549" y="14601"/>
                </a:lnTo>
                <a:lnTo>
                  <a:pt x="24730" y="12518"/>
                </a:lnTo>
                <a:lnTo>
                  <a:pt x="37098" y="12518"/>
                </a:lnTo>
                <a:lnTo>
                  <a:pt x="37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51618" y="3417841"/>
            <a:ext cx="120650" cy="111760"/>
          </a:xfrm>
          <a:custGeom>
            <a:avLst/>
            <a:gdLst/>
            <a:ahLst/>
            <a:cxnLst/>
            <a:rect l="l" t="t" r="r" b="b"/>
            <a:pathLst>
              <a:path w="120650" h="111760">
                <a:moveTo>
                  <a:pt x="18662" y="86143"/>
                </a:moveTo>
                <a:lnTo>
                  <a:pt x="8295" y="88244"/>
                </a:lnTo>
                <a:lnTo>
                  <a:pt x="4147" y="90345"/>
                </a:lnTo>
                <a:lnTo>
                  <a:pt x="2075" y="90345"/>
                </a:lnTo>
                <a:lnTo>
                  <a:pt x="2075" y="96649"/>
                </a:lnTo>
                <a:lnTo>
                  <a:pt x="0" y="98751"/>
                </a:lnTo>
                <a:lnTo>
                  <a:pt x="2075" y="105055"/>
                </a:lnTo>
                <a:lnTo>
                  <a:pt x="6223" y="109257"/>
                </a:lnTo>
                <a:lnTo>
                  <a:pt x="12442" y="111355"/>
                </a:lnTo>
                <a:lnTo>
                  <a:pt x="31104" y="111355"/>
                </a:lnTo>
                <a:lnTo>
                  <a:pt x="35252" y="109257"/>
                </a:lnTo>
                <a:lnTo>
                  <a:pt x="37325" y="107156"/>
                </a:lnTo>
                <a:lnTo>
                  <a:pt x="14514" y="107156"/>
                </a:lnTo>
                <a:lnTo>
                  <a:pt x="8295" y="105055"/>
                </a:lnTo>
                <a:lnTo>
                  <a:pt x="14514" y="102953"/>
                </a:lnTo>
                <a:lnTo>
                  <a:pt x="18662" y="100852"/>
                </a:lnTo>
                <a:lnTo>
                  <a:pt x="18662" y="96649"/>
                </a:lnTo>
                <a:lnTo>
                  <a:pt x="20737" y="96649"/>
                </a:lnTo>
                <a:lnTo>
                  <a:pt x="18662" y="88244"/>
                </a:lnTo>
                <a:lnTo>
                  <a:pt x="18662" y="86143"/>
                </a:lnTo>
                <a:close/>
              </a:path>
              <a:path w="120650" h="111760">
                <a:moveTo>
                  <a:pt x="70501" y="37820"/>
                </a:moveTo>
                <a:lnTo>
                  <a:pt x="55986" y="37820"/>
                </a:lnTo>
                <a:lnTo>
                  <a:pt x="55986" y="44124"/>
                </a:lnTo>
                <a:lnTo>
                  <a:pt x="53910" y="44124"/>
                </a:lnTo>
                <a:lnTo>
                  <a:pt x="53910" y="52525"/>
                </a:lnTo>
                <a:lnTo>
                  <a:pt x="51838" y="52525"/>
                </a:lnTo>
                <a:lnTo>
                  <a:pt x="51838" y="60930"/>
                </a:lnTo>
                <a:lnTo>
                  <a:pt x="49767" y="60930"/>
                </a:lnTo>
                <a:lnTo>
                  <a:pt x="49767" y="69336"/>
                </a:lnTo>
                <a:lnTo>
                  <a:pt x="47691" y="69336"/>
                </a:lnTo>
                <a:lnTo>
                  <a:pt x="47691" y="77741"/>
                </a:lnTo>
                <a:lnTo>
                  <a:pt x="45619" y="77741"/>
                </a:lnTo>
                <a:lnTo>
                  <a:pt x="45619" y="86143"/>
                </a:lnTo>
                <a:lnTo>
                  <a:pt x="43543" y="86143"/>
                </a:lnTo>
                <a:lnTo>
                  <a:pt x="43543" y="90345"/>
                </a:lnTo>
                <a:lnTo>
                  <a:pt x="41471" y="90345"/>
                </a:lnTo>
                <a:lnTo>
                  <a:pt x="41471" y="94548"/>
                </a:lnTo>
                <a:lnTo>
                  <a:pt x="47691" y="94548"/>
                </a:lnTo>
                <a:lnTo>
                  <a:pt x="51838" y="102953"/>
                </a:lnTo>
                <a:lnTo>
                  <a:pt x="55986" y="107156"/>
                </a:lnTo>
                <a:lnTo>
                  <a:pt x="64281" y="111355"/>
                </a:lnTo>
                <a:lnTo>
                  <a:pt x="85015" y="111355"/>
                </a:lnTo>
                <a:lnTo>
                  <a:pt x="89163" y="109257"/>
                </a:lnTo>
                <a:lnTo>
                  <a:pt x="91236" y="107156"/>
                </a:lnTo>
                <a:lnTo>
                  <a:pt x="66353" y="107156"/>
                </a:lnTo>
                <a:lnTo>
                  <a:pt x="64281" y="105055"/>
                </a:lnTo>
                <a:lnTo>
                  <a:pt x="60134" y="92447"/>
                </a:lnTo>
                <a:lnTo>
                  <a:pt x="62206" y="90345"/>
                </a:lnTo>
                <a:lnTo>
                  <a:pt x="62206" y="73538"/>
                </a:lnTo>
                <a:lnTo>
                  <a:pt x="64281" y="73538"/>
                </a:lnTo>
                <a:lnTo>
                  <a:pt x="64281" y="63032"/>
                </a:lnTo>
                <a:lnTo>
                  <a:pt x="66353" y="63032"/>
                </a:lnTo>
                <a:lnTo>
                  <a:pt x="66353" y="54627"/>
                </a:lnTo>
                <a:lnTo>
                  <a:pt x="68425" y="54627"/>
                </a:lnTo>
                <a:lnTo>
                  <a:pt x="68425" y="46225"/>
                </a:lnTo>
                <a:lnTo>
                  <a:pt x="70501" y="46225"/>
                </a:lnTo>
                <a:lnTo>
                  <a:pt x="70501" y="37820"/>
                </a:lnTo>
                <a:close/>
              </a:path>
              <a:path w="120650" h="111760">
                <a:moveTo>
                  <a:pt x="47691" y="94548"/>
                </a:moveTo>
                <a:lnTo>
                  <a:pt x="39396" y="94548"/>
                </a:lnTo>
                <a:lnTo>
                  <a:pt x="39396" y="98751"/>
                </a:lnTo>
                <a:lnTo>
                  <a:pt x="31104" y="107156"/>
                </a:lnTo>
                <a:lnTo>
                  <a:pt x="37325" y="107156"/>
                </a:lnTo>
                <a:lnTo>
                  <a:pt x="47691" y="96649"/>
                </a:lnTo>
                <a:lnTo>
                  <a:pt x="47691" y="94548"/>
                </a:lnTo>
                <a:close/>
              </a:path>
              <a:path w="120650" h="111760">
                <a:moveTo>
                  <a:pt x="111969" y="73538"/>
                </a:moveTo>
                <a:lnTo>
                  <a:pt x="105749" y="73538"/>
                </a:lnTo>
                <a:lnTo>
                  <a:pt x="105749" y="79842"/>
                </a:lnTo>
                <a:lnTo>
                  <a:pt x="103677" y="79842"/>
                </a:lnTo>
                <a:lnTo>
                  <a:pt x="103677" y="84041"/>
                </a:lnTo>
                <a:lnTo>
                  <a:pt x="101602" y="84041"/>
                </a:lnTo>
                <a:lnTo>
                  <a:pt x="101602" y="90345"/>
                </a:lnTo>
                <a:lnTo>
                  <a:pt x="97454" y="94548"/>
                </a:lnTo>
                <a:lnTo>
                  <a:pt x="95382" y="94548"/>
                </a:lnTo>
                <a:lnTo>
                  <a:pt x="95382" y="98751"/>
                </a:lnTo>
                <a:lnTo>
                  <a:pt x="93310" y="100852"/>
                </a:lnTo>
                <a:lnTo>
                  <a:pt x="89163" y="102953"/>
                </a:lnTo>
                <a:lnTo>
                  <a:pt x="87087" y="105055"/>
                </a:lnTo>
                <a:lnTo>
                  <a:pt x="82940" y="107156"/>
                </a:lnTo>
                <a:lnTo>
                  <a:pt x="91236" y="107156"/>
                </a:lnTo>
                <a:lnTo>
                  <a:pt x="97454" y="100852"/>
                </a:lnTo>
                <a:lnTo>
                  <a:pt x="101602" y="98751"/>
                </a:lnTo>
                <a:lnTo>
                  <a:pt x="103677" y="96649"/>
                </a:lnTo>
                <a:lnTo>
                  <a:pt x="103677" y="92447"/>
                </a:lnTo>
                <a:lnTo>
                  <a:pt x="105749" y="92447"/>
                </a:lnTo>
                <a:lnTo>
                  <a:pt x="105749" y="88244"/>
                </a:lnTo>
                <a:lnTo>
                  <a:pt x="107825" y="88244"/>
                </a:lnTo>
                <a:lnTo>
                  <a:pt x="109897" y="86143"/>
                </a:lnTo>
                <a:lnTo>
                  <a:pt x="109897" y="81940"/>
                </a:lnTo>
                <a:lnTo>
                  <a:pt x="111969" y="81940"/>
                </a:lnTo>
                <a:lnTo>
                  <a:pt x="111969" y="73538"/>
                </a:lnTo>
                <a:close/>
              </a:path>
              <a:path w="120650" h="111760">
                <a:moveTo>
                  <a:pt x="16590" y="27313"/>
                </a:moveTo>
                <a:lnTo>
                  <a:pt x="12442" y="27313"/>
                </a:lnTo>
                <a:lnTo>
                  <a:pt x="12442" y="31516"/>
                </a:lnTo>
                <a:lnTo>
                  <a:pt x="10370" y="31516"/>
                </a:lnTo>
                <a:lnTo>
                  <a:pt x="10370" y="37820"/>
                </a:lnTo>
                <a:lnTo>
                  <a:pt x="8295" y="39921"/>
                </a:lnTo>
                <a:lnTo>
                  <a:pt x="12442" y="39921"/>
                </a:lnTo>
                <a:lnTo>
                  <a:pt x="14514" y="37820"/>
                </a:lnTo>
                <a:lnTo>
                  <a:pt x="14514" y="33617"/>
                </a:lnTo>
                <a:lnTo>
                  <a:pt x="16590" y="33617"/>
                </a:lnTo>
                <a:lnTo>
                  <a:pt x="16590" y="27313"/>
                </a:lnTo>
                <a:close/>
              </a:path>
              <a:path w="120650" h="111760">
                <a:moveTo>
                  <a:pt x="62206" y="6303"/>
                </a:moveTo>
                <a:lnTo>
                  <a:pt x="37324" y="6303"/>
                </a:lnTo>
                <a:lnTo>
                  <a:pt x="53910" y="8405"/>
                </a:lnTo>
                <a:lnTo>
                  <a:pt x="55986" y="12607"/>
                </a:lnTo>
                <a:lnTo>
                  <a:pt x="58058" y="37820"/>
                </a:lnTo>
                <a:lnTo>
                  <a:pt x="72573" y="37820"/>
                </a:lnTo>
                <a:lnTo>
                  <a:pt x="72573" y="29414"/>
                </a:lnTo>
                <a:lnTo>
                  <a:pt x="74648" y="29414"/>
                </a:lnTo>
                <a:lnTo>
                  <a:pt x="74648" y="25212"/>
                </a:lnTo>
                <a:lnTo>
                  <a:pt x="76720" y="25212"/>
                </a:lnTo>
                <a:lnTo>
                  <a:pt x="76720" y="21013"/>
                </a:lnTo>
                <a:lnTo>
                  <a:pt x="78796" y="21013"/>
                </a:lnTo>
                <a:lnTo>
                  <a:pt x="78796" y="18911"/>
                </a:lnTo>
                <a:lnTo>
                  <a:pt x="72573" y="18911"/>
                </a:lnTo>
                <a:lnTo>
                  <a:pt x="70501" y="16810"/>
                </a:lnTo>
                <a:lnTo>
                  <a:pt x="66353" y="8405"/>
                </a:lnTo>
                <a:lnTo>
                  <a:pt x="62206" y="6303"/>
                </a:lnTo>
                <a:close/>
              </a:path>
              <a:path w="120650" h="111760">
                <a:moveTo>
                  <a:pt x="18662" y="23110"/>
                </a:moveTo>
                <a:lnTo>
                  <a:pt x="14514" y="23110"/>
                </a:lnTo>
                <a:lnTo>
                  <a:pt x="14514" y="27313"/>
                </a:lnTo>
                <a:lnTo>
                  <a:pt x="18662" y="27313"/>
                </a:lnTo>
                <a:lnTo>
                  <a:pt x="18662" y="23110"/>
                </a:lnTo>
                <a:close/>
              </a:path>
              <a:path w="120650" h="111760">
                <a:moveTo>
                  <a:pt x="116118" y="6303"/>
                </a:moveTo>
                <a:lnTo>
                  <a:pt x="89163" y="6303"/>
                </a:lnTo>
                <a:lnTo>
                  <a:pt x="109897" y="8405"/>
                </a:lnTo>
                <a:lnTo>
                  <a:pt x="105749" y="10506"/>
                </a:lnTo>
                <a:lnTo>
                  <a:pt x="103677" y="12607"/>
                </a:lnTo>
                <a:lnTo>
                  <a:pt x="101602" y="12607"/>
                </a:lnTo>
                <a:lnTo>
                  <a:pt x="101602" y="18911"/>
                </a:lnTo>
                <a:lnTo>
                  <a:pt x="99530" y="21013"/>
                </a:lnTo>
                <a:lnTo>
                  <a:pt x="101602" y="25212"/>
                </a:lnTo>
                <a:lnTo>
                  <a:pt x="103677" y="27313"/>
                </a:lnTo>
                <a:lnTo>
                  <a:pt x="114045" y="27313"/>
                </a:lnTo>
                <a:lnTo>
                  <a:pt x="118192" y="25212"/>
                </a:lnTo>
                <a:lnTo>
                  <a:pt x="118192" y="21013"/>
                </a:lnTo>
                <a:lnTo>
                  <a:pt x="120264" y="21013"/>
                </a:lnTo>
                <a:lnTo>
                  <a:pt x="118192" y="8405"/>
                </a:lnTo>
                <a:lnTo>
                  <a:pt x="116118" y="6303"/>
                </a:lnTo>
                <a:close/>
              </a:path>
              <a:path w="120650" h="111760">
                <a:moveTo>
                  <a:pt x="24885" y="14709"/>
                </a:moveTo>
                <a:lnTo>
                  <a:pt x="18662" y="14709"/>
                </a:lnTo>
                <a:lnTo>
                  <a:pt x="18662" y="18911"/>
                </a:lnTo>
                <a:lnTo>
                  <a:pt x="16590" y="18911"/>
                </a:lnTo>
                <a:lnTo>
                  <a:pt x="16590" y="23110"/>
                </a:lnTo>
                <a:lnTo>
                  <a:pt x="20737" y="23110"/>
                </a:lnTo>
                <a:lnTo>
                  <a:pt x="24885" y="18911"/>
                </a:lnTo>
                <a:lnTo>
                  <a:pt x="24885" y="14709"/>
                </a:lnTo>
                <a:close/>
              </a:path>
              <a:path w="120650" h="111760">
                <a:moveTo>
                  <a:pt x="107825" y="0"/>
                </a:moveTo>
                <a:lnTo>
                  <a:pt x="91235" y="2101"/>
                </a:lnTo>
                <a:lnTo>
                  <a:pt x="87087" y="4202"/>
                </a:lnTo>
                <a:lnTo>
                  <a:pt x="78796" y="12607"/>
                </a:lnTo>
                <a:lnTo>
                  <a:pt x="76720" y="12607"/>
                </a:lnTo>
                <a:lnTo>
                  <a:pt x="76720" y="16810"/>
                </a:lnTo>
                <a:lnTo>
                  <a:pt x="74648" y="18911"/>
                </a:lnTo>
                <a:lnTo>
                  <a:pt x="78796" y="18911"/>
                </a:lnTo>
                <a:lnTo>
                  <a:pt x="78796" y="16810"/>
                </a:lnTo>
                <a:lnTo>
                  <a:pt x="80868" y="16810"/>
                </a:lnTo>
                <a:lnTo>
                  <a:pt x="89163" y="8405"/>
                </a:lnTo>
                <a:lnTo>
                  <a:pt x="89163" y="6303"/>
                </a:lnTo>
                <a:lnTo>
                  <a:pt x="116118" y="6303"/>
                </a:lnTo>
                <a:lnTo>
                  <a:pt x="114045" y="4202"/>
                </a:lnTo>
                <a:lnTo>
                  <a:pt x="107825" y="2101"/>
                </a:lnTo>
                <a:lnTo>
                  <a:pt x="107825" y="0"/>
                </a:lnTo>
                <a:close/>
              </a:path>
              <a:path w="120650" h="111760">
                <a:moveTo>
                  <a:pt x="55986" y="0"/>
                </a:moveTo>
                <a:lnTo>
                  <a:pt x="37324" y="2101"/>
                </a:lnTo>
                <a:lnTo>
                  <a:pt x="29029" y="6303"/>
                </a:lnTo>
                <a:lnTo>
                  <a:pt x="20737" y="14709"/>
                </a:lnTo>
                <a:lnTo>
                  <a:pt x="26957" y="14709"/>
                </a:lnTo>
                <a:lnTo>
                  <a:pt x="29029" y="12607"/>
                </a:lnTo>
                <a:lnTo>
                  <a:pt x="37324" y="8405"/>
                </a:lnTo>
                <a:lnTo>
                  <a:pt x="37324" y="6303"/>
                </a:lnTo>
                <a:lnTo>
                  <a:pt x="62206" y="6303"/>
                </a:lnTo>
                <a:lnTo>
                  <a:pt x="60134" y="4202"/>
                </a:lnTo>
                <a:lnTo>
                  <a:pt x="55986" y="2101"/>
                </a:lnTo>
                <a:lnTo>
                  <a:pt x="55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90545" y="3455662"/>
            <a:ext cx="71120" cy="111760"/>
          </a:xfrm>
          <a:custGeom>
            <a:avLst/>
            <a:gdLst/>
            <a:ahLst/>
            <a:cxnLst/>
            <a:rect l="l" t="t" r="r" b="b"/>
            <a:pathLst>
              <a:path w="71119" h="111760">
                <a:moveTo>
                  <a:pt x="55984" y="6303"/>
                </a:moveTo>
                <a:lnTo>
                  <a:pt x="24881" y="6303"/>
                </a:lnTo>
                <a:lnTo>
                  <a:pt x="41471" y="8405"/>
                </a:lnTo>
                <a:lnTo>
                  <a:pt x="43543" y="10506"/>
                </a:lnTo>
                <a:lnTo>
                  <a:pt x="47691" y="12607"/>
                </a:lnTo>
                <a:lnTo>
                  <a:pt x="51838" y="21009"/>
                </a:lnTo>
                <a:lnTo>
                  <a:pt x="53910" y="44120"/>
                </a:lnTo>
                <a:lnTo>
                  <a:pt x="51838" y="44120"/>
                </a:lnTo>
                <a:lnTo>
                  <a:pt x="51838" y="48323"/>
                </a:lnTo>
                <a:lnTo>
                  <a:pt x="49763" y="48323"/>
                </a:lnTo>
                <a:lnTo>
                  <a:pt x="49763" y="52525"/>
                </a:lnTo>
                <a:lnTo>
                  <a:pt x="47691" y="52525"/>
                </a:lnTo>
                <a:lnTo>
                  <a:pt x="47691" y="56728"/>
                </a:lnTo>
                <a:lnTo>
                  <a:pt x="41471" y="63032"/>
                </a:lnTo>
                <a:lnTo>
                  <a:pt x="39396" y="63032"/>
                </a:lnTo>
                <a:lnTo>
                  <a:pt x="39396" y="67234"/>
                </a:lnTo>
                <a:lnTo>
                  <a:pt x="4147" y="102950"/>
                </a:lnTo>
                <a:lnTo>
                  <a:pt x="2071" y="102950"/>
                </a:lnTo>
                <a:lnTo>
                  <a:pt x="2071" y="109254"/>
                </a:lnTo>
                <a:lnTo>
                  <a:pt x="0" y="111355"/>
                </a:lnTo>
                <a:lnTo>
                  <a:pt x="64278" y="111355"/>
                </a:lnTo>
                <a:lnTo>
                  <a:pt x="66353" y="109254"/>
                </a:lnTo>
                <a:lnTo>
                  <a:pt x="66353" y="100852"/>
                </a:lnTo>
                <a:lnTo>
                  <a:pt x="68425" y="100852"/>
                </a:lnTo>
                <a:lnTo>
                  <a:pt x="68425" y="96649"/>
                </a:lnTo>
                <a:lnTo>
                  <a:pt x="16586" y="96649"/>
                </a:lnTo>
                <a:lnTo>
                  <a:pt x="20734" y="94548"/>
                </a:lnTo>
                <a:lnTo>
                  <a:pt x="37324" y="77737"/>
                </a:lnTo>
                <a:lnTo>
                  <a:pt x="41471" y="75636"/>
                </a:lnTo>
                <a:lnTo>
                  <a:pt x="66353" y="50424"/>
                </a:lnTo>
                <a:lnTo>
                  <a:pt x="66353" y="46221"/>
                </a:lnTo>
                <a:lnTo>
                  <a:pt x="68425" y="46221"/>
                </a:lnTo>
                <a:lnTo>
                  <a:pt x="68425" y="42022"/>
                </a:lnTo>
                <a:lnTo>
                  <a:pt x="70501" y="42022"/>
                </a:lnTo>
                <a:lnTo>
                  <a:pt x="68425" y="23110"/>
                </a:lnTo>
                <a:lnTo>
                  <a:pt x="66353" y="16806"/>
                </a:lnTo>
                <a:lnTo>
                  <a:pt x="64278" y="14705"/>
                </a:lnTo>
                <a:lnTo>
                  <a:pt x="62206" y="10506"/>
                </a:lnTo>
                <a:lnTo>
                  <a:pt x="60130" y="8405"/>
                </a:lnTo>
                <a:lnTo>
                  <a:pt x="55984" y="6303"/>
                </a:lnTo>
                <a:close/>
              </a:path>
              <a:path w="71119" h="111760">
                <a:moveTo>
                  <a:pt x="70501" y="81940"/>
                </a:moveTo>
                <a:lnTo>
                  <a:pt x="64278" y="81940"/>
                </a:lnTo>
                <a:lnTo>
                  <a:pt x="64278" y="94548"/>
                </a:lnTo>
                <a:lnTo>
                  <a:pt x="62206" y="96649"/>
                </a:lnTo>
                <a:lnTo>
                  <a:pt x="68425" y="96649"/>
                </a:lnTo>
                <a:lnTo>
                  <a:pt x="68425" y="90345"/>
                </a:lnTo>
                <a:lnTo>
                  <a:pt x="70501" y="90345"/>
                </a:lnTo>
                <a:lnTo>
                  <a:pt x="70501" y="81940"/>
                </a:lnTo>
                <a:close/>
              </a:path>
              <a:path w="71119" h="111760">
                <a:moveTo>
                  <a:pt x="47691" y="0"/>
                </a:moveTo>
                <a:lnTo>
                  <a:pt x="22809" y="2101"/>
                </a:lnTo>
                <a:lnTo>
                  <a:pt x="10367" y="8405"/>
                </a:lnTo>
                <a:lnTo>
                  <a:pt x="8295" y="8405"/>
                </a:lnTo>
                <a:lnTo>
                  <a:pt x="8295" y="12607"/>
                </a:lnTo>
                <a:lnTo>
                  <a:pt x="6219" y="14705"/>
                </a:lnTo>
                <a:lnTo>
                  <a:pt x="4147" y="14705"/>
                </a:lnTo>
                <a:lnTo>
                  <a:pt x="4147" y="18908"/>
                </a:lnTo>
                <a:lnTo>
                  <a:pt x="2071" y="18908"/>
                </a:lnTo>
                <a:lnTo>
                  <a:pt x="2071" y="27313"/>
                </a:lnTo>
                <a:lnTo>
                  <a:pt x="0" y="29414"/>
                </a:lnTo>
                <a:lnTo>
                  <a:pt x="2071" y="35718"/>
                </a:lnTo>
                <a:lnTo>
                  <a:pt x="4147" y="37820"/>
                </a:lnTo>
                <a:lnTo>
                  <a:pt x="14514" y="37820"/>
                </a:lnTo>
                <a:lnTo>
                  <a:pt x="16586" y="35718"/>
                </a:lnTo>
                <a:lnTo>
                  <a:pt x="14514" y="23110"/>
                </a:lnTo>
                <a:lnTo>
                  <a:pt x="6219" y="21009"/>
                </a:lnTo>
                <a:lnTo>
                  <a:pt x="14514" y="12607"/>
                </a:lnTo>
                <a:lnTo>
                  <a:pt x="18662" y="10506"/>
                </a:lnTo>
                <a:lnTo>
                  <a:pt x="24881" y="8405"/>
                </a:lnTo>
                <a:lnTo>
                  <a:pt x="24881" y="6303"/>
                </a:lnTo>
                <a:lnTo>
                  <a:pt x="55984" y="6303"/>
                </a:lnTo>
                <a:lnTo>
                  <a:pt x="47691" y="2101"/>
                </a:lnTo>
                <a:lnTo>
                  <a:pt x="47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24550" y="4866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7890" y="48120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57465" y="400278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10805" y="3947921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71794" y="4485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138" y="408965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7067" y="464362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21652" y="390296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87211" y="477621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7440" y="471830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90488" y="414985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32932" y="438302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11952" y="517245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25896" y="399135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矩形 85"/>
          <p:cNvSpPr/>
          <p:nvPr/>
        </p:nvSpPr>
        <p:spPr>
          <a:xfrm>
            <a:off x="7202590" y="2031950"/>
            <a:ext cx="27286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硬间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隔</a:t>
            </a:r>
            <a:r>
              <a:rPr lang="zh-CN" altLang="en-US" sz="2200" spc="-36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pc="-15" dirty="0">
                <a:latin typeface="Verdana"/>
                <a:cs typeface="Verdana"/>
              </a:rPr>
              <a:t>(hard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spc="-15" dirty="0">
                <a:latin typeface="Verdana"/>
                <a:cs typeface="Verdana"/>
              </a:rPr>
              <a:t>mar</a:t>
            </a:r>
            <a:r>
              <a:rPr lang="en-US" altLang="zh-CN" spc="-25" dirty="0">
                <a:latin typeface="Verdana"/>
                <a:cs typeface="Verdana"/>
              </a:rPr>
              <a:t>g</a:t>
            </a:r>
            <a:r>
              <a:rPr lang="en-US" altLang="zh-CN" spc="5" dirty="0">
                <a:latin typeface="Verdana"/>
                <a:cs typeface="Verdana"/>
              </a:rPr>
              <a:t>i</a:t>
            </a:r>
            <a:r>
              <a:rPr lang="en-US" altLang="zh-CN" spc="-10" dirty="0">
                <a:latin typeface="Verdana"/>
                <a:cs typeface="Verdana"/>
              </a:rPr>
              <a:t>n)</a:t>
            </a:r>
            <a:endParaRPr lang="zh-CN" altLang="en-US"/>
          </a:p>
        </p:txBody>
      </p: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</a:t>
            </a:r>
          </a:p>
        </p:txBody>
      </p:sp>
      <p:sp>
        <p:nvSpPr>
          <p:cNvPr id="90" name="object 60"/>
          <p:cNvSpPr/>
          <p:nvPr/>
        </p:nvSpPr>
        <p:spPr>
          <a:xfrm>
            <a:off x="6221729" y="423792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组合 90"/>
          <p:cNvGrpSpPr/>
          <p:nvPr/>
        </p:nvGrpSpPr>
        <p:grpSpPr>
          <a:xfrm>
            <a:off x="5887213" y="3282414"/>
            <a:ext cx="4108689" cy="1674142"/>
            <a:chOff x="5887213" y="3282414"/>
            <a:chExt cx="4108689" cy="1674142"/>
          </a:xfrm>
        </p:grpSpPr>
        <p:sp>
          <p:nvSpPr>
            <p:cNvPr id="85" name="object 85"/>
            <p:cNvSpPr txBox="1"/>
            <p:nvPr/>
          </p:nvSpPr>
          <p:spPr>
            <a:xfrm>
              <a:off x="7339062" y="3282414"/>
              <a:ext cx="265684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tabLst>
                  <a:tab pos="2468880" algn="l"/>
                  <a:tab pos="2643505" algn="l"/>
                </a:tabLst>
              </a:pPr>
              <a:r>
                <a:rPr sz="2200" spc="-20" dirty="0">
                  <a:solidFill>
                    <a:srgbClr val="FF0000"/>
                  </a:solidFill>
                  <a:latin typeface="FangSong"/>
                  <a:cs typeface="FangSong"/>
                </a:rPr>
                <a:t>不</a:t>
              </a:r>
              <a:r>
                <a:rPr sz="2200" spc="-25" dirty="0">
                  <a:solidFill>
                    <a:srgbClr val="FF0000"/>
                  </a:solidFill>
                  <a:latin typeface="FangSong"/>
                  <a:cs typeface="FangSong"/>
                </a:rPr>
                <a:t>满足</a:t>
              </a:r>
              <a:r>
                <a:rPr sz="2200" spc="-20" dirty="0">
                  <a:solidFill>
                    <a:srgbClr val="FF0000"/>
                  </a:solidFill>
                  <a:latin typeface="FangSong"/>
                  <a:cs typeface="FangSong"/>
                </a:rPr>
                <a:t>约</a:t>
              </a:r>
              <a:r>
                <a:rPr sz="2200" spc="-25" dirty="0">
                  <a:solidFill>
                    <a:srgbClr val="FF0000"/>
                  </a:solidFill>
                  <a:latin typeface="FangSong"/>
                  <a:cs typeface="FangSong"/>
                </a:rPr>
                <a:t>束</a:t>
              </a:r>
              <a:r>
                <a:rPr sz="2200" spc="-20" dirty="0">
                  <a:solidFill>
                    <a:srgbClr val="FF0000"/>
                  </a:solidFill>
                  <a:latin typeface="FangSong"/>
                  <a:cs typeface="FangSong"/>
                </a:rPr>
                <a:t>的</a:t>
              </a:r>
              <a:r>
                <a:rPr sz="2200" spc="-25" dirty="0">
                  <a:solidFill>
                    <a:srgbClr val="FF0000"/>
                  </a:solidFill>
                  <a:latin typeface="FangSong"/>
                  <a:cs typeface="FangSong"/>
                </a:rPr>
                <a:t>样本</a:t>
              </a:r>
              <a:r>
                <a:rPr sz="2200" dirty="0">
                  <a:solidFill>
                    <a:srgbClr val="FF0000"/>
                  </a:solidFill>
                  <a:latin typeface="FangSong"/>
                  <a:cs typeface="FangSong"/>
                </a:rPr>
                <a:t>	</a:t>
              </a:r>
              <a:r>
                <a:rPr sz="2200" u="heavy" spc="-1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endParaRPr sz="2200" dirty="0">
                <a:latin typeface="Times New Roman"/>
                <a:cs typeface="Times New Roman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121653" y="3902964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726" y="0"/>
                  </a:moveTo>
                  <a:lnTo>
                    <a:pt x="48484" y="10093"/>
                  </a:lnTo>
                  <a:lnTo>
                    <a:pt x="17306" y="36869"/>
                  </a:lnTo>
                  <a:lnTo>
                    <a:pt x="1172" y="75349"/>
                  </a:lnTo>
                  <a:lnTo>
                    <a:pt x="0" y="90494"/>
                  </a:lnTo>
                  <a:lnTo>
                    <a:pt x="1258" y="104997"/>
                  </a:lnTo>
                  <a:lnTo>
                    <a:pt x="17569" y="143277"/>
                  </a:lnTo>
                  <a:lnTo>
                    <a:pt x="48900" y="169869"/>
                  </a:lnTo>
                  <a:lnTo>
                    <a:pt x="90386" y="179830"/>
                  </a:lnTo>
                  <a:lnTo>
                    <a:pt x="104904" y="178587"/>
                  </a:lnTo>
                  <a:lnTo>
                    <a:pt x="143228" y="162304"/>
                  </a:lnTo>
                  <a:lnTo>
                    <a:pt x="169854" y="131000"/>
                  </a:lnTo>
                  <a:lnTo>
                    <a:pt x="179829" y="89572"/>
                  </a:lnTo>
                  <a:lnTo>
                    <a:pt x="178604" y="75036"/>
                  </a:lnTo>
                  <a:lnTo>
                    <a:pt x="162355" y="36659"/>
                  </a:lnTo>
                  <a:lnTo>
                    <a:pt x="131084" y="9992"/>
                  </a:lnTo>
                  <a:lnTo>
                    <a:pt x="897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87213" y="477621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726" y="0"/>
                  </a:moveTo>
                  <a:lnTo>
                    <a:pt x="48484" y="10093"/>
                  </a:lnTo>
                  <a:lnTo>
                    <a:pt x="17306" y="36869"/>
                  </a:lnTo>
                  <a:lnTo>
                    <a:pt x="1172" y="75349"/>
                  </a:lnTo>
                  <a:lnTo>
                    <a:pt x="0" y="90494"/>
                  </a:lnTo>
                  <a:lnTo>
                    <a:pt x="1258" y="104997"/>
                  </a:lnTo>
                  <a:lnTo>
                    <a:pt x="17569" y="143277"/>
                  </a:lnTo>
                  <a:lnTo>
                    <a:pt x="48900" y="169869"/>
                  </a:lnTo>
                  <a:lnTo>
                    <a:pt x="90386" y="179830"/>
                  </a:lnTo>
                  <a:lnTo>
                    <a:pt x="104904" y="178587"/>
                  </a:lnTo>
                  <a:lnTo>
                    <a:pt x="143228" y="162304"/>
                  </a:lnTo>
                  <a:lnTo>
                    <a:pt x="169854" y="131000"/>
                  </a:lnTo>
                  <a:lnTo>
                    <a:pt x="179829" y="89572"/>
                  </a:lnTo>
                  <a:lnTo>
                    <a:pt x="178604" y="75036"/>
                  </a:lnTo>
                  <a:lnTo>
                    <a:pt x="162355" y="36659"/>
                  </a:lnTo>
                  <a:lnTo>
                    <a:pt x="131084" y="9992"/>
                  </a:lnTo>
                  <a:lnTo>
                    <a:pt x="897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32933" y="4383024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726" y="0"/>
                  </a:moveTo>
                  <a:lnTo>
                    <a:pt x="48484" y="10093"/>
                  </a:lnTo>
                  <a:lnTo>
                    <a:pt x="17306" y="36869"/>
                  </a:lnTo>
                  <a:lnTo>
                    <a:pt x="1172" y="75349"/>
                  </a:lnTo>
                  <a:lnTo>
                    <a:pt x="0" y="90494"/>
                  </a:lnTo>
                  <a:lnTo>
                    <a:pt x="1258" y="104997"/>
                  </a:lnTo>
                  <a:lnTo>
                    <a:pt x="17569" y="143277"/>
                  </a:lnTo>
                  <a:lnTo>
                    <a:pt x="48900" y="169869"/>
                  </a:lnTo>
                  <a:lnTo>
                    <a:pt x="90386" y="179830"/>
                  </a:lnTo>
                  <a:lnTo>
                    <a:pt x="104904" y="178587"/>
                  </a:lnTo>
                  <a:lnTo>
                    <a:pt x="143228" y="162304"/>
                  </a:lnTo>
                  <a:lnTo>
                    <a:pt x="169854" y="131000"/>
                  </a:lnTo>
                  <a:lnTo>
                    <a:pt x="179829" y="89572"/>
                  </a:lnTo>
                  <a:lnTo>
                    <a:pt x="178604" y="75036"/>
                  </a:lnTo>
                  <a:lnTo>
                    <a:pt x="162355" y="36659"/>
                  </a:lnTo>
                  <a:lnTo>
                    <a:pt x="131084" y="9992"/>
                  </a:lnTo>
                  <a:lnTo>
                    <a:pt x="897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025897" y="399135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726" y="0"/>
                  </a:moveTo>
                  <a:lnTo>
                    <a:pt x="48484" y="10093"/>
                  </a:lnTo>
                  <a:lnTo>
                    <a:pt x="17306" y="36869"/>
                  </a:lnTo>
                  <a:lnTo>
                    <a:pt x="1172" y="75349"/>
                  </a:lnTo>
                  <a:lnTo>
                    <a:pt x="0" y="90494"/>
                  </a:lnTo>
                  <a:lnTo>
                    <a:pt x="1258" y="104997"/>
                  </a:lnTo>
                  <a:lnTo>
                    <a:pt x="17569" y="143277"/>
                  </a:lnTo>
                  <a:lnTo>
                    <a:pt x="48900" y="169869"/>
                  </a:lnTo>
                  <a:lnTo>
                    <a:pt x="90386" y="179830"/>
                  </a:lnTo>
                  <a:lnTo>
                    <a:pt x="104904" y="178587"/>
                  </a:lnTo>
                  <a:lnTo>
                    <a:pt x="143228" y="162304"/>
                  </a:lnTo>
                  <a:lnTo>
                    <a:pt x="169854" y="131000"/>
                  </a:lnTo>
                  <a:lnTo>
                    <a:pt x="179829" y="89572"/>
                  </a:lnTo>
                  <a:lnTo>
                    <a:pt x="178604" y="75036"/>
                  </a:lnTo>
                  <a:lnTo>
                    <a:pt x="162355" y="36659"/>
                  </a:lnTo>
                  <a:lnTo>
                    <a:pt x="131084" y="9992"/>
                  </a:lnTo>
                  <a:lnTo>
                    <a:pt x="897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195061" y="415201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726" y="0"/>
                  </a:moveTo>
                  <a:lnTo>
                    <a:pt x="48484" y="10093"/>
                  </a:lnTo>
                  <a:lnTo>
                    <a:pt x="17306" y="36869"/>
                  </a:lnTo>
                  <a:lnTo>
                    <a:pt x="1172" y="75349"/>
                  </a:lnTo>
                  <a:lnTo>
                    <a:pt x="0" y="90494"/>
                  </a:lnTo>
                  <a:lnTo>
                    <a:pt x="1258" y="104997"/>
                  </a:lnTo>
                  <a:lnTo>
                    <a:pt x="17569" y="143277"/>
                  </a:lnTo>
                  <a:lnTo>
                    <a:pt x="48900" y="169869"/>
                  </a:lnTo>
                  <a:lnTo>
                    <a:pt x="90386" y="179830"/>
                  </a:lnTo>
                  <a:lnTo>
                    <a:pt x="104904" y="178587"/>
                  </a:lnTo>
                  <a:lnTo>
                    <a:pt x="143228" y="162304"/>
                  </a:lnTo>
                  <a:lnTo>
                    <a:pt x="169854" y="131000"/>
                  </a:lnTo>
                  <a:lnTo>
                    <a:pt x="179829" y="89572"/>
                  </a:lnTo>
                  <a:lnTo>
                    <a:pt x="178604" y="75036"/>
                  </a:lnTo>
                  <a:lnTo>
                    <a:pt x="162355" y="36659"/>
                  </a:lnTo>
                  <a:lnTo>
                    <a:pt x="131084" y="9992"/>
                  </a:lnTo>
                  <a:lnTo>
                    <a:pt x="897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28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815072" y="3756070"/>
            <a:ext cx="778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对每个松弛变量     ，支付一个代价     ，目标函数由             变为：</a:t>
            </a:r>
            <a:endParaRPr lang="zh-CN" altLang="en-US" sz="20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软间隔支持向量机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8801" y="1087196"/>
            <a:ext cx="7278877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 charset="0"/>
              <a:buChar char="•"/>
            </a:pPr>
            <a:r>
              <a:rPr lang="zh-CN" altLang="en-US" sz="2000" spc="-20" dirty="0">
                <a:latin typeface="FangSong"/>
                <a:cs typeface="FangSong"/>
              </a:rPr>
              <a:t>线性不可分意味着某些样本点不能满足约束条件：</a:t>
            </a:r>
            <a:endParaRPr sz="200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42900" indent="-342900">
              <a:spcBef>
                <a:spcPts val="14"/>
              </a:spcBef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为每个样本点引入一个</a:t>
            </a:r>
            <a:r>
              <a:rPr sz="200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FangSong"/>
                <a:cs typeface="FangSong"/>
              </a:rPr>
              <a:t>“</a:t>
            </a:r>
            <a:r>
              <a:rPr sz="2000" spc="-20" dirty="0">
                <a:solidFill>
                  <a:srgbClr val="C00000"/>
                </a:solidFill>
                <a:latin typeface="FangSong"/>
                <a:cs typeface="FangSong"/>
              </a:rPr>
              <a:t>松弛</a:t>
            </a:r>
            <a:r>
              <a:rPr sz="2000" spc="-25" dirty="0">
                <a:solidFill>
                  <a:srgbClr val="C00000"/>
                </a:solidFill>
                <a:latin typeface="FangSong"/>
                <a:cs typeface="FangSong"/>
              </a:rPr>
              <a:t>变量</a:t>
            </a:r>
            <a:r>
              <a:rPr sz="2000" spc="5" dirty="0">
                <a:latin typeface="FangSong"/>
                <a:cs typeface="FangSong"/>
              </a:rPr>
              <a:t>”</a:t>
            </a:r>
            <a:r>
              <a:rPr sz="2000" spc="-15" dirty="0">
                <a:latin typeface="Verdana"/>
                <a:cs typeface="Verdana"/>
              </a:rPr>
              <a:t>(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5" dirty="0">
                <a:latin typeface="Verdana"/>
                <a:cs typeface="Verdana"/>
              </a:rPr>
              <a:t>l</a:t>
            </a:r>
            <a:r>
              <a:rPr sz="2000" spc="-15" dirty="0">
                <a:latin typeface="Verdana"/>
                <a:cs typeface="Verdana"/>
              </a:rPr>
              <a:t>ack </a:t>
            </a:r>
            <a:r>
              <a:rPr sz="2000" spc="-50" dirty="0">
                <a:latin typeface="Verdana"/>
                <a:cs typeface="Verdana"/>
              </a:rPr>
              <a:t>v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r</a:t>
            </a:r>
            <a:r>
              <a:rPr sz="2000" spc="5" dirty="0">
                <a:latin typeface="Verdana"/>
                <a:cs typeface="Verdana"/>
              </a:rPr>
              <a:t>i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b</a:t>
            </a:r>
            <a:r>
              <a:rPr sz="2000" spc="5" dirty="0">
                <a:latin typeface="Verdana"/>
                <a:cs typeface="Verdana"/>
              </a:rPr>
              <a:t>l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-20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lang="zh-CN" altLang="en-US" sz="2000" dirty="0">
                <a:latin typeface="Verdana"/>
                <a:cs typeface="Verdana"/>
              </a:rPr>
              <a:t>：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4608" y="3815537"/>
            <a:ext cx="248412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7099" y="4322990"/>
            <a:ext cx="2377440" cy="707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0557" y="3116006"/>
            <a:ext cx="3026664" cy="446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7690" y="2143684"/>
            <a:ext cx="2574036" cy="356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007900"/>
            <a:ext cx="2103240" cy="4703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828800" y="2682368"/>
            <a:ext cx="7013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使函数间隔加上松弛变量大于等于</a:t>
            </a:r>
            <a:r>
              <a:rPr lang="en-US" altLang="zh-CN" sz="2000">
                <a:latin typeface="Times New Roman"/>
                <a:cs typeface="Times New Roman"/>
              </a:rPr>
              <a:t>1</a:t>
            </a:r>
            <a:r>
              <a:rPr lang="zh-CN" altLang="en-US" sz="2000">
                <a:latin typeface="Times New Roman"/>
                <a:cs typeface="Times New Roman"/>
              </a:rPr>
              <a:t>，这样约束条件变为：</a:t>
            </a:r>
            <a:endParaRPr lang="zh-CN" altLang="en-US" sz="2000"/>
          </a:p>
        </p:txBody>
      </p:sp>
      <p:sp>
        <p:nvSpPr>
          <p:cNvPr id="25" name="object 6"/>
          <p:cNvSpPr/>
          <p:nvPr/>
        </p:nvSpPr>
        <p:spPr>
          <a:xfrm>
            <a:off x="6080759" y="3805787"/>
            <a:ext cx="248412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04" y="3733801"/>
            <a:ext cx="711296" cy="48266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828800" y="5163062"/>
            <a:ext cx="8300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i="1">
                <a:latin typeface="Times New Roman"/>
                <a:cs typeface="Times New Roman"/>
              </a:rPr>
              <a:t>C</a:t>
            </a:r>
            <a:r>
              <a:rPr lang="zh-CN" altLang="en-US" sz="2000">
                <a:latin typeface="Times New Roman"/>
                <a:cs typeface="Times New Roman"/>
              </a:rPr>
              <a:t> </a:t>
            </a:r>
            <a:r>
              <a:rPr lang="en-US" altLang="zh-CN" sz="2000">
                <a:latin typeface="Times New Roman"/>
                <a:cs typeface="Times New Roman"/>
              </a:rPr>
              <a:t>&gt;</a:t>
            </a:r>
            <a:r>
              <a:rPr lang="zh-CN" altLang="en-US" sz="2000">
                <a:latin typeface="Times New Roman"/>
                <a:cs typeface="Times New Roman"/>
              </a:rPr>
              <a:t> </a:t>
            </a:r>
            <a:r>
              <a:rPr lang="en-US" altLang="zh-CN" sz="2000">
                <a:latin typeface="Times New Roman"/>
                <a:cs typeface="Times New Roman"/>
              </a:rPr>
              <a:t>0</a:t>
            </a:r>
            <a:r>
              <a:rPr lang="zh-CN" altLang="en-US" sz="2000">
                <a:latin typeface="Times New Roman"/>
                <a:cs typeface="Times New Roman"/>
              </a:rPr>
              <a:t> 称为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惩罚参数</a:t>
            </a:r>
            <a:r>
              <a:rPr lang="zh-CN" altLang="en-US" sz="2000">
                <a:latin typeface="Times New Roman"/>
                <a:cs typeface="Times New Roman"/>
              </a:rPr>
              <a:t>，一般由应用问题决定，</a:t>
            </a:r>
            <a:r>
              <a:rPr lang="en-US" altLang="zh-CN" sz="2000" i="1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 值大时对误分类的惩罚增大</a:t>
            </a:r>
            <a:r>
              <a:rPr lang="zh-CN" altLang="en-US" sz="2000">
                <a:latin typeface="Times New Roman"/>
                <a:cs typeface="Times New Roman"/>
              </a:rPr>
              <a:t>，</a:t>
            </a:r>
            <a:r>
              <a:rPr lang="en-US" altLang="zh-CN" sz="2000" i="1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 值小时对误分类的惩罚减小</a:t>
            </a:r>
            <a:r>
              <a:rPr lang="zh-CN" altLang="en-US" sz="2000">
                <a:latin typeface="Times New Roman"/>
                <a:cs typeface="Times New Roman"/>
              </a:rPr>
              <a:t>。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594419" y="2413443"/>
            <a:ext cx="2007106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pc="-30" dirty="0">
                <a:latin typeface="Verdana"/>
                <a:cs typeface="Verdana"/>
              </a:rPr>
              <a:t>每个样本都有对应的松弛变量，用以表征样本不满足约束的程度</a:t>
            </a:r>
            <a:r>
              <a:rPr lang="zh-CN" altLang="de-DE" sz="2000" spc="10" dirty="0">
                <a:latin typeface="FangSong"/>
                <a:cs typeface="FangSong"/>
              </a:rPr>
              <a:t> 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81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  <p:bldP spid="8" grpId="0" animBg="1"/>
      <p:bldP spid="25" grpId="0" animBg="1"/>
      <p:bldP spid="27" grpId="0"/>
    </p:bld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软间隔支持向量机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828800" y="1676400"/>
            <a:ext cx="830069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latin typeface="Times New Roman"/>
                <a:cs typeface="Times New Roman"/>
              </a:rPr>
              <a:t>最小化以上目标函数包含两层含义：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>
                <a:latin typeface="Times New Roman"/>
                <a:cs typeface="Times New Roman"/>
              </a:rPr>
              <a:t>使              尽量小 </a:t>
            </a:r>
            <a:r>
              <a:rPr lang="en-US" altLang="zh-CN" sz="2000" dirty="0">
                <a:latin typeface="Times New Roman"/>
                <a:cs typeface="Times New Roman"/>
              </a:rPr>
              <a:t>--</a:t>
            </a:r>
            <a:r>
              <a:rPr lang="zh-CN" altLang="en-US" sz="2000" dirty="0">
                <a:latin typeface="Times New Roman"/>
                <a:cs typeface="Times New Roman"/>
              </a:rPr>
              <a:t> 即</a:t>
            </a:r>
            <a:r>
              <a:rPr lang="zh-CN" altLang="en-US" sz="2000" dirty="0">
                <a:solidFill>
                  <a:srgbClr val="C00000"/>
                </a:solidFill>
                <a:latin typeface="Times New Roman"/>
                <a:cs typeface="Times New Roman"/>
              </a:rPr>
              <a:t>硬间隔尽量大</a:t>
            </a:r>
            <a:r>
              <a:rPr lang="zh-CN" altLang="en-US" sz="2000" dirty="0">
                <a:latin typeface="Times New Roman"/>
                <a:cs typeface="Times New Roman"/>
              </a:rPr>
              <a:t>；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/>
              <a:t>同时使</a:t>
            </a:r>
            <a:r>
              <a:rPr lang="zh-CN" altLang="en-US" sz="2000" dirty="0">
                <a:solidFill>
                  <a:srgbClr val="C00000"/>
                </a:solidFill>
              </a:rPr>
              <a:t>误分类点的个数尽量小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68288" lvl="1">
              <a:lnSpc>
                <a:spcPct val="150000"/>
              </a:lnSpc>
            </a:pPr>
            <a:r>
              <a:rPr lang="en-US" altLang="zh-CN" sz="2000" i="1" dirty="0"/>
              <a:t>C</a:t>
            </a:r>
            <a:r>
              <a:rPr lang="zh-CN" altLang="en-US" sz="2000" i="1" dirty="0"/>
              <a:t> </a:t>
            </a:r>
            <a:r>
              <a:rPr lang="zh-CN" altLang="en-US" sz="2000" dirty="0"/>
              <a:t>是调和二者的系数。</a:t>
            </a:r>
          </a:p>
        </p:txBody>
      </p:sp>
      <p:sp>
        <p:nvSpPr>
          <p:cNvPr id="15" name="object 8"/>
          <p:cNvSpPr/>
          <p:nvPr/>
        </p:nvSpPr>
        <p:spPr>
          <a:xfrm>
            <a:off x="3962400" y="969264"/>
            <a:ext cx="2377440" cy="707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40" y="2036885"/>
            <a:ext cx="711296" cy="4826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15958" y="3526020"/>
            <a:ext cx="8300691" cy="2748859"/>
            <a:chOff x="1815958" y="3526020"/>
            <a:chExt cx="8300691" cy="2748859"/>
          </a:xfrm>
        </p:grpSpPr>
        <p:grpSp>
          <p:nvGrpSpPr>
            <p:cNvPr id="3" name="组 2"/>
            <p:cNvGrpSpPr/>
            <p:nvPr/>
          </p:nvGrpSpPr>
          <p:grpSpPr>
            <a:xfrm>
              <a:off x="3814494" y="4089391"/>
              <a:ext cx="3237738" cy="1565148"/>
              <a:chOff x="1676400" y="4401397"/>
              <a:chExt cx="3237738" cy="1565148"/>
            </a:xfrm>
          </p:grpSpPr>
          <p:sp>
            <p:nvSpPr>
              <p:cNvPr id="18" name="object 8"/>
              <p:cNvSpPr/>
              <p:nvPr/>
            </p:nvSpPr>
            <p:spPr>
              <a:xfrm>
                <a:off x="1676400" y="4401397"/>
                <a:ext cx="2377440" cy="70713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9"/>
              <p:cNvSpPr/>
              <p:nvPr/>
            </p:nvSpPr>
            <p:spPr>
              <a:xfrm>
                <a:off x="1808988" y="5081102"/>
                <a:ext cx="3026664" cy="44653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0"/>
              <p:cNvSpPr/>
              <p:nvPr/>
            </p:nvSpPr>
            <p:spPr>
              <a:xfrm>
                <a:off x="2340102" y="5609930"/>
                <a:ext cx="2574036" cy="356615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815958" y="3526020"/>
              <a:ext cx="830069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2000" b="1">
                  <a:solidFill>
                    <a:srgbClr val="C00000"/>
                  </a:solidFill>
                  <a:latin typeface="Times New Roman"/>
                  <a:cs typeface="Times New Roman"/>
                </a:rPr>
                <a:t>软间隔最大化 </a:t>
              </a:r>
              <a:r>
                <a:rPr lang="en-US" altLang="zh-CN" sz="2000">
                  <a:latin typeface="Times New Roman"/>
                  <a:cs typeface="Times New Roman"/>
                </a:rPr>
                <a:t>SVM</a:t>
              </a:r>
              <a:r>
                <a:rPr lang="zh-CN" altLang="en-US" sz="2000">
                  <a:latin typeface="Times New Roman"/>
                  <a:cs typeface="Times New Roman"/>
                </a:rPr>
                <a:t> 学习问题为如下凸二次规划问题（</a:t>
              </a:r>
              <a:r>
                <a:rPr lang="zh-CN" altLang="en-US" sz="2000" b="1">
                  <a:solidFill>
                    <a:srgbClr val="C00000"/>
                  </a:solidFill>
                  <a:latin typeface="Times New Roman"/>
                  <a:cs typeface="Times New Roman"/>
                </a:rPr>
                <a:t>原始问题</a:t>
              </a:r>
              <a:r>
                <a:rPr lang="zh-CN" altLang="en-US" sz="2000">
                  <a:latin typeface="Times New Roman"/>
                  <a:cs typeface="Times New Roman"/>
                </a:rPr>
                <a:t>）：</a:t>
              </a:r>
              <a:endParaRPr lang="en-US" altLang="zh-CN" sz="2000">
                <a:latin typeface="Times New Roman"/>
                <a:cs typeface="Times New Roman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14601" y="5874769"/>
              <a:ext cx="67681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 dirty="0">
                  <a:solidFill>
                    <a:srgbClr val="1613FF"/>
                  </a:solidFill>
                  <a:latin typeface="Times New Roman"/>
                  <a:cs typeface="Times New Roman"/>
                </a:rPr>
                <a:t>w</a:t>
              </a:r>
              <a:r>
                <a:rPr lang="zh-CN" altLang="en-US" sz="2000" b="1" dirty="0">
                  <a:solidFill>
                    <a:srgbClr val="1613FF"/>
                  </a:solidFill>
                  <a:latin typeface="Times New Roman"/>
                  <a:cs typeface="Times New Roman"/>
                </a:rPr>
                <a:t> 的解是唯一的，</a:t>
              </a:r>
              <a:r>
                <a:rPr lang="en-US" altLang="zh-CN" sz="20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b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的解不唯一， </a:t>
              </a:r>
              <a:r>
                <a:rPr lang="en-US" altLang="zh-CN" sz="2000" b="1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b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的解存在于一个区间。</a:t>
              </a:r>
              <a:endParaRPr lang="en-US" altLang="zh-CN" sz="2000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543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软间隔支持向量机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824553" y="3202693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通过拉格朗日乘子法可得到</a:t>
            </a: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拉格朗日函数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5"/>
          <a:stretch/>
        </p:blipFill>
        <p:spPr>
          <a:xfrm>
            <a:off x="3120656" y="3657601"/>
            <a:ext cx="5708488" cy="76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5244367"/>
            <a:ext cx="4416483" cy="371613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3325165" y="1164130"/>
            <a:ext cx="3237738" cy="1565148"/>
            <a:chOff x="1676400" y="4401397"/>
            <a:chExt cx="3237738" cy="1565148"/>
          </a:xfrm>
        </p:grpSpPr>
        <p:sp>
          <p:nvSpPr>
            <p:cNvPr id="21" name="object 8"/>
            <p:cNvSpPr/>
            <p:nvPr/>
          </p:nvSpPr>
          <p:spPr>
            <a:xfrm>
              <a:off x="1676400" y="4401397"/>
              <a:ext cx="23774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/>
            <p:cNvSpPr/>
            <p:nvPr/>
          </p:nvSpPr>
          <p:spPr>
            <a:xfrm>
              <a:off x="1808988" y="5081102"/>
              <a:ext cx="3026664" cy="4465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/>
            <p:cNvSpPr/>
            <p:nvPr/>
          </p:nvSpPr>
          <p:spPr>
            <a:xfrm>
              <a:off x="2340102" y="5609930"/>
              <a:ext cx="2574036" cy="3566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矩形 9"/>
          <p:cNvSpPr/>
          <p:nvPr/>
        </p:nvSpPr>
        <p:spPr>
          <a:xfrm>
            <a:off x="1981200" y="133216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原始问题：</a:t>
            </a:r>
            <a:endParaRPr lang="zh-CN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3456041" y="1871267"/>
            <a:ext cx="3401959" cy="858011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04592" y="1980805"/>
            <a:ext cx="1778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两个约束条件</a:t>
            </a:r>
            <a:endParaRPr lang="zh-CN" altLang="en-US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5"/>
          <a:stretch/>
        </p:blipFill>
        <p:spPr>
          <a:xfrm>
            <a:off x="3152187" y="4427569"/>
            <a:ext cx="5708488" cy="715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27733"/>
      </p:ext>
    </p:extLst>
  </p:cSld>
  <p:clrMapOvr>
    <a:masterClrMapping/>
  </p:clrMapOvr>
  <p:extLst mod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软间隔支持向量机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707286" y="10668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拉格朗日函数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209801" y="1466911"/>
            <a:ext cx="6619343" cy="1877283"/>
            <a:chOff x="609600" y="1579017"/>
            <a:chExt cx="6619343" cy="18772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455" y="1579017"/>
              <a:ext cx="5708488" cy="147717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084687"/>
              <a:ext cx="4416483" cy="37161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05201"/>
            <a:ext cx="5715000" cy="417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91001"/>
            <a:ext cx="1676400" cy="1979639"/>
          </a:xfrm>
          <a:prstGeom prst="rect">
            <a:avLst/>
          </a:prstGeom>
        </p:spPr>
      </p:pic>
      <p:sp>
        <p:nvSpPr>
          <p:cNvPr id="18" name="object 12"/>
          <p:cNvSpPr/>
          <p:nvPr/>
        </p:nvSpPr>
        <p:spPr>
          <a:xfrm>
            <a:off x="7762080" y="4265691"/>
            <a:ext cx="1524000" cy="6999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7827105" y="5074840"/>
            <a:ext cx="1209143" cy="60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/>
          <p:cNvSpPr/>
          <p:nvPr/>
        </p:nvSpPr>
        <p:spPr>
          <a:xfrm>
            <a:off x="4623620" y="4191001"/>
            <a:ext cx="4662460" cy="1549371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23620" y="5822816"/>
            <a:ext cx="1700980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01000" y="373970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硬间隔：</a:t>
            </a:r>
            <a:endParaRPr lang="zh-CN" altLang="en-US" sz="2000"/>
          </a:p>
        </p:txBody>
      </p:sp>
      <p:sp>
        <p:nvSpPr>
          <p:cNvPr id="26" name="矩形 25"/>
          <p:cNvSpPr/>
          <p:nvPr/>
        </p:nvSpPr>
        <p:spPr>
          <a:xfrm>
            <a:off x="2515361" y="58482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  <a:latin typeface="Times New Roman"/>
                <a:cs typeface="Times New Roman"/>
              </a:rPr>
              <a:t>软间隔：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19600" y="4083842"/>
            <a:ext cx="2057400" cy="23169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58767" y="436750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/>
                <a:cs typeface="Times New Roman"/>
              </a:rPr>
              <a:t>带回</a:t>
            </a:r>
            <a:endParaRPr lang="zh-CN" altLang="en-US" sz="2000" dirty="0"/>
          </a:p>
        </p:txBody>
      </p:sp>
      <p:sp>
        <p:nvSpPr>
          <p:cNvPr id="3" name="任意多边形 2"/>
          <p:cNvSpPr/>
          <p:nvPr/>
        </p:nvSpPr>
        <p:spPr>
          <a:xfrm>
            <a:off x="1849821" y="2122074"/>
            <a:ext cx="2532993" cy="2954423"/>
          </a:xfrm>
          <a:custGeom>
            <a:avLst/>
            <a:gdLst>
              <a:gd name="connsiteX0" fmla="*/ 2532993 w 2532993"/>
              <a:gd name="connsiteY0" fmla="*/ 2954423 h 2954423"/>
              <a:gd name="connsiteX1" fmla="*/ 2448910 w 2532993"/>
              <a:gd name="connsiteY1" fmla="*/ 2922892 h 2954423"/>
              <a:gd name="connsiteX2" fmla="*/ 2385848 w 2532993"/>
              <a:gd name="connsiteY2" fmla="*/ 2901871 h 2954423"/>
              <a:gd name="connsiteX3" fmla="*/ 2312276 w 2532993"/>
              <a:gd name="connsiteY3" fmla="*/ 2870340 h 2954423"/>
              <a:gd name="connsiteX4" fmla="*/ 2270234 w 2532993"/>
              <a:gd name="connsiteY4" fmla="*/ 2849319 h 2954423"/>
              <a:gd name="connsiteX5" fmla="*/ 2238703 w 2532993"/>
              <a:gd name="connsiteY5" fmla="*/ 2838809 h 2954423"/>
              <a:gd name="connsiteX6" fmla="*/ 2154620 w 2532993"/>
              <a:gd name="connsiteY6" fmla="*/ 2796767 h 2954423"/>
              <a:gd name="connsiteX7" fmla="*/ 2112579 w 2532993"/>
              <a:gd name="connsiteY7" fmla="*/ 2775747 h 2954423"/>
              <a:gd name="connsiteX8" fmla="*/ 2070538 w 2532993"/>
              <a:gd name="connsiteY8" fmla="*/ 2754726 h 2954423"/>
              <a:gd name="connsiteX9" fmla="*/ 2039007 w 2532993"/>
              <a:gd name="connsiteY9" fmla="*/ 2733705 h 2954423"/>
              <a:gd name="connsiteX10" fmla="*/ 1986455 w 2532993"/>
              <a:gd name="connsiteY10" fmla="*/ 2712685 h 2954423"/>
              <a:gd name="connsiteX11" fmla="*/ 1954924 w 2532993"/>
              <a:gd name="connsiteY11" fmla="*/ 2691664 h 2954423"/>
              <a:gd name="connsiteX12" fmla="*/ 1870841 w 2532993"/>
              <a:gd name="connsiteY12" fmla="*/ 2649623 h 2954423"/>
              <a:gd name="connsiteX13" fmla="*/ 1828800 w 2532993"/>
              <a:gd name="connsiteY13" fmla="*/ 2628602 h 2954423"/>
              <a:gd name="connsiteX14" fmla="*/ 1786758 w 2532993"/>
              <a:gd name="connsiteY14" fmla="*/ 2607581 h 2954423"/>
              <a:gd name="connsiteX15" fmla="*/ 1702676 w 2532993"/>
              <a:gd name="connsiteY15" fmla="*/ 2576050 h 2954423"/>
              <a:gd name="connsiteX16" fmla="*/ 1618593 w 2532993"/>
              <a:gd name="connsiteY16" fmla="*/ 2534009 h 2954423"/>
              <a:gd name="connsiteX17" fmla="*/ 1576551 w 2532993"/>
              <a:gd name="connsiteY17" fmla="*/ 2512988 h 2954423"/>
              <a:gd name="connsiteX18" fmla="*/ 1481958 w 2532993"/>
              <a:gd name="connsiteY18" fmla="*/ 2481457 h 2954423"/>
              <a:gd name="connsiteX19" fmla="*/ 1450427 w 2532993"/>
              <a:gd name="connsiteY19" fmla="*/ 2470947 h 2954423"/>
              <a:gd name="connsiteX20" fmla="*/ 1366345 w 2532993"/>
              <a:gd name="connsiteY20" fmla="*/ 2428905 h 2954423"/>
              <a:gd name="connsiteX21" fmla="*/ 1292772 w 2532993"/>
              <a:gd name="connsiteY21" fmla="*/ 2407885 h 2954423"/>
              <a:gd name="connsiteX22" fmla="*/ 1187669 w 2532993"/>
              <a:gd name="connsiteY22" fmla="*/ 2365843 h 2954423"/>
              <a:gd name="connsiteX23" fmla="*/ 1156138 w 2532993"/>
              <a:gd name="connsiteY23" fmla="*/ 2355333 h 2954423"/>
              <a:gd name="connsiteX24" fmla="*/ 1030013 w 2532993"/>
              <a:gd name="connsiteY24" fmla="*/ 2302781 h 2954423"/>
              <a:gd name="connsiteX25" fmla="*/ 998482 w 2532993"/>
              <a:gd name="connsiteY25" fmla="*/ 2292271 h 2954423"/>
              <a:gd name="connsiteX26" fmla="*/ 945931 w 2532993"/>
              <a:gd name="connsiteY26" fmla="*/ 2271250 h 2954423"/>
              <a:gd name="connsiteX27" fmla="*/ 903889 w 2532993"/>
              <a:gd name="connsiteY27" fmla="*/ 2260740 h 2954423"/>
              <a:gd name="connsiteX28" fmla="*/ 872358 w 2532993"/>
              <a:gd name="connsiteY28" fmla="*/ 2250229 h 2954423"/>
              <a:gd name="connsiteX29" fmla="*/ 830317 w 2532993"/>
              <a:gd name="connsiteY29" fmla="*/ 2239719 h 2954423"/>
              <a:gd name="connsiteX30" fmla="*/ 788276 w 2532993"/>
              <a:gd name="connsiteY30" fmla="*/ 2218698 h 2954423"/>
              <a:gd name="connsiteX31" fmla="*/ 767255 w 2532993"/>
              <a:gd name="connsiteY31" fmla="*/ 2208188 h 2954423"/>
              <a:gd name="connsiteX32" fmla="*/ 725213 w 2532993"/>
              <a:gd name="connsiteY32" fmla="*/ 2197678 h 2954423"/>
              <a:gd name="connsiteX33" fmla="*/ 704193 w 2532993"/>
              <a:gd name="connsiteY33" fmla="*/ 2187167 h 2954423"/>
              <a:gd name="connsiteX34" fmla="*/ 693682 w 2532993"/>
              <a:gd name="connsiteY34" fmla="*/ 2176657 h 2954423"/>
              <a:gd name="connsiteX35" fmla="*/ 651641 w 2532993"/>
              <a:gd name="connsiteY35" fmla="*/ 2166147 h 2954423"/>
              <a:gd name="connsiteX36" fmla="*/ 641131 w 2532993"/>
              <a:gd name="connsiteY36" fmla="*/ 2155636 h 2954423"/>
              <a:gd name="connsiteX37" fmla="*/ 588579 w 2532993"/>
              <a:gd name="connsiteY37" fmla="*/ 2134616 h 2954423"/>
              <a:gd name="connsiteX38" fmla="*/ 557048 w 2532993"/>
              <a:gd name="connsiteY38" fmla="*/ 2113595 h 2954423"/>
              <a:gd name="connsiteX39" fmla="*/ 525517 w 2532993"/>
              <a:gd name="connsiteY39" fmla="*/ 2092574 h 2954423"/>
              <a:gd name="connsiteX40" fmla="*/ 504496 w 2532993"/>
              <a:gd name="connsiteY40" fmla="*/ 2082064 h 2954423"/>
              <a:gd name="connsiteX41" fmla="*/ 472965 w 2532993"/>
              <a:gd name="connsiteY41" fmla="*/ 2061043 h 2954423"/>
              <a:gd name="connsiteX42" fmla="*/ 441434 w 2532993"/>
              <a:gd name="connsiteY42" fmla="*/ 2050533 h 2954423"/>
              <a:gd name="connsiteX43" fmla="*/ 388882 w 2532993"/>
              <a:gd name="connsiteY43" fmla="*/ 2019002 h 2954423"/>
              <a:gd name="connsiteX44" fmla="*/ 336331 w 2532993"/>
              <a:gd name="connsiteY44" fmla="*/ 1976960 h 2954423"/>
              <a:gd name="connsiteX45" fmla="*/ 315310 w 2532993"/>
              <a:gd name="connsiteY45" fmla="*/ 1966450 h 2954423"/>
              <a:gd name="connsiteX46" fmla="*/ 283779 w 2532993"/>
              <a:gd name="connsiteY46" fmla="*/ 1934919 h 2954423"/>
              <a:gd name="connsiteX47" fmla="*/ 220717 w 2532993"/>
              <a:gd name="connsiteY47" fmla="*/ 1882367 h 2954423"/>
              <a:gd name="connsiteX48" fmla="*/ 210207 w 2532993"/>
              <a:gd name="connsiteY48" fmla="*/ 1861347 h 2954423"/>
              <a:gd name="connsiteX49" fmla="*/ 178676 w 2532993"/>
              <a:gd name="connsiteY49" fmla="*/ 1829816 h 2954423"/>
              <a:gd name="connsiteX50" fmla="*/ 168165 w 2532993"/>
              <a:gd name="connsiteY50" fmla="*/ 1819305 h 2954423"/>
              <a:gd name="connsiteX51" fmla="*/ 157655 w 2532993"/>
              <a:gd name="connsiteY51" fmla="*/ 1798285 h 2954423"/>
              <a:gd name="connsiteX52" fmla="*/ 136634 w 2532993"/>
              <a:gd name="connsiteY52" fmla="*/ 1777264 h 2954423"/>
              <a:gd name="connsiteX53" fmla="*/ 115613 w 2532993"/>
              <a:gd name="connsiteY53" fmla="*/ 1745733 h 2954423"/>
              <a:gd name="connsiteX54" fmla="*/ 105103 w 2532993"/>
              <a:gd name="connsiteY54" fmla="*/ 1724712 h 2954423"/>
              <a:gd name="connsiteX55" fmla="*/ 73572 w 2532993"/>
              <a:gd name="connsiteY55" fmla="*/ 1693181 h 2954423"/>
              <a:gd name="connsiteX56" fmla="*/ 42041 w 2532993"/>
              <a:gd name="connsiteY56" fmla="*/ 1640629 h 2954423"/>
              <a:gd name="connsiteX57" fmla="*/ 31531 w 2532993"/>
              <a:gd name="connsiteY57" fmla="*/ 1609098 h 2954423"/>
              <a:gd name="connsiteX58" fmla="*/ 10510 w 2532993"/>
              <a:gd name="connsiteY58" fmla="*/ 1567057 h 2954423"/>
              <a:gd name="connsiteX59" fmla="*/ 0 w 2532993"/>
              <a:gd name="connsiteY59" fmla="*/ 1535526 h 2954423"/>
              <a:gd name="connsiteX60" fmla="*/ 21020 w 2532993"/>
              <a:gd name="connsiteY60" fmla="*/ 1188685 h 2954423"/>
              <a:gd name="connsiteX61" fmla="*/ 31531 w 2532993"/>
              <a:gd name="connsiteY61" fmla="*/ 1146643 h 2954423"/>
              <a:gd name="connsiteX62" fmla="*/ 73572 w 2532993"/>
              <a:gd name="connsiteY62" fmla="*/ 1020519 h 2954423"/>
              <a:gd name="connsiteX63" fmla="*/ 84082 w 2532993"/>
              <a:gd name="connsiteY63" fmla="*/ 999498 h 2954423"/>
              <a:gd name="connsiteX64" fmla="*/ 126124 w 2532993"/>
              <a:gd name="connsiteY64" fmla="*/ 946947 h 2954423"/>
              <a:gd name="connsiteX65" fmla="*/ 136634 w 2532993"/>
              <a:gd name="connsiteY65" fmla="*/ 915416 h 2954423"/>
              <a:gd name="connsiteX66" fmla="*/ 157655 w 2532993"/>
              <a:gd name="connsiteY66" fmla="*/ 894395 h 2954423"/>
              <a:gd name="connsiteX67" fmla="*/ 210207 w 2532993"/>
              <a:gd name="connsiteY67" fmla="*/ 831333 h 2954423"/>
              <a:gd name="connsiteX68" fmla="*/ 273269 w 2532993"/>
              <a:gd name="connsiteY68" fmla="*/ 768271 h 2954423"/>
              <a:gd name="connsiteX69" fmla="*/ 493986 w 2532993"/>
              <a:gd name="connsiteY69" fmla="*/ 589595 h 2954423"/>
              <a:gd name="connsiteX70" fmla="*/ 536027 w 2532993"/>
              <a:gd name="connsiteY70" fmla="*/ 558064 h 2954423"/>
              <a:gd name="connsiteX71" fmla="*/ 683172 w 2532993"/>
              <a:gd name="connsiteY71" fmla="*/ 463471 h 2954423"/>
              <a:gd name="connsiteX72" fmla="*/ 746234 w 2532993"/>
              <a:gd name="connsiteY72" fmla="*/ 431940 h 2954423"/>
              <a:gd name="connsiteX73" fmla="*/ 798786 w 2532993"/>
              <a:gd name="connsiteY73" fmla="*/ 400409 h 2954423"/>
              <a:gd name="connsiteX74" fmla="*/ 935420 w 2532993"/>
              <a:gd name="connsiteY74" fmla="*/ 337347 h 2954423"/>
              <a:gd name="connsiteX75" fmla="*/ 1093076 w 2532993"/>
              <a:gd name="connsiteY75" fmla="*/ 253264 h 2954423"/>
              <a:gd name="connsiteX76" fmla="*/ 1208689 w 2532993"/>
              <a:gd name="connsiteY76" fmla="*/ 179692 h 2954423"/>
              <a:gd name="connsiteX77" fmla="*/ 1229710 w 2532993"/>
              <a:gd name="connsiteY77" fmla="*/ 169181 h 2954423"/>
              <a:gd name="connsiteX78" fmla="*/ 1261241 w 2532993"/>
              <a:gd name="connsiteY78" fmla="*/ 158671 h 2954423"/>
              <a:gd name="connsiteX79" fmla="*/ 1345324 w 2532993"/>
              <a:gd name="connsiteY79" fmla="*/ 116629 h 2954423"/>
              <a:gd name="connsiteX80" fmla="*/ 1376855 w 2532993"/>
              <a:gd name="connsiteY80" fmla="*/ 95609 h 2954423"/>
              <a:gd name="connsiteX81" fmla="*/ 1439917 w 2532993"/>
              <a:gd name="connsiteY81" fmla="*/ 64078 h 2954423"/>
              <a:gd name="connsiteX82" fmla="*/ 1502979 w 2532993"/>
              <a:gd name="connsiteY82" fmla="*/ 32547 h 2954423"/>
              <a:gd name="connsiteX83" fmla="*/ 1545020 w 2532993"/>
              <a:gd name="connsiteY83" fmla="*/ 11526 h 2954423"/>
              <a:gd name="connsiteX84" fmla="*/ 1566041 w 2532993"/>
              <a:gd name="connsiteY84" fmla="*/ 11526 h 295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532993" h="2954423">
                <a:moveTo>
                  <a:pt x="2532993" y="2954423"/>
                </a:moveTo>
                <a:cubicBezTo>
                  <a:pt x="2441969" y="2931666"/>
                  <a:pt x="2540512" y="2959533"/>
                  <a:pt x="2448910" y="2922892"/>
                </a:cubicBezTo>
                <a:cubicBezTo>
                  <a:pt x="2428337" y="2914663"/>
                  <a:pt x="2405666" y="2911780"/>
                  <a:pt x="2385848" y="2901871"/>
                </a:cubicBezTo>
                <a:cubicBezTo>
                  <a:pt x="2246428" y="2832159"/>
                  <a:pt x="2420521" y="2916730"/>
                  <a:pt x="2312276" y="2870340"/>
                </a:cubicBezTo>
                <a:cubicBezTo>
                  <a:pt x="2297875" y="2864168"/>
                  <a:pt x="2284635" y="2855491"/>
                  <a:pt x="2270234" y="2849319"/>
                </a:cubicBezTo>
                <a:cubicBezTo>
                  <a:pt x="2260051" y="2844955"/>
                  <a:pt x="2248789" y="2843393"/>
                  <a:pt x="2238703" y="2838809"/>
                </a:cubicBezTo>
                <a:cubicBezTo>
                  <a:pt x="2210176" y="2825842"/>
                  <a:pt x="2182648" y="2810781"/>
                  <a:pt x="2154620" y="2796767"/>
                </a:cubicBezTo>
                <a:lnTo>
                  <a:pt x="2112579" y="2775747"/>
                </a:lnTo>
                <a:cubicBezTo>
                  <a:pt x="2098565" y="2768740"/>
                  <a:pt x="2083574" y="2763417"/>
                  <a:pt x="2070538" y="2754726"/>
                </a:cubicBezTo>
                <a:cubicBezTo>
                  <a:pt x="2060028" y="2747719"/>
                  <a:pt x="2050305" y="2739354"/>
                  <a:pt x="2039007" y="2733705"/>
                </a:cubicBezTo>
                <a:cubicBezTo>
                  <a:pt x="2022132" y="2725268"/>
                  <a:pt x="2003330" y="2721122"/>
                  <a:pt x="1986455" y="2712685"/>
                </a:cubicBezTo>
                <a:cubicBezTo>
                  <a:pt x="1975157" y="2707036"/>
                  <a:pt x="1966014" y="2697713"/>
                  <a:pt x="1954924" y="2691664"/>
                </a:cubicBezTo>
                <a:cubicBezTo>
                  <a:pt x="1927414" y="2676659"/>
                  <a:pt x="1898869" y="2663637"/>
                  <a:pt x="1870841" y="2649623"/>
                </a:cubicBezTo>
                <a:lnTo>
                  <a:pt x="1828800" y="2628602"/>
                </a:lnTo>
                <a:cubicBezTo>
                  <a:pt x="1814786" y="2621595"/>
                  <a:pt x="1801622" y="2612536"/>
                  <a:pt x="1786758" y="2607581"/>
                </a:cubicBezTo>
                <a:cubicBezTo>
                  <a:pt x="1755036" y="2597007"/>
                  <a:pt x="1735359" y="2591135"/>
                  <a:pt x="1702676" y="2576050"/>
                </a:cubicBezTo>
                <a:cubicBezTo>
                  <a:pt x="1674224" y="2562918"/>
                  <a:pt x="1646621" y="2548023"/>
                  <a:pt x="1618593" y="2534009"/>
                </a:cubicBezTo>
                <a:cubicBezTo>
                  <a:pt x="1604579" y="2527002"/>
                  <a:pt x="1591751" y="2516788"/>
                  <a:pt x="1576551" y="2512988"/>
                </a:cubicBezTo>
                <a:cubicBezTo>
                  <a:pt x="1506104" y="2495377"/>
                  <a:pt x="1561117" y="2511141"/>
                  <a:pt x="1481958" y="2481457"/>
                </a:cubicBezTo>
                <a:cubicBezTo>
                  <a:pt x="1471585" y="2477567"/>
                  <a:pt x="1460513" y="2475531"/>
                  <a:pt x="1450427" y="2470947"/>
                </a:cubicBezTo>
                <a:cubicBezTo>
                  <a:pt x="1421900" y="2457980"/>
                  <a:pt x="1396073" y="2438814"/>
                  <a:pt x="1366345" y="2428905"/>
                </a:cubicBezTo>
                <a:cubicBezTo>
                  <a:pt x="1321109" y="2413827"/>
                  <a:pt x="1345561" y="2421082"/>
                  <a:pt x="1292772" y="2407885"/>
                </a:cubicBezTo>
                <a:cubicBezTo>
                  <a:pt x="1230914" y="2376955"/>
                  <a:pt x="1265592" y="2391817"/>
                  <a:pt x="1187669" y="2365843"/>
                </a:cubicBezTo>
                <a:lnTo>
                  <a:pt x="1156138" y="2355333"/>
                </a:lnTo>
                <a:cubicBezTo>
                  <a:pt x="1096953" y="2315875"/>
                  <a:pt x="1136590" y="2338306"/>
                  <a:pt x="1030013" y="2302781"/>
                </a:cubicBezTo>
                <a:cubicBezTo>
                  <a:pt x="1019503" y="2299278"/>
                  <a:pt x="1008768" y="2296386"/>
                  <a:pt x="998482" y="2292271"/>
                </a:cubicBezTo>
                <a:cubicBezTo>
                  <a:pt x="980965" y="2285264"/>
                  <a:pt x="963829" y="2277216"/>
                  <a:pt x="945931" y="2271250"/>
                </a:cubicBezTo>
                <a:cubicBezTo>
                  <a:pt x="932227" y="2266682"/>
                  <a:pt x="917778" y="2264708"/>
                  <a:pt x="903889" y="2260740"/>
                </a:cubicBezTo>
                <a:cubicBezTo>
                  <a:pt x="893236" y="2257696"/>
                  <a:pt x="883011" y="2253273"/>
                  <a:pt x="872358" y="2250229"/>
                </a:cubicBezTo>
                <a:cubicBezTo>
                  <a:pt x="858469" y="2246261"/>
                  <a:pt x="843842" y="2244791"/>
                  <a:pt x="830317" y="2239719"/>
                </a:cubicBezTo>
                <a:cubicBezTo>
                  <a:pt x="815647" y="2234218"/>
                  <a:pt x="802290" y="2225705"/>
                  <a:pt x="788276" y="2218698"/>
                </a:cubicBezTo>
                <a:cubicBezTo>
                  <a:pt x="781269" y="2215195"/>
                  <a:pt x="774855" y="2210088"/>
                  <a:pt x="767255" y="2208188"/>
                </a:cubicBezTo>
                <a:lnTo>
                  <a:pt x="725213" y="2197678"/>
                </a:lnTo>
                <a:cubicBezTo>
                  <a:pt x="718206" y="2194174"/>
                  <a:pt x="710711" y="2191512"/>
                  <a:pt x="704193" y="2187167"/>
                </a:cubicBezTo>
                <a:cubicBezTo>
                  <a:pt x="700070" y="2184419"/>
                  <a:pt x="698282" y="2178497"/>
                  <a:pt x="693682" y="2176657"/>
                </a:cubicBezTo>
                <a:cubicBezTo>
                  <a:pt x="680270" y="2171292"/>
                  <a:pt x="665655" y="2169650"/>
                  <a:pt x="651641" y="2166147"/>
                </a:cubicBezTo>
                <a:cubicBezTo>
                  <a:pt x="648138" y="2162643"/>
                  <a:pt x="645254" y="2158384"/>
                  <a:pt x="641131" y="2155636"/>
                </a:cubicBezTo>
                <a:cubicBezTo>
                  <a:pt x="625668" y="2145327"/>
                  <a:pt x="605668" y="2140312"/>
                  <a:pt x="588579" y="2134616"/>
                </a:cubicBezTo>
                <a:cubicBezTo>
                  <a:pt x="568506" y="2114541"/>
                  <a:pt x="588864" y="2132684"/>
                  <a:pt x="557048" y="2113595"/>
                </a:cubicBezTo>
                <a:cubicBezTo>
                  <a:pt x="546216" y="2107096"/>
                  <a:pt x="536349" y="2099073"/>
                  <a:pt x="525517" y="2092574"/>
                </a:cubicBezTo>
                <a:cubicBezTo>
                  <a:pt x="518799" y="2088543"/>
                  <a:pt x="511214" y="2086095"/>
                  <a:pt x="504496" y="2082064"/>
                </a:cubicBezTo>
                <a:cubicBezTo>
                  <a:pt x="493664" y="2075565"/>
                  <a:pt x="484263" y="2066692"/>
                  <a:pt x="472965" y="2061043"/>
                </a:cubicBezTo>
                <a:cubicBezTo>
                  <a:pt x="463056" y="2056088"/>
                  <a:pt x="451944" y="2054036"/>
                  <a:pt x="441434" y="2050533"/>
                </a:cubicBezTo>
                <a:cubicBezTo>
                  <a:pt x="400375" y="2009474"/>
                  <a:pt x="443459" y="2046290"/>
                  <a:pt x="388882" y="2019002"/>
                </a:cubicBezTo>
                <a:cubicBezTo>
                  <a:pt x="337437" y="1993280"/>
                  <a:pt x="375437" y="2006289"/>
                  <a:pt x="336331" y="1976960"/>
                </a:cubicBezTo>
                <a:cubicBezTo>
                  <a:pt x="330064" y="1972260"/>
                  <a:pt x="322317" y="1969953"/>
                  <a:pt x="315310" y="1966450"/>
                </a:cubicBezTo>
                <a:cubicBezTo>
                  <a:pt x="293289" y="1922406"/>
                  <a:pt x="319815" y="1964948"/>
                  <a:pt x="283779" y="1934919"/>
                </a:cubicBezTo>
                <a:cubicBezTo>
                  <a:pt x="212404" y="1875441"/>
                  <a:pt x="268870" y="1906444"/>
                  <a:pt x="220717" y="1882367"/>
                </a:cubicBezTo>
                <a:cubicBezTo>
                  <a:pt x="217214" y="1875360"/>
                  <a:pt x="215101" y="1867464"/>
                  <a:pt x="210207" y="1861347"/>
                </a:cubicBezTo>
                <a:cubicBezTo>
                  <a:pt x="200922" y="1849740"/>
                  <a:pt x="189186" y="1840326"/>
                  <a:pt x="178676" y="1829816"/>
                </a:cubicBezTo>
                <a:cubicBezTo>
                  <a:pt x="175172" y="1826312"/>
                  <a:pt x="170381" y="1823737"/>
                  <a:pt x="168165" y="1819305"/>
                </a:cubicBezTo>
                <a:cubicBezTo>
                  <a:pt x="164662" y="1812298"/>
                  <a:pt x="162355" y="1804552"/>
                  <a:pt x="157655" y="1798285"/>
                </a:cubicBezTo>
                <a:cubicBezTo>
                  <a:pt x="151709" y="1790358"/>
                  <a:pt x="142131" y="1785509"/>
                  <a:pt x="136634" y="1777264"/>
                </a:cubicBezTo>
                <a:cubicBezTo>
                  <a:pt x="129627" y="1766754"/>
                  <a:pt x="122112" y="1756565"/>
                  <a:pt x="115613" y="1745733"/>
                </a:cubicBezTo>
                <a:cubicBezTo>
                  <a:pt x="111582" y="1739015"/>
                  <a:pt x="109997" y="1730829"/>
                  <a:pt x="105103" y="1724712"/>
                </a:cubicBezTo>
                <a:cubicBezTo>
                  <a:pt x="95818" y="1713105"/>
                  <a:pt x="80219" y="1706476"/>
                  <a:pt x="73572" y="1693181"/>
                </a:cubicBezTo>
                <a:cubicBezTo>
                  <a:pt x="50335" y="1646708"/>
                  <a:pt x="63629" y="1662219"/>
                  <a:pt x="42041" y="1640629"/>
                </a:cubicBezTo>
                <a:cubicBezTo>
                  <a:pt x="38538" y="1630119"/>
                  <a:pt x="35895" y="1619281"/>
                  <a:pt x="31531" y="1609098"/>
                </a:cubicBezTo>
                <a:cubicBezTo>
                  <a:pt x="25359" y="1594697"/>
                  <a:pt x="15464" y="1581921"/>
                  <a:pt x="10510" y="1567057"/>
                </a:cubicBezTo>
                <a:lnTo>
                  <a:pt x="0" y="1535526"/>
                </a:lnTo>
                <a:cubicBezTo>
                  <a:pt x="6034" y="1372606"/>
                  <a:pt x="-3866" y="1313113"/>
                  <a:pt x="21020" y="1188685"/>
                </a:cubicBezTo>
                <a:cubicBezTo>
                  <a:pt x="23853" y="1174520"/>
                  <a:pt x="27222" y="1160431"/>
                  <a:pt x="31531" y="1146643"/>
                </a:cubicBezTo>
                <a:cubicBezTo>
                  <a:pt x="44749" y="1104345"/>
                  <a:pt x="53754" y="1060156"/>
                  <a:pt x="73572" y="1020519"/>
                </a:cubicBezTo>
                <a:cubicBezTo>
                  <a:pt x="77075" y="1013512"/>
                  <a:pt x="79529" y="1005873"/>
                  <a:pt x="84082" y="999498"/>
                </a:cubicBezTo>
                <a:cubicBezTo>
                  <a:pt x="97121" y="981244"/>
                  <a:pt x="112110" y="964464"/>
                  <a:pt x="126124" y="946947"/>
                </a:cubicBezTo>
                <a:cubicBezTo>
                  <a:pt x="129627" y="936437"/>
                  <a:pt x="130934" y="924916"/>
                  <a:pt x="136634" y="915416"/>
                </a:cubicBezTo>
                <a:cubicBezTo>
                  <a:pt x="141732" y="906919"/>
                  <a:pt x="151130" y="901853"/>
                  <a:pt x="157655" y="894395"/>
                </a:cubicBezTo>
                <a:cubicBezTo>
                  <a:pt x="175674" y="873802"/>
                  <a:pt x="191717" y="851504"/>
                  <a:pt x="210207" y="831333"/>
                </a:cubicBezTo>
                <a:cubicBezTo>
                  <a:pt x="230295" y="809419"/>
                  <a:pt x="250530" y="787420"/>
                  <a:pt x="273269" y="768271"/>
                </a:cubicBezTo>
                <a:cubicBezTo>
                  <a:pt x="478957" y="595059"/>
                  <a:pt x="395128" y="639022"/>
                  <a:pt x="493986" y="589595"/>
                </a:cubicBezTo>
                <a:cubicBezTo>
                  <a:pt x="533147" y="550434"/>
                  <a:pt x="496183" y="582967"/>
                  <a:pt x="536027" y="558064"/>
                </a:cubicBezTo>
                <a:cubicBezTo>
                  <a:pt x="585473" y="527160"/>
                  <a:pt x="634217" y="495147"/>
                  <a:pt x="683172" y="463471"/>
                </a:cubicBezTo>
                <a:cubicBezTo>
                  <a:pt x="726469" y="435455"/>
                  <a:pt x="700485" y="447189"/>
                  <a:pt x="746234" y="431940"/>
                </a:cubicBezTo>
                <a:cubicBezTo>
                  <a:pt x="767824" y="410350"/>
                  <a:pt x="752312" y="423646"/>
                  <a:pt x="798786" y="400409"/>
                </a:cubicBezTo>
                <a:cubicBezTo>
                  <a:pt x="913801" y="342901"/>
                  <a:pt x="866728" y="360243"/>
                  <a:pt x="935420" y="337347"/>
                </a:cubicBezTo>
                <a:cubicBezTo>
                  <a:pt x="1063221" y="256019"/>
                  <a:pt x="1006718" y="274852"/>
                  <a:pt x="1093076" y="253264"/>
                </a:cubicBezTo>
                <a:cubicBezTo>
                  <a:pt x="1131614" y="228740"/>
                  <a:pt x="1167833" y="200121"/>
                  <a:pt x="1208689" y="179692"/>
                </a:cubicBezTo>
                <a:cubicBezTo>
                  <a:pt x="1215696" y="176188"/>
                  <a:pt x="1222436" y="172091"/>
                  <a:pt x="1229710" y="169181"/>
                </a:cubicBezTo>
                <a:cubicBezTo>
                  <a:pt x="1239996" y="165066"/>
                  <a:pt x="1250731" y="162174"/>
                  <a:pt x="1261241" y="158671"/>
                </a:cubicBezTo>
                <a:cubicBezTo>
                  <a:pt x="1334288" y="109972"/>
                  <a:pt x="1242483" y="168049"/>
                  <a:pt x="1345324" y="116629"/>
                </a:cubicBezTo>
                <a:cubicBezTo>
                  <a:pt x="1356622" y="110980"/>
                  <a:pt x="1365813" y="101743"/>
                  <a:pt x="1376855" y="95609"/>
                </a:cubicBezTo>
                <a:cubicBezTo>
                  <a:pt x="1397399" y="84196"/>
                  <a:pt x="1418896" y="74588"/>
                  <a:pt x="1439917" y="64078"/>
                </a:cubicBezTo>
                <a:lnTo>
                  <a:pt x="1502979" y="32547"/>
                </a:lnTo>
                <a:lnTo>
                  <a:pt x="1545020" y="11526"/>
                </a:lnTo>
                <a:cubicBezTo>
                  <a:pt x="1569175" y="-551"/>
                  <a:pt x="1566041" y="-6818"/>
                  <a:pt x="1566041" y="11526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056920"/>
      </p:ext>
    </p:extLst>
  </p:cSld>
  <p:clrMapOvr>
    <a:masterClrMapping/>
  </p:clrMapOvr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其他可能的解</a:t>
            </a:r>
            <a:endParaRPr lang="en-US" altLang="x-none" dirty="0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80902016"/>
              </p:ext>
            </p:extLst>
          </p:nvPr>
        </p:nvGraphicFramePr>
        <p:xfrm>
          <a:off x="3352800" y="120411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7577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0411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36576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4" name="Line 6"/>
          <p:cNvSpPr>
            <a:spLocks noChangeShapeType="1"/>
          </p:cNvSpPr>
          <p:nvPr/>
        </p:nvSpPr>
        <p:spPr bwMode="auto">
          <a:xfrm>
            <a:off x="36576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5" name="Line 7"/>
          <p:cNvSpPr>
            <a:spLocks noChangeShapeType="1"/>
          </p:cNvSpPr>
          <p:nvPr/>
        </p:nvSpPr>
        <p:spPr bwMode="auto">
          <a:xfrm>
            <a:off x="36576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6" name="Line 8"/>
          <p:cNvSpPr>
            <a:spLocks noChangeShapeType="1"/>
          </p:cNvSpPr>
          <p:nvPr/>
        </p:nvSpPr>
        <p:spPr bwMode="auto">
          <a:xfrm>
            <a:off x="36576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7" name="Line 9"/>
          <p:cNvSpPr>
            <a:spLocks noChangeShapeType="1"/>
          </p:cNvSpPr>
          <p:nvPr/>
        </p:nvSpPr>
        <p:spPr bwMode="auto">
          <a:xfrm>
            <a:off x="36576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软间隔支持向量机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1707286" y="10668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对偶问题（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</a:t>
            </a:r>
            <a:r>
              <a:rPr lang="en-US" altLang="zh-CN" sz="2000" b="1">
                <a:solidFill>
                  <a:srgbClr val="C00000"/>
                </a:solidFill>
                <a:latin typeface="Times New Roman"/>
                <a:cs typeface="Times New Roman"/>
              </a:rPr>
              <a:t>SVM</a:t>
            </a: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）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88" y="1667309"/>
            <a:ext cx="3629015" cy="190065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07286" y="38100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 dirty="0">
                <a:solidFill>
                  <a:srgbClr val="1613FF"/>
                </a:solidFill>
                <a:latin typeface="Times New Roman"/>
                <a:cs typeface="Times New Roman"/>
              </a:rPr>
              <a:t>对偶问题（</a:t>
            </a:r>
            <a:r>
              <a:rPr lang="zh-CN" altLang="en-US"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硬间隔</a:t>
            </a:r>
            <a:r>
              <a:rPr lang="en-US" altLang="zh-CN"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SVM</a:t>
            </a:r>
            <a:r>
              <a:rPr lang="zh-CN" altLang="en-US" sz="2000" b="1" dirty="0">
                <a:solidFill>
                  <a:srgbClr val="1613FF"/>
                </a:solidFill>
                <a:latin typeface="Times New Roman"/>
                <a:cs typeface="Times New Roman"/>
              </a:rPr>
              <a:t>）</a:t>
            </a:r>
            <a:r>
              <a:rPr lang="zh-CN" altLang="en-US" sz="2000" dirty="0">
                <a:latin typeface="Times New Roman"/>
                <a:cs typeface="Times New Roman"/>
              </a:rPr>
              <a:t>：</a:t>
            </a:r>
            <a:endParaRPr lang="en-US" altLang="zh-CN" sz="2000" dirty="0">
              <a:latin typeface="Times New Roman"/>
              <a:cs typeface="Times New Roman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1707287" y="4410510"/>
            <a:ext cx="3483401" cy="1619699"/>
            <a:chOff x="1676400" y="1476025"/>
            <a:chExt cx="4631436" cy="2188589"/>
          </a:xfrm>
        </p:grpSpPr>
        <p:sp>
          <p:nvSpPr>
            <p:cNvPr id="28" name="object 15"/>
            <p:cNvSpPr/>
            <p:nvPr/>
          </p:nvSpPr>
          <p:spPr>
            <a:xfrm>
              <a:off x="1676400" y="1476025"/>
              <a:ext cx="4631436" cy="93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6"/>
            <p:cNvSpPr/>
            <p:nvPr/>
          </p:nvSpPr>
          <p:spPr>
            <a:xfrm>
              <a:off x="2855213" y="2412143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7"/>
            <p:cNvSpPr/>
            <p:nvPr/>
          </p:nvSpPr>
          <p:spPr>
            <a:xfrm>
              <a:off x="3496057" y="3326286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248400" y="4470404"/>
            <a:ext cx="3904788" cy="1597943"/>
            <a:chOff x="1676400" y="4267200"/>
            <a:chExt cx="4800600" cy="2060897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33" name="object 16"/>
            <p:cNvSpPr/>
            <p:nvPr/>
          </p:nvSpPr>
          <p:spPr>
            <a:xfrm>
              <a:off x="2855213" y="5094095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8" y="1654308"/>
            <a:ext cx="4474022" cy="1988454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flipV="1">
            <a:off x="5410200" y="2438401"/>
            <a:ext cx="609600" cy="3048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/>
          <p:cNvSpPr/>
          <p:nvPr/>
        </p:nvSpPr>
        <p:spPr>
          <a:xfrm flipV="1">
            <a:off x="5397558" y="5034921"/>
            <a:ext cx="609600" cy="3048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981200" y="3217178"/>
            <a:ext cx="1524001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952788" y="3245492"/>
            <a:ext cx="1540666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71801" y="5724390"/>
            <a:ext cx="838200" cy="343956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655253" y="5783417"/>
            <a:ext cx="838200" cy="343956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5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5" grpId="0" animBg="1"/>
      <p:bldP spid="38" grpId="0" animBg="1"/>
      <p:bldP spid="39" grpId="0" animBg="1"/>
    </p:bldLst>
  </p:timing>
  <p:extLst mod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软间隔的支持向量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00200"/>
            <a:ext cx="3886200" cy="321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07402"/>
            <a:ext cx="850900" cy="36267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733562" y="1264283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对偶问题的解中，满足                的实例称为（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</a:t>
            </a:r>
            <a:r>
              <a:rPr lang="zh-CN" altLang="en-US" sz="2000">
                <a:latin typeface="Times New Roman"/>
                <a:cs typeface="Times New Roman"/>
              </a:rPr>
              <a:t>）支持向量：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3124200" y="2359360"/>
            <a:ext cx="1143000" cy="152400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16204" y="23950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1613FF"/>
                </a:solidFill>
                <a:latin typeface="Times New Roman"/>
                <a:cs typeface="Times New Roman"/>
              </a:rPr>
              <a:t>决策平面</a:t>
            </a:r>
            <a:endParaRPr lang="zh-CN" altLang="en-US">
              <a:solidFill>
                <a:srgbClr val="1613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67600" y="24355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>
              <a:solidFill>
                <a:srgbClr val="1613FF"/>
              </a:solidFill>
            </a:endParaRPr>
          </a:p>
        </p:txBody>
      </p:sp>
      <p:cxnSp>
        <p:nvCxnSpPr>
          <p:cNvPr id="41" name="直线箭头连接符 40"/>
          <p:cNvCxnSpPr/>
          <p:nvPr/>
        </p:nvCxnSpPr>
        <p:spPr>
          <a:xfrm flipH="1">
            <a:off x="7553636" y="2840560"/>
            <a:ext cx="53623" cy="661800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H="1">
            <a:off x="6743700" y="2830356"/>
            <a:ext cx="863558" cy="1462821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376606" y="3437710"/>
            <a:ext cx="1433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D1DFF"/>
                </a:solidFill>
                <a:latin typeface="Times New Roman"/>
                <a:cs typeface="Times New Roman"/>
              </a:rPr>
              <a:t>实例到间隔边界的距离</a:t>
            </a:r>
            <a:endParaRPr lang="zh-CN" altLang="en-US" dirty="0">
              <a:solidFill>
                <a:srgbClr val="0D1DFF"/>
              </a:solidFill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 flipV="1">
            <a:off x="3581400" y="2764360"/>
            <a:ext cx="685800" cy="738001"/>
          </a:xfrm>
          <a:prstGeom prst="straightConnector1">
            <a:avLst/>
          </a:prstGeom>
          <a:ln w="19050">
            <a:solidFill>
              <a:srgbClr val="0D1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72" y="4495800"/>
            <a:ext cx="8363328" cy="1692328"/>
          </a:xfrm>
          <a:prstGeom prst="rect">
            <a:avLst/>
          </a:prstGeom>
        </p:spPr>
      </p:pic>
      <p:cxnSp>
        <p:nvCxnSpPr>
          <p:cNvPr id="18" name="直线连接符 17"/>
          <p:cNvCxnSpPr/>
          <p:nvPr/>
        </p:nvCxnSpPr>
        <p:spPr>
          <a:xfrm>
            <a:off x="5753100" y="5181600"/>
            <a:ext cx="45339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>
            <a:off x="3282950" y="5562600"/>
            <a:ext cx="69278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1923672" y="5486400"/>
            <a:ext cx="9719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1916744" y="5867400"/>
            <a:ext cx="44607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 flipV="1">
            <a:off x="2908738" y="2269060"/>
            <a:ext cx="2196662" cy="29728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V="1">
            <a:off x="5273386" y="3483749"/>
            <a:ext cx="1470314" cy="206292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H="1" flipV="1">
            <a:off x="5883908" y="3395836"/>
            <a:ext cx="1819220" cy="256369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6377540" y="5959529"/>
            <a:ext cx="397931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1981200" y="6248400"/>
            <a:ext cx="1524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906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五、正则化</a:t>
            </a:r>
          </a:p>
        </p:txBody>
      </p:sp>
    </p:spTree>
    <p:extLst>
      <p:ext uri="{BB962C8B-B14F-4D97-AF65-F5344CB8AC3E}">
        <p14:creationId xmlns:p14="http://schemas.microsoft.com/office/powerpoint/2010/main" val="3920641015"/>
      </p:ext>
    </p:extLst>
  </p:cSld>
  <p:clrMapOvr>
    <a:masterClrMapping/>
  </p:clrMapOvr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SVM</a:t>
            </a:r>
            <a:r>
              <a:rPr lang="zh-CN" altLang="en-US"/>
              <a:t> 另一种解释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0/1</a:t>
            </a:r>
            <a:r>
              <a:rPr lang="zh-CN" altLang="en-US"/>
              <a:t>损失函数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933400" y="1087923"/>
            <a:ext cx="409956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基本思路：最大化间隔的同时</a:t>
            </a:r>
            <a:r>
              <a:rPr sz="2400" spc="-10" dirty="0"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1524635">
              <a:spcBef>
                <a:spcPts val="1200"/>
              </a:spcBef>
            </a:pPr>
            <a:r>
              <a:rPr sz="2400" dirty="0">
                <a:latin typeface="FangSong"/>
                <a:cs typeface="FangSong"/>
              </a:rPr>
              <a:t>让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不满足约束</a:t>
            </a:r>
            <a:endParaRPr sz="24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1" y="1570116"/>
            <a:ext cx="21596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的样本尽可能少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0697" y="1497706"/>
            <a:ext cx="2045207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/>
          <p:cNvSpPr txBox="1"/>
          <p:nvPr/>
        </p:nvSpPr>
        <p:spPr>
          <a:xfrm>
            <a:off x="7470648" y="1066498"/>
            <a:ext cx="2590800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latin typeface="FangSong"/>
                <a:cs typeface="FangSong"/>
              </a:rPr>
              <a:t>允许有，但</a:t>
            </a:r>
            <a:r>
              <a:rPr sz="2400" dirty="0">
                <a:latin typeface="FangSong"/>
                <a:cs typeface="FangSong"/>
              </a:rPr>
              <a:t>尽</a:t>
            </a:r>
            <a:r>
              <a:rPr lang="zh-CN" altLang="en-US" sz="2400" dirty="0">
                <a:latin typeface="FangSong"/>
                <a:cs typeface="FangSong"/>
              </a:rPr>
              <a:t>量</a:t>
            </a:r>
            <a:r>
              <a:rPr sz="2400" dirty="0">
                <a:latin typeface="FangSong"/>
                <a:cs typeface="FangSong"/>
              </a:rPr>
              <a:t>少</a:t>
            </a:r>
            <a:endParaRPr sz="2400">
              <a:latin typeface="FangSong"/>
              <a:cs typeface="FangSong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63167" y="2181630"/>
            <a:ext cx="8574248" cy="4083402"/>
            <a:chOff x="1963167" y="2181630"/>
            <a:chExt cx="8574248" cy="4083402"/>
          </a:xfrm>
        </p:grpSpPr>
        <p:sp>
          <p:nvSpPr>
            <p:cNvPr id="5" name="object 5"/>
            <p:cNvSpPr txBox="1"/>
            <p:nvPr/>
          </p:nvSpPr>
          <p:spPr>
            <a:xfrm>
              <a:off x="1963167" y="5895700"/>
              <a:ext cx="625919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0000FF"/>
                  </a:solidFill>
                  <a:latin typeface="FangSong"/>
                  <a:cs typeface="FangSong"/>
                </a:rPr>
                <a:t>障碍：</a:t>
              </a:r>
              <a:r>
                <a:rPr sz="2400" spc="-15" dirty="0">
                  <a:solidFill>
                    <a:srgbClr val="0000FF"/>
                  </a:solidFill>
                  <a:latin typeface="Verdana"/>
                  <a:cs typeface="Verdana"/>
                </a:rPr>
                <a:t>0/1</a:t>
              </a:r>
              <a:r>
                <a:rPr sz="2400" spc="-15" dirty="0">
                  <a:solidFill>
                    <a:srgbClr val="0000FF"/>
                  </a:solidFill>
                  <a:latin typeface="FangSong"/>
                  <a:cs typeface="FangSong"/>
                </a:rPr>
                <a:t>损失函数非凸、非连续</a:t>
              </a:r>
              <a:r>
                <a:rPr sz="2400" spc="-10" dirty="0">
                  <a:solidFill>
                    <a:srgbClr val="0000FF"/>
                  </a:solidFill>
                  <a:latin typeface="Verdana"/>
                  <a:cs typeface="Verdana"/>
                </a:rPr>
                <a:t>,</a:t>
              </a:r>
              <a:r>
                <a:rPr lang="zh-CN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不易优化</a:t>
              </a:r>
              <a:r>
                <a:rPr sz="2400" dirty="0">
                  <a:solidFill>
                    <a:srgbClr val="0000FF"/>
                  </a:solidFill>
                  <a:latin typeface="FangSong"/>
                  <a:cs typeface="FangSong"/>
                </a:rPr>
                <a:t>！</a:t>
              </a:r>
              <a:endParaRPr sz="2400">
                <a:latin typeface="FangSong"/>
                <a:cs typeface="FangSong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2963206" y="2684676"/>
              <a:ext cx="6148070" cy="1084880"/>
              <a:chOff x="1440180" y="2420111"/>
              <a:chExt cx="6148070" cy="108488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1444879" y="2444288"/>
                <a:ext cx="6138672" cy="1060703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440180" y="2420111"/>
                <a:ext cx="6148070" cy="1069975"/>
              </a:xfrm>
              <a:custGeom>
                <a:avLst/>
                <a:gdLst/>
                <a:ahLst/>
                <a:cxnLst/>
                <a:rect l="l" t="t" r="r" b="b"/>
                <a:pathLst>
                  <a:path w="6148070" h="1069975">
                    <a:moveTo>
                      <a:pt x="0" y="1069848"/>
                    </a:moveTo>
                    <a:lnTo>
                      <a:pt x="6147816" y="1069848"/>
                    </a:lnTo>
                    <a:lnTo>
                      <a:pt x="6147816" y="0"/>
                    </a:lnTo>
                    <a:lnTo>
                      <a:pt x="0" y="0"/>
                    </a:lnTo>
                    <a:lnTo>
                      <a:pt x="0" y="1069848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2006982" y="3960149"/>
              <a:ext cx="5282438" cy="365760"/>
              <a:chOff x="1467992" y="3933597"/>
              <a:chExt cx="5282438" cy="365760"/>
            </a:xfrm>
          </p:grpSpPr>
          <p:sp>
            <p:nvSpPr>
              <p:cNvPr id="9" name="object 9"/>
              <p:cNvSpPr txBox="1"/>
              <p:nvPr/>
            </p:nvSpPr>
            <p:spPr>
              <a:xfrm>
                <a:off x="1467992" y="3941503"/>
                <a:ext cx="537845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2000" spc="10" dirty="0">
                    <a:latin typeface="FangSong"/>
                    <a:cs typeface="FangSong"/>
                  </a:rPr>
                  <a:t>其中</a:t>
                </a:r>
                <a:endParaRPr sz="2000">
                  <a:latin typeface="FangSong"/>
                  <a:cs typeface="FangSong"/>
                </a:endParaRPr>
              </a:p>
            </p:txBody>
          </p:sp>
          <p:sp>
            <p:nvSpPr>
              <p:cNvPr id="10" name="object 10"/>
              <p:cNvSpPr txBox="1"/>
              <p:nvPr/>
            </p:nvSpPr>
            <p:spPr>
              <a:xfrm>
                <a:off x="2598801" y="3933597"/>
                <a:ext cx="4151629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2000" dirty="0">
                    <a:latin typeface="FangSong"/>
                    <a:cs typeface="FangSong"/>
                  </a:rPr>
                  <a:t>是</a:t>
                </a:r>
                <a:r>
                  <a:rPr sz="2000" spc="-305" dirty="0">
                    <a:latin typeface="FangSong"/>
                    <a:cs typeface="FangSong"/>
                  </a:rPr>
                  <a:t> </a:t>
                </a:r>
                <a:r>
                  <a:rPr sz="2000" dirty="0">
                    <a:solidFill>
                      <a:srgbClr val="C00000"/>
                    </a:solidFill>
                    <a:latin typeface="Verdana"/>
                    <a:cs typeface="Verdana"/>
                  </a:rPr>
                  <a:t>0/</a:t>
                </a:r>
                <a:r>
                  <a:rPr sz="2000" spc="-5" dirty="0">
                    <a:solidFill>
                      <a:srgbClr val="C00000"/>
                    </a:solidFill>
                    <a:latin typeface="Verdana"/>
                    <a:cs typeface="Verdana"/>
                  </a:rPr>
                  <a:t>1</a:t>
                </a:r>
                <a:r>
                  <a:rPr sz="2000" spc="10" dirty="0">
                    <a:solidFill>
                      <a:srgbClr val="C00000"/>
                    </a:solidFill>
                    <a:latin typeface="FangSong"/>
                    <a:cs typeface="FangSong"/>
                  </a:rPr>
                  <a:t>损失</a:t>
                </a:r>
                <a:r>
                  <a:rPr sz="2000" dirty="0">
                    <a:solidFill>
                      <a:srgbClr val="C00000"/>
                    </a:solidFill>
                    <a:latin typeface="FangSong"/>
                    <a:cs typeface="FangSong"/>
                  </a:rPr>
                  <a:t>函数</a:t>
                </a:r>
                <a:r>
                  <a:rPr sz="2000" spc="-400" dirty="0">
                    <a:solidFill>
                      <a:srgbClr val="C00000"/>
                    </a:solidFill>
                    <a:latin typeface="FangSong"/>
                    <a:cs typeface="FangSong"/>
                  </a:rPr>
                  <a:t> </a:t>
                </a:r>
                <a:r>
                  <a:rPr spc="-15" dirty="0">
                    <a:latin typeface="Verdana"/>
                    <a:cs typeface="Verdana"/>
                  </a:rPr>
                  <a:t>(0/1</a:t>
                </a:r>
                <a:r>
                  <a:rPr spc="5" dirty="0">
                    <a:latin typeface="Verdana"/>
                    <a:cs typeface="Verdana"/>
                  </a:rPr>
                  <a:t> l</a:t>
                </a:r>
                <a:r>
                  <a:rPr spc="-10" dirty="0">
                    <a:latin typeface="Verdana"/>
                    <a:cs typeface="Verdana"/>
                  </a:rPr>
                  <a:t>oss</a:t>
                </a:r>
                <a:r>
                  <a:rPr dirty="0">
                    <a:latin typeface="Verdana"/>
                    <a:cs typeface="Verdana"/>
                  </a:rPr>
                  <a:t> </a:t>
                </a:r>
                <a:r>
                  <a:rPr spc="-10" dirty="0">
                    <a:latin typeface="Verdana"/>
                    <a:cs typeface="Verdana"/>
                  </a:rPr>
                  <a:t>fu</a:t>
                </a:r>
                <a:r>
                  <a:rPr dirty="0">
                    <a:latin typeface="Verdana"/>
                    <a:cs typeface="Verdana"/>
                  </a:rPr>
                  <a:t>nct</a:t>
                </a:r>
                <a:r>
                  <a:rPr spc="5" dirty="0">
                    <a:latin typeface="Verdana"/>
                    <a:cs typeface="Verdana"/>
                  </a:rPr>
                  <a:t>i</a:t>
                </a:r>
                <a:r>
                  <a:rPr spc="-15" dirty="0">
                    <a:latin typeface="Verdana"/>
                    <a:cs typeface="Verdana"/>
                  </a:rPr>
                  <a:t>on</a:t>
                </a:r>
                <a:r>
                  <a:rPr spc="-20" dirty="0">
                    <a:latin typeface="Verdana"/>
                    <a:cs typeface="Verdana"/>
                  </a:rPr>
                  <a:t>)</a:t>
                </a:r>
                <a:r>
                  <a:rPr sz="2000" dirty="0">
                    <a:latin typeface="Verdana"/>
                    <a:cs typeface="Verdana"/>
                  </a:rPr>
                  <a:t>:</a:t>
                </a: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133600" y="3933597"/>
                <a:ext cx="369824" cy="36576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2"/>
            <p:cNvSpPr/>
            <p:nvPr/>
          </p:nvSpPr>
          <p:spPr>
            <a:xfrm>
              <a:off x="2006982" y="4462478"/>
              <a:ext cx="3238500" cy="10820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4"/>
            <p:cNvSpPr txBox="1"/>
            <p:nvPr/>
          </p:nvSpPr>
          <p:spPr>
            <a:xfrm>
              <a:off x="1963167" y="2181630"/>
              <a:ext cx="215963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zh-CN" altLang="en-US" sz="2400" b="1" dirty="0">
                  <a:solidFill>
                    <a:srgbClr val="1613FF"/>
                  </a:solidFill>
                  <a:latin typeface="FangSong"/>
                  <a:cs typeface="FangSong"/>
                </a:rPr>
                <a:t>优化目标改为：</a:t>
              </a:r>
              <a:endParaRPr sz="2400" b="1">
                <a:solidFill>
                  <a:srgbClr val="1613FF"/>
                </a:solidFill>
                <a:latin typeface="FangSong"/>
                <a:cs typeface="FangSong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029200" y="2971800"/>
              <a:ext cx="304800" cy="457200"/>
            </a:xfrm>
            <a:prstGeom prst="rect">
              <a:avLst/>
            </a:prstGeom>
            <a:noFill/>
            <a:ln w="28575">
              <a:solidFill>
                <a:srgbClr val="161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object 4"/>
            <p:cNvSpPr txBox="1"/>
            <p:nvPr/>
          </p:nvSpPr>
          <p:spPr>
            <a:xfrm>
              <a:off x="4648202" y="2235045"/>
              <a:ext cx="2133599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2400" i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  <a:r>
                <a:rPr lang="zh-CN" altLang="en-US" sz="2400" b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b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&gt;</a:t>
              </a:r>
              <a:r>
                <a:rPr lang="zh-CN" altLang="en-US" sz="2400" b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b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zh-CN" altLang="en-US" sz="2400" b="1" dirty="0">
                  <a:solidFill>
                    <a:srgbClr val="1613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惩罚参数</a:t>
              </a:r>
              <a:endParaRPr sz="2400" b="1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29431" y="3048000"/>
              <a:ext cx="495169" cy="4572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FFDEDCE-E45E-9A48-9D9D-7D205773863E}"/>
                </a:ext>
              </a:extLst>
            </p:cNvPr>
            <p:cNvGrpSpPr/>
            <p:nvPr/>
          </p:nvGrpSpPr>
          <p:grpSpPr>
            <a:xfrm>
              <a:off x="5907308" y="4970622"/>
              <a:ext cx="4630107" cy="571500"/>
              <a:chOff x="4472970" y="4396364"/>
              <a:chExt cx="4630107" cy="5715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4472970" y="4527815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FangSong"/>
                    <a:cs typeface="FangSong"/>
                  </a:rPr>
                  <a:t>让</a:t>
                </a:r>
                <a:r>
                  <a:rPr lang="zh-CN" altLang="en-US" dirty="0">
                    <a:solidFill>
                      <a:srgbClr val="C00000"/>
                    </a:solidFill>
                    <a:latin typeface="FangSong"/>
                    <a:cs typeface="FangSong"/>
                  </a:rPr>
                  <a:t>满足约束</a:t>
                </a:r>
                <a:endParaRPr lang="zh-CN" altLang="en-US" dirty="0"/>
              </a:p>
            </p:txBody>
          </p:sp>
          <p:sp>
            <p:nvSpPr>
              <p:cNvPr id="22" name="object 6"/>
              <p:cNvSpPr/>
              <p:nvPr/>
            </p:nvSpPr>
            <p:spPr>
              <a:xfrm>
                <a:off x="5765420" y="4396364"/>
                <a:ext cx="2045207" cy="5715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764249" y="4527815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FangSong"/>
                    <a:cs typeface="FangSong"/>
                  </a:rPr>
                  <a:t>的损失为 </a:t>
                </a:r>
                <a:r>
                  <a:rPr lang="en-US" altLang="zh-CN" dirty="0">
                    <a:latin typeface="FangSong"/>
                    <a:cs typeface="FangSong"/>
                  </a:rPr>
                  <a:t>0</a:t>
                </a:r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A6E92BF-82E4-5140-8A0C-9F0268DCEC26}"/>
                </a:ext>
              </a:extLst>
            </p:cNvPr>
            <p:cNvGrpSpPr/>
            <p:nvPr/>
          </p:nvGrpSpPr>
          <p:grpSpPr>
            <a:xfrm>
              <a:off x="5916872" y="4578015"/>
              <a:ext cx="3951128" cy="369332"/>
              <a:chOff x="4462037" y="5166110"/>
              <a:chExt cx="3951128" cy="36933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462037" y="5166110"/>
                <a:ext cx="2262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FangSong"/>
                    <a:cs typeface="FangSong"/>
                  </a:rPr>
                  <a:t>不满足约束的损失为</a:t>
                </a:r>
                <a:endParaRPr lang="zh-CN" altLang="en-US" dirty="0"/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195" y="5189385"/>
                <a:ext cx="1688970" cy="322781"/>
              </a:xfrm>
              <a:prstGeom prst="rect">
                <a:avLst/>
              </a:prstGeom>
            </p:spPr>
          </p:pic>
        </p:grpSp>
        <p:sp>
          <p:nvSpPr>
            <p:cNvPr id="26" name="矩形 25"/>
            <p:cNvSpPr/>
            <p:nvPr/>
          </p:nvSpPr>
          <p:spPr>
            <a:xfrm>
              <a:off x="6418800" y="3010604"/>
              <a:ext cx="2572801" cy="4572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09000" y="4577827"/>
              <a:ext cx="210601" cy="4572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箭头连接符 27"/>
            <p:cNvCxnSpPr/>
            <p:nvPr/>
          </p:nvCxnSpPr>
          <p:spPr>
            <a:xfrm flipV="1">
              <a:off x="4478887" y="3502562"/>
              <a:ext cx="2719047" cy="11721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845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替代损失 </a:t>
            </a:r>
            <a:r>
              <a:rPr lang="en-US" altLang="zh-CN"/>
              <a:t>(</a:t>
            </a:r>
            <a:r>
              <a:rPr lang="en-US"/>
              <a:t>surrogate loss)</a:t>
            </a:r>
          </a:p>
        </p:txBody>
      </p:sp>
      <p:sp>
        <p:nvSpPr>
          <p:cNvPr id="3" name="object 3"/>
          <p:cNvSpPr/>
          <p:nvPr/>
        </p:nvSpPr>
        <p:spPr>
          <a:xfrm>
            <a:off x="5839714" y="1207769"/>
            <a:ext cx="127000" cy="3552190"/>
          </a:xfrm>
          <a:custGeom>
            <a:avLst/>
            <a:gdLst/>
            <a:ahLst/>
            <a:cxnLst/>
            <a:rect l="l" t="t" r="r" b="b"/>
            <a:pathLst>
              <a:path w="127000" h="3552190">
                <a:moveTo>
                  <a:pt x="73406" y="114299"/>
                </a:moveTo>
                <a:lnTo>
                  <a:pt x="53594" y="114299"/>
                </a:lnTo>
                <a:lnTo>
                  <a:pt x="53594" y="3551808"/>
                </a:lnTo>
                <a:lnTo>
                  <a:pt x="73406" y="3551808"/>
                </a:lnTo>
                <a:lnTo>
                  <a:pt x="73406" y="114299"/>
                </a:lnTo>
                <a:close/>
              </a:path>
              <a:path w="127000" h="3552190">
                <a:moveTo>
                  <a:pt x="63500" y="0"/>
                </a:moveTo>
                <a:lnTo>
                  <a:pt x="0" y="126999"/>
                </a:lnTo>
                <a:lnTo>
                  <a:pt x="53594" y="126999"/>
                </a:lnTo>
                <a:lnTo>
                  <a:pt x="53594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3552190">
                <a:moveTo>
                  <a:pt x="120650" y="114299"/>
                </a:moveTo>
                <a:lnTo>
                  <a:pt x="73406" y="114299"/>
                </a:lnTo>
                <a:lnTo>
                  <a:pt x="73406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3458" y="4679950"/>
            <a:ext cx="5432425" cy="127000"/>
          </a:xfrm>
          <a:custGeom>
            <a:avLst/>
            <a:gdLst/>
            <a:ahLst/>
            <a:cxnLst/>
            <a:rect l="l" t="t" r="r" b="b"/>
            <a:pathLst>
              <a:path w="5432425" h="127000">
                <a:moveTo>
                  <a:pt x="5305171" y="0"/>
                </a:moveTo>
                <a:lnTo>
                  <a:pt x="5305171" y="127000"/>
                </a:lnTo>
                <a:lnTo>
                  <a:pt x="5412359" y="73405"/>
                </a:lnTo>
                <a:lnTo>
                  <a:pt x="5317998" y="73405"/>
                </a:lnTo>
                <a:lnTo>
                  <a:pt x="5317998" y="53593"/>
                </a:lnTo>
                <a:lnTo>
                  <a:pt x="5412359" y="53593"/>
                </a:lnTo>
                <a:lnTo>
                  <a:pt x="5305171" y="0"/>
                </a:lnTo>
                <a:close/>
              </a:path>
              <a:path w="5432425" h="127000">
                <a:moveTo>
                  <a:pt x="5305171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5305171" y="73405"/>
                </a:lnTo>
                <a:lnTo>
                  <a:pt x="5305171" y="53593"/>
                </a:lnTo>
                <a:close/>
              </a:path>
              <a:path w="5432425" h="127000">
                <a:moveTo>
                  <a:pt x="5412359" y="53593"/>
                </a:moveTo>
                <a:lnTo>
                  <a:pt x="5317998" y="53593"/>
                </a:lnTo>
                <a:lnTo>
                  <a:pt x="5317998" y="73405"/>
                </a:lnTo>
                <a:lnTo>
                  <a:pt x="5412359" y="73405"/>
                </a:lnTo>
                <a:lnTo>
                  <a:pt x="5432171" y="63499"/>
                </a:lnTo>
                <a:lnTo>
                  <a:pt x="5412359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36602" y="4833313"/>
            <a:ext cx="119380" cy="128270"/>
          </a:xfrm>
          <a:custGeom>
            <a:avLst/>
            <a:gdLst/>
            <a:ahLst/>
            <a:cxnLst/>
            <a:rect l="l" t="t" r="r" b="b"/>
            <a:pathLst>
              <a:path w="119379" h="128270">
                <a:moveTo>
                  <a:pt x="107432" y="19319"/>
                </a:moveTo>
                <a:lnTo>
                  <a:pt x="42972" y="19319"/>
                </a:lnTo>
                <a:lnTo>
                  <a:pt x="93107" y="31396"/>
                </a:lnTo>
                <a:lnTo>
                  <a:pt x="33423" y="89372"/>
                </a:lnTo>
                <a:lnTo>
                  <a:pt x="28648" y="89372"/>
                </a:lnTo>
                <a:lnTo>
                  <a:pt x="28648" y="94189"/>
                </a:lnTo>
                <a:lnTo>
                  <a:pt x="11937" y="111100"/>
                </a:lnTo>
                <a:lnTo>
                  <a:pt x="9549" y="111100"/>
                </a:lnTo>
                <a:lnTo>
                  <a:pt x="9549" y="115934"/>
                </a:lnTo>
                <a:lnTo>
                  <a:pt x="7162" y="118343"/>
                </a:lnTo>
                <a:lnTo>
                  <a:pt x="4775" y="118343"/>
                </a:lnTo>
                <a:lnTo>
                  <a:pt x="4775" y="123177"/>
                </a:lnTo>
                <a:lnTo>
                  <a:pt x="0" y="128011"/>
                </a:lnTo>
                <a:lnTo>
                  <a:pt x="7162" y="128011"/>
                </a:lnTo>
                <a:lnTo>
                  <a:pt x="26261" y="111100"/>
                </a:lnTo>
                <a:lnTo>
                  <a:pt x="26261" y="108692"/>
                </a:lnTo>
                <a:lnTo>
                  <a:pt x="52522" y="108692"/>
                </a:lnTo>
                <a:lnTo>
                  <a:pt x="35818" y="94189"/>
                </a:lnTo>
                <a:lnTo>
                  <a:pt x="107432" y="24153"/>
                </a:lnTo>
                <a:lnTo>
                  <a:pt x="107432" y="19319"/>
                </a:lnTo>
                <a:close/>
              </a:path>
              <a:path w="119379" h="128270">
                <a:moveTo>
                  <a:pt x="52522" y="108692"/>
                </a:moveTo>
                <a:lnTo>
                  <a:pt x="26261" y="108692"/>
                </a:lnTo>
                <a:lnTo>
                  <a:pt x="59684" y="128011"/>
                </a:lnTo>
                <a:lnTo>
                  <a:pt x="81170" y="128011"/>
                </a:lnTo>
                <a:lnTo>
                  <a:pt x="59684" y="111100"/>
                </a:lnTo>
                <a:lnTo>
                  <a:pt x="52522" y="108692"/>
                </a:lnTo>
                <a:close/>
              </a:path>
              <a:path w="119379" h="128270">
                <a:moveTo>
                  <a:pt x="109818" y="84538"/>
                </a:moveTo>
                <a:lnTo>
                  <a:pt x="107432" y="86946"/>
                </a:lnTo>
                <a:lnTo>
                  <a:pt x="105044" y="86946"/>
                </a:lnTo>
                <a:lnTo>
                  <a:pt x="105044" y="91781"/>
                </a:lnTo>
                <a:lnTo>
                  <a:pt x="102657" y="91781"/>
                </a:lnTo>
                <a:lnTo>
                  <a:pt x="102657" y="96615"/>
                </a:lnTo>
                <a:lnTo>
                  <a:pt x="83558" y="111100"/>
                </a:lnTo>
                <a:lnTo>
                  <a:pt x="100277" y="111100"/>
                </a:lnTo>
                <a:lnTo>
                  <a:pt x="102657" y="108692"/>
                </a:lnTo>
                <a:lnTo>
                  <a:pt x="102657" y="103858"/>
                </a:lnTo>
                <a:lnTo>
                  <a:pt x="105044" y="103858"/>
                </a:lnTo>
                <a:lnTo>
                  <a:pt x="105044" y="99023"/>
                </a:lnTo>
                <a:lnTo>
                  <a:pt x="107432" y="99023"/>
                </a:lnTo>
                <a:lnTo>
                  <a:pt x="107432" y="94189"/>
                </a:lnTo>
                <a:lnTo>
                  <a:pt x="109818" y="94189"/>
                </a:lnTo>
                <a:lnTo>
                  <a:pt x="109818" y="84538"/>
                </a:lnTo>
                <a:close/>
              </a:path>
              <a:path w="119379" h="128270">
                <a:moveTo>
                  <a:pt x="66847" y="0"/>
                </a:moveTo>
                <a:lnTo>
                  <a:pt x="35811" y="12076"/>
                </a:lnTo>
                <a:lnTo>
                  <a:pt x="33423" y="12076"/>
                </a:lnTo>
                <a:lnTo>
                  <a:pt x="33423" y="16911"/>
                </a:lnTo>
                <a:lnTo>
                  <a:pt x="31035" y="16911"/>
                </a:lnTo>
                <a:lnTo>
                  <a:pt x="31035" y="21745"/>
                </a:lnTo>
                <a:lnTo>
                  <a:pt x="28648" y="24153"/>
                </a:lnTo>
                <a:lnTo>
                  <a:pt x="26261" y="24153"/>
                </a:lnTo>
                <a:lnTo>
                  <a:pt x="26261" y="31396"/>
                </a:lnTo>
                <a:lnTo>
                  <a:pt x="23874" y="33804"/>
                </a:lnTo>
                <a:lnTo>
                  <a:pt x="31035" y="33804"/>
                </a:lnTo>
                <a:lnTo>
                  <a:pt x="31035" y="28988"/>
                </a:lnTo>
                <a:lnTo>
                  <a:pt x="33423" y="28988"/>
                </a:lnTo>
                <a:lnTo>
                  <a:pt x="42972" y="21745"/>
                </a:lnTo>
                <a:lnTo>
                  <a:pt x="42972" y="19319"/>
                </a:lnTo>
                <a:lnTo>
                  <a:pt x="85945" y="19319"/>
                </a:lnTo>
                <a:lnTo>
                  <a:pt x="66847" y="2408"/>
                </a:lnTo>
                <a:lnTo>
                  <a:pt x="66847" y="0"/>
                </a:lnTo>
                <a:close/>
              </a:path>
              <a:path w="119379" h="128270">
                <a:moveTo>
                  <a:pt x="119368" y="0"/>
                </a:moveTo>
                <a:lnTo>
                  <a:pt x="114594" y="2408"/>
                </a:lnTo>
                <a:lnTo>
                  <a:pt x="112206" y="2408"/>
                </a:lnTo>
                <a:lnTo>
                  <a:pt x="112206" y="7242"/>
                </a:lnTo>
                <a:lnTo>
                  <a:pt x="109818" y="7242"/>
                </a:lnTo>
                <a:lnTo>
                  <a:pt x="109818" y="12076"/>
                </a:lnTo>
                <a:lnTo>
                  <a:pt x="100269" y="19319"/>
                </a:lnTo>
                <a:lnTo>
                  <a:pt x="109818" y="19319"/>
                </a:lnTo>
                <a:lnTo>
                  <a:pt x="114594" y="14485"/>
                </a:lnTo>
                <a:lnTo>
                  <a:pt x="114594" y="9668"/>
                </a:lnTo>
                <a:lnTo>
                  <a:pt x="116981" y="9668"/>
                </a:lnTo>
                <a:lnTo>
                  <a:pt x="119368" y="7242"/>
                </a:lnTo>
                <a:lnTo>
                  <a:pt x="119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2087" y="1201368"/>
            <a:ext cx="108585" cy="205740"/>
          </a:xfrm>
          <a:custGeom>
            <a:avLst/>
            <a:gdLst/>
            <a:ahLst/>
            <a:cxnLst/>
            <a:rect l="l" t="t" r="r" b="b"/>
            <a:pathLst>
              <a:path w="108585" h="205740">
                <a:moveTo>
                  <a:pt x="36159" y="161916"/>
                </a:moveTo>
                <a:lnTo>
                  <a:pt x="21694" y="161916"/>
                </a:lnTo>
                <a:lnTo>
                  <a:pt x="24107" y="173997"/>
                </a:lnTo>
                <a:lnTo>
                  <a:pt x="26516" y="181247"/>
                </a:lnTo>
                <a:lnTo>
                  <a:pt x="33750" y="195749"/>
                </a:lnTo>
                <a:lnTo>
                  <a:pt x="40981" y="202995"/>
                </a:lnTo>
                <a:lnTo>
                  <a:pt x="45802" y="205412"/>
                </a:lnTo>
                <a:lnTo>
                  <a:pt x="67497" y="205412"/>
                </a:lnTo>
                <a:lnTo>
                  <a:pt x="77136" y="200583"/>
                </a:lnTo>
                <a:lnTo>
                  <a:pt x="79547" y="198166"/>
                </a:lnTo>
                <a:lnTo>
                  <a:pt x="50624" y="198166"/>
                </a:lnTo>
                <a:lnTo>
                  <a:pt x="45802" y="195749"/>
                </a:lnTo>
                <a:lnTo>
                  <a:pt x="43389" y="193332"/>
                </a:lnTo>
                <a:lnTo>
                  <a:pt x="40981" y="188498"/>
                </a:lnTo>
                <a:lnTo>
                  <a:pt x="38568" y="181247"/>
                </a:lnTo>
                <a:lnTo>
                  <a:pt x="36159" y="161916"/>
                </a:lnTo>
                <a:close/>
              </a:path>
              <a:path w="108585" h="205740">
                <a:moveTo>
                  <a:pt x="98831" y="176414"/>
                </a:moveTo>
                <a:lnTo>
                  <a:pt x="91600" y="178830"/>
                </a:lnTo>
                <a:lnTo>
                  <a:pt x="81957" y="188498"/>
                </a:lnTo>
                <a:lnTo>
                  <a:pt x="77136" y="190915"/>
                </a:lnTo>
                <a:lnTo>
                  <a:pt x="74727" y="193332"/>
                </a:lnTo>
                <a:lnTo>
                  <a:pt x="65084" y="198166"/>
                </a:lnTo>
                <a:lnTo>
                  <a:pt x="79547" y="198166"/>
                </a:lnTo>
                <a:lnTo>
                  <a:pt x="81957" y="195749"/>
                </a:lnTo>
                <a:lnTo>
                  <a:pt x="86779" y="193332"/>
                </a:lnTo>
                <a:lnTo>
                  <a:pt x="98831" y="181247"/>
                </a:lnTo>
                <a:lnTo>
                  <a:pt x="98831" y="176414"/>
                </a:lnTo>
                <a:close/>
              </a:path>
              <a:path w="108585" h="205740">
                <a:moveTo>
                  <a:pt x="57854" y="62835"/>
                </a:moveTo>
                <a:lnTo>
                  <a:pt x="40981" y="62835"/>
                </a:lnTo>
                <a:lnTo>
                  <a:pt x="40981" y="67665"/>
                </a:lnTo>
                <a:lnTo>
                  <a:pt x="38568" y="67665"/>
                </a:lnTo>
                <a:lnTo>
                  <a:pt x="38568" y="74916"/>
                </a:lnTo>
                <a:lnTo>
                  <a:pt x="36159" y="74916"/>
                </a:lnTo>
                <a:lnTo>
                  <a:pt x="36159" y="82166"/>
                </a:lnTo>
                <a:lnTo>
                  <a:pt x="33750" y="82166"/>
                </a:lnTo>
                <a:lnTo>
                  <a:pt x="33750" y="89417"/>
                </a:lnTo>
                <a:lnTo>
                  <a:pt x="31337" y="89417"/>
                </a:lnTo>
                <a:lnTo>
                  <a:pt x="31337" y="99085"/>
                </a:lnTo>
                <a:lnTo>
                  <a:pt x="28929" y="99085"/>
                </a:lnTo>
                <a:lnTo>
                  <a:pt x="28929" y="111165"/>
                </a:lnTo>
                <a:lnTo>
                  <a:pt x="26516" y="111165"/>
                </a:lnTo>
                <a:lnTo>
                  <a:pt x="26516" y="123250"/>
                </a:lnTo>
                <a:lnTo>
                  <a:pt x="24107" y="123250"/>
                </a:lnTo>
                <a:lnTo>
                  <a:pt x="24107" y="152249"/>
                </a:lnTo>
                <a:lnTo>
                  <a:pt x="0" y="176414"/>
                </a:lnTo>
                <a:lnTo>
                  <a:pt x="2412" y="178830"/>
                </a:lnTo>
                <a:lnTo>
                  <a:pt x="7234" y="178830"/>
                </a:lnTo>
                <a:lnTo>
                  <a:pt x="21694" y="164333"/>
                </a:lnTo>
                <a:lnTo>
                  <a:pt x="21694" y="161916"/>
                </a:lnTo>
                <a:lnTo>
                  <a:pt x="36159" y="161916"/>
                </a:lnTo>
                <a:lnTo>
                  <a:pt x="36159" y="157082"/>
                </a:lnTo>
                <a:lnTo>
                  <a:pt x="38568" y="157082"/>
                </a:lnTo>
                <a:lnTo>
                  <a:pt x="38568" y="142581"/>
                </a:lnTo>
                <a:lnTo>
                  <a:pt x="40981" y="142581"/>
                </a:lnTo>
                <a:lnTo>
                  <a:pt x="53030" y="130501"/>
                </a:lnTo>
                <a:lnTo>
                  <a:pt x="40981" y="130501"/>
                </a:lnTo>
                <a:lnTo>
                  <a:pt x="40981" y="125667"/>
                </a:lnTo>
                <a:lnTo>
                  <a:pt x="43389" y="125667"/>
                </a:lnTo>
                <a:lnTo>
                  <a:pt x="43389" y="115999"/>
                </a:lnTo>
                <a:lnTo>
                  <a:pt x="45802" y="115999"/>
                </a:lnTo>
                <a:lnTo>
                  <a:pt x="45802" y="106331"/>
                </a:lnTo>
                <a:lnTo>
                  <a:pt x="48211" y="106331"/>
                </a:lnTo>
                <a:lnTo>
                  <a:pt x="48211" y="96668"/>
                </a:lnTo>
                <a:lnTo>
                  <a:pt x="50624" y="96668"/>
                </a:lnTo>
                <a:lnTo>
                  <a:pt x="50624" y="87000"/>
                </a:lnTo>
                <a:lnTo>
                  <a:pt x="53032" y="87000"/>
                </a:lnTo>
                <a:lnTo>
                  <a:pt x="53032" y="79749"/>
                </a:lnTo>
                <a:lnTo>
                  <a:pt x="55441" y="79749"/>
                </a:lnTo>
                <a:lnTo>
                  <a:pt x="55441" y="72499"/>
                </a:lnTo>
                <a:lnTo>
                  <a:pt x="57854" y="72499"/>
                </a:lnTo>
                <a:lnTo>
                  <a:pt x="57854" y="62835"/>
                </a:lnTo>
                <a:close/>
              </a:path>
              <a:path w="108585" h="205740">
                <a:moveTo>
                  <a:pt x="72314" y="103914"/>
                </a:moveTo>
                <a:lnTo>
                  <a:pt x="65084" y="103914"/>
                </a:lnTo>
                <a:lnTo>
                  <a:pt x="65084" y="108748"/>
                </a:lnTo>
                <a:lnTo>
                  <a:pt x="43389" y="130501"/>
                </a:lnTo>
                <a:lnTo>
                  <a:pt x="53030" y="130501"/>
                </a:lnTo>
                <a:lnTo>
                  <a:pt x="65084" y="118416"/>
                </a:lnTo>
                <a:lnTo>
                  <a:pt x="65084" y="113582"/>
                </a:lnTo>
                <a:lnTo>
                  <a:pt x="67497" y="113582"/>
                </a:lnTo>
                <a:lnTo>
                  <a:pt x="72314" y="108748"/>
                </a:lnTo>
                <a:lnTo>
                  <a:pt x="72314" y="103914"/>
                </a:lnTo>
                <a:close/>
              </a:path>
              <a:path w="108585" h="205740">
                <a:moveTo>
                  <a:pt x="96422" y="65252"/>
                </a:moveTo>
                <a:lnTo>
                  <a:pt x="91600" y="65252"/>
                </a:lnTo>
                <a:lnTo>
                  <a:pt x="91600" y="70082"/>
                </a:lnTo>
                <a:lnTo>
                  <a:pt x="89188" y="72499"/>
                </a:lnTo>
                <a:lnTo>
                  <a:pt x="86779" y="72499"/>
                </a:lnTo>
                <a:lnTo>
                  <a:pt x="86779" y="77333"/>
                </a:lnTo>
                <a:lnTo>
                  <a:pt x="84370" y="77333"/>
                </a:lnTo>
                <a:lnTo>
                  <a:pt x="84370" y="82166"/>
                </a:lnTo>
                <a:lnTo>
                  <a:pt x="81957" y="84583"/>
                </a:lnTo>
                <a:lnTo>
                  <a:pt x="79549" y="84583"/>
                </a:lnTo>
                <a:lnTo>
                  <a:pt x="79549" y="89417"/>
                </a:lnTo>
                <a:lnTo>
                  <a:pt x="77136" y="91834"/>
                </a:lnTo>
                <a:lnTo>
                  <a:pt x="74727" y="91834"/>
                </a:lnTo>
                <a:lnTo>
                  <a:pt x="74727" y="96668"/>
                </a:lnTo>
                <a:lnTo>
                  <a:pt x="67497" y="103914"/>
                </a:lnTo>
                <a:lnTo>
                  <a:pt x="74727" y="103914"/>
                </a:lnTo>
                <a:lnTo>
                  <a:pt x="79549" y="99085"/>
                </a:lnTo>
                <a:lnTo>
                  <a:pt x="79549" y="94251"/>
                </a:lnTo>
                <a:lnTo>
                  <a:pt x="81957" y="94251"/>
                </a:lnTo>
                <a:lnTo>
                  <a:pt x="84370" y="91834"/>
                </a:lnTo>
                <a:lnTo>
                  <a:pt x="84370" y="87000"/>
                </a:lnTo>
                <a:lnTo>
                  <a:pt x="86779" y="87000"/>
                </a:lnTo>
                <a:lnTo>
                  <a:pt x="89188" y="84583"/>
                </a:lnTo>
                <a:lnTo>
                  <a:pt x="89188" y="79749"/>
                </a:lnTo>
                <a:lnTo>
                  <a:pt x="91600" y="79749"/>
                </a:lnTo>
                <a:lnTo>
                  <a:pt x="91600" y="74916"/>
                </a:lnTo>
                <a:lnTo>
                  <a:pt x="94009" y="74916"/>
                </a:lnTo>
                <a:lnTo>
                  <a:pt x="94009" y="70082"/>
                </a:lnTo>
                <a:lnTo>
                  <a:pt x="96422" y="70082"/>
                </a:lnTo>
                <a:lnTo>
                  <a:pt x="96422" y="65252"/>
                </a:lnTo>
                <a:close/>
              </a:path>
              <a:path w="108585" h="205740">
                <a:moveTo>
                  <a:pt x="103652" y="48334"/>
                </a:moveTo>
                <a:lnTo>
                  <a:pt x="98831" y="48334"/>
                </a:lnTo>
                <a:lnTo>
                  <a:pt x="98831" y="53168"/>
                </a:lnTo>
                <a:lnTo>
                  <a:pt x="96422" y="53168"/>
                </a:lnTo>
                <a:lnTo>
                  <a:pt x="96422" y="58001"/>
                </a:lnTo>
                <a:lnTo>
                  <a:pt x="94009" y="58001"/>
                </a:lnTo>
                <a:lnTo>
                  <a:pt x="94009" y="65252"/>
                </a:lnTo>
                <a:lnTo>
                  <a:pt x="98831" y="65252"/>
                </a:lnTo>
                <a:lnTo>
                  <a:pt x="98831" y="60418"/>
                </a:lnTo>
                <a:lnTo>
                  <a:pt x="101244" y="60418"/>
                </a:lnTo>
                <a:lnTo>
                  <a:pt x="101244" y="55584"/>
                </a:lnTo>
                <a:lnTo>
                  <a:pt x="103652" y="55584"/>
                </a:lnTo>
                <a:lnTo>
                  <a:pt x="103652" y="48334"/>
                </a:lnTo>
                <a:close/>
              </a:path>
              <a:path w="108585" h="205740">
                <a:moveTo>
                  <a:pt x="62675" y="48334"/>
                </a:moveTo>
                <a:lnTo>
                  <a:pt x="48211" y="48334"/>
                </a:lnTo>
                <a:lnTo>
                  <a:pt x="48211" y="53168"/>
                </a:lnTo>
                <a:lnTo>
                  <a:pt x="45802" y="53168"/>
                </a:lnTo>
                <a:lnTo>
                  <a:pt x="45802" y="58001"/>
                </a:lnTo>
                <a:lnTo>
                  <a:pt x="43389" y="58001"/>
                </a:lnTo>
                <a:lnTo>
                  <a:pt x="43389" y="62835"/>
                </a:lnTo>
                <a:lnTo>
                  <a:pt x="60263" y="62835"/>
                </a:lnTo>
                <a:lnTo>
                  <a:pt x="60263" y="55584"/>
                </a:lnTo>
                <a:lnTo>
                  <a:pt x="62675" y="55584"/>
                </a:lnTo>
                <a:lnTo>
                  <a:pt x="62675" y="48334"/>
                </a:lnTo>
                <a:close/>
              </a:path>
              <a:path w="108585" h="205740">
                <a:moveTo>
                  <a:pt x="65084" y="43500"/>
                </a:moveTo>
                <a:lnTo>
                  <a:pt x="50624" y="43500"/>
                </a:lnTo>
                <a:lnTo>
                  <a:pt x="50624" y="48334"/>
                </a:lnTo>
                <a:lnTo>
                  <a:pt x="65084" y="48334"/>
                </a:lnTo>
                <a:lnTo>
                  <a:pt x="65084" y="43500"/>
                </a:lnTo>
                <a:close/>
              </a:path>
              <a:path w="108585" h="205740">
                <a:moveTo>
                  <a:pt x="106061" y="4833"/>
                </a:moveTo>
                <a:lnTo>
                  <a:pt x="98831" y="4833"/>
                </a:lnTo>
                <a:lnTo>
                  <a:pt x="98831" y="7250"/>
                </a:lnTo>
                <a:lnTo>
                  <a:pt x="101244" y="9667"/>
                </a:lnTo>
                <a:lnTo>
                  <a:pt x="103652" y="38666"/>
                </a:lnTo>
                <a:lnTo>
                  <a:pt x="101244" y="38666"/>
                </a:lnTo>
                <a:lnTo>
                  <a:pt x="101244" y="48334"/>
                </a:lnTo>
                <a:lnTo>
                  <a:pt x="106061" y="48334"/>
                </a:lnTo>
                <a:lnTo>
                  <a:pt x="106061" y="41083"/>
                </a:lnTo>
                <a:lnTo>
                  <a:pt x="108474" y="41083"/>
                </a:lnTo>
                <a:lnTo>
                  <a:pt x="106061" y="7250"/>
                </a:lnTo>
                <a:lnTo>
                  <a:pt x="106061" y="4833"/>
                </a:lnTo>
                <a:close/>
              </a:path>
              <a:path w="108585" h="205740">
                <a:moveTo>
                  <a:pt x="77136" y="16918"/>
                </a:moveTo>
                <a:lnTo>
                  <a:pt x="65084" y="16918"/>
                </a:lnTo>
                <a:lnTo>
                  <a:pt x="65084" y="21752"/>
                </a:lnTo>
                <a:lnTo>
                  <a:pt x="62675" y="24169"/>
                </a:lnTo>
                <a:lnTo>
                  <a:pt x="60263" y="24169"/>
                </a:lnTo>
                <a:lnTo>
                  <a:pt x="60263" y="29003"/>
                </a:lnTo>
                <a:lnTo>
                  <a:pt x="57854" y="29003"/>
                </a:lnTo>
                <a:lnTo>
                  <a:pt x="57854" y="33832"/>
                </a:lnTo>
                <a:lnTo>
                  <a:pt x="55441" y="33832"/>
                </a:lnTo>
                <a:lnTo>
                  <a:pt x="55441" y="38666"/>
                </a:lnTo>
                <a:lnTo>
                  <a:pt x="53032" y="38666"/>
                </a:lnTo>
                <a:lnTo>
                  <a:pt x="53032" y="43500"/>
                </a:lnTo>
                <a:lnTo>
                  <a:pt x="67497" y="43500"/>
                </a:lnTo>
                <a:lnTo>
                  <a:pt x="67497" y="36249"/>
                </a:lnTo>
                <a:lnTo>
                  <a:pt x="69906" y="36249"/>
                </a:lnTo>
                <a:lnTo>
                  <a:pt x="69906" y="31419"/>
                </a:lnTo>
                <a:lnTo>
                  <a:pt x="72314" y="31419"/>
                </a:lnTo>
                <a:lnTo>
                  <a:pt x="72314" y="26586"/>
                </a:lnTo>
                <a:lnTo>
                  <a:pt x="74727" y="26586"/>
                </a:lnTo>
                <a:lnTo>
                  <a:pt x="74727" y="21752"/>
                </a:lnTo>
                <a:lnTo>
                  <a:pt x="77136" y="21752"/>
                </a:lnTo>
                <a:lnTo>
                  <a:pt x="77136" y="16918"/>
                </a:lnTo>
                <a:close/>
              </a:path>
              <a:path w="108585" h="205740">
                <a:moveTo>
                  <a:pt x="101244" y="0"/>
                </a:moveTo>
                <a:lnTo>
                  <a:pt x="84370" y="2416"/>
                </a:lnTo>
                <a:lnTo>
                  <a:pt x="79549" y="4833"/>
                </a:lnTo>
                <a:lnTo>
                  <a:pt x="67497" y="16918"/>
                </a:lnTo>
                <a:lnTo>
                  <a:pt x="79549" y="16918"/>
                </a:lnTo>
                <a:lnTo>
                  <a:pt x="81957" y="14501"/>
                </a:lnTo>
                <a:lnTo>
                  <a:pt x="81957" y="9667"/>
                </a:lnTo>
                <a:lnTo>
                  <a:pt x="84370" y="9667"/>
                </a:lnTo>
                <a:lnTo>
                  <a:pt x="86779" y="7250"/>
                </a:lnTo>
                <a:lnTo>
                  <a:pt x="98831" y="4833"/>
                </a:lnTo>
                <a:lnTo>
                  <a:pt x="106061" y="4833"/>
                </a:lnTo>
                <a:lnTo>
                  <a:pt x="106061" y="2416"/>
                </a:lnTo>
                <a:lnTo>
                  <a:pt x="101244" y="2416"/>
                </a:lnTo>
                <a:lnTo>
                  <a:pt x="10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4307" y="1186873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24103" y="79749"/>
                </a:moveTo>
                <a:lnTo>
                  <a:pt x="9643" y="79749"/>
                </a:lnTo>
                <a:lnTo>
                  <a:pt x="9643" y="89413"/>
                </a:lnTo>
                <a:lnTo>
                  <a:pt x="7230" y="89413"/>
                </a:lnTo>
                <a:lnTo>
                  <a:pt x="7230" y="99081"/>
                </a:lnTo>
                <a:lnTo>
                  <a:pt x="4821" y="99081"/>
                </a:lnTo>
                <a:lnTo>
                  <a:pt x="4821" y="113582"/>
                </a:lnTo>
                <a:lnTo>
                  <a:pt x="2408" y="113582"/>
                </a:lnTo>
                <a:lnTo>
                  <a:pt x="2408" y="142581"/>
                </a:lnTo>
                <a:lnTo>
                  <a:pt x="0" y="144998"/>
                </a:lnTo>
                <a:lnTo>
                  <a:pt x="4821" y="190911"/>
                </a:lnTo>
                <a:lnTo>
                  <a:pt x="14460" y="222327"/>
                </a:lnTo>
                <a:lnTo>
                  <a:pt x="19281" y="236828"/>
                </a:lnTo>
                <a:lnTo>
                  <a:pt x="21694" y="239245"/>
                </a:lnTo>
                <a:lnTo>
                  <a:pt x="24103" y="244079"/>
                </a:lnTo>
                <a:lnTo>
                  <a:pt x="26516" y="246496"/>
                </a:lnTo>
                <a:lnTo>
                  <a:pt x="31333" y="256159"/>
                </a:lnTo>
                <a:lnTo>
                  <a:pt x="33746" y="258576"/>
                </a:lnTo>
                <a:lnTo>
                  <a:pt x="36155" y="263410"/>
                </a:lnTo>
                <a:lnTo>
                  <a:pt x="60263" y="287575"/>
                </a:lnTo>
                <a:lnTo>
                  <a:pt x="65080" y="287575"/>
                </a:lnTo>
                <a:lnTo>
                  <a:pt x="60263" y="282741"/>
                </a:lnTo>
                <a:lnTo>
                  <a:pt x="57850" y="277907"/>
                </a:lnTo>
                <a:lnTo>
                  <a:pt x="55441" y="275490"/>
                </a:lnTo>
                <a:lnTo>
                  <a:pt x="53028" y="270657"/>
                </a:lnTo>
                <a:lnTo>
                  <a:pt x="48207" y="265827"/>
                </a:lnTo>
                <a:lnTo>
                  <a:pt x="45798" y="260993"/>
                </a:lnTo>
                <a:lnTo>
                  <a:pt x="43389" y="258576"/>
                </a:lnTo>
                <a:lnTo>
                  <a:pt x="36155" y="244079"/>
                </a:lnTo>
                <a:lnTo>
                  <a:pt x="33746" y="236828"/>
                </a:lnTo>
                <a:lnTo>
                  <a:pt x="28925" y="227160"/>
                </a:lnTo>
                <a:lnTo>
                  <a:pt x="24103" y="207829"/>
                </a:lnTo>
                <a:lnTo>
                  <a:pt x="21694" y="195745"/>
                </a:lnTo>
                <a:lnTo>
                  <a:pt x="19281" y="181247"/>
                </a:lnTo>
                <a:lnTo>
                  <a:pt x="16873" y="144998"/>
                </a:lnTo>
                <a:lnTo>
                  <a:pt x="19281" y="142581"/>
                </a:lnTo>
                <a:lnTo>
                  <a:pt x="19281" y="103914"/>
                </a:lnTo>
                <a:lnTo>
                  <a:pt x="21694" y="103914"/>
                </a:lnTo>
                <a:lnTo>
                  <a:pt x="21694" y="91830"/>
                </a:lnTo>
                <a:lnTo>
                  <a:pt x="24103" y="91830"/>
                </a:lnTo>
                <a:lnTo>
                  <a:pt x="24103" y="79749"/>
                </a:lnTo>
                <a:close/>
              </a:path>
              <a:path w="65404" h="287655">
                <a:moveTo>
                  <a:pt x="38568" y="41083"/>
                </a:moveTo>
                <a:lnTo>
                  <a:pt x="26516" y="41083"/>
                </a:lnTo>
                <a:lnTo>
                  <a:pt x="26516" y="45917"/>
                </a:lnTo>
                <a:lnTo>
                  <a:pt x="24103" y="48329"/>
                </a:lnTo>
                <a:lnTo>
                  <a:pt x="21694" y="48329"/>
                </a:lnTo>
                <a:lnTo>
                  <a:pt x="21694" y="55580"/>
                </a:lnTo>
                <a:lnTo>
                  <a:pt x="19281" y="55580"/>
                </a:lnTo>
                <a:lnTo>
                  <a:pt x="19281" y="60414"/>
                </a:lnTo>
                <a:lnTo>
                  <a:pt x="16873" y="60414"/>
                </a:lnTo>
                <a:lnTo>
                  <a:pt x="16873" y="65248"/>
                </a:lnTo>
                <a:lnTo>
                  <a:pt x="14460" y="65248"/>
                </a:lnTo>
                <a:lnTo>
                  <a:pt x="14460" y="72499"/>
                </a:lnTo>
                <a:lnTo>
                  <a:pt x="12051" y="72499"/>
                </a:lnTo>
                <a:lnTo>
                  <a:pt x="12051" y="79749"/>
                </a:lnTo>
                <a:lnTo>
                  <a:pt x="26516" y="79749"/>
                </a:lnTo>
                <a:lnTo>
                  <a:pt x="26516" y="70082"/>
                </a:lnTo>
                <a:lnTo>
                  <a:pt x="28925" y="70082"/>
                </a:lnTo>
                <a:lnTo>
                  <a:pt x="28925" y="62831"/>
                </a:lnTo>
                <a:lnTo>
                  <a:pt x="31333" y="62831"/>
                </a:lnTo>
                <a:lnTo>
                  <a:pt x="31333" y="57997"/>
                </a:lnTo>
                <a:lnTo>
                  <a:pt x="33746" y="57997"/>
                </a:lnTo>
                <a:lnTo>
                  <a:pt x="33746" y="50746"/>
                </a:lnTo>
                <a:lnTo>
                  <a:pt x="36155" y="50746"/>
                </a:lnTo>
                <a:lnTo>
                  <a:pt x="36155" y="45917"/>
                </a:lnTo>
                <a:lnTo>
                  <a:pt x="38568" y="45917"/>
                </a:lnTo>
                <a:lnTo>
                  <a:pt x="38568" y="41083"/>
                </a:lnTo>
                <a:close/>
              </a:path>
              <a:path w="65404" h="287655">
                <a:moveTo>
                  <a:pt x="40976" y="33832"/>
                </a:moveTo>
                <a:lnTo>
                  <a:pt x="31333" y="33832"/>
                </a:lnTo>
                <a:lnTo>
                  <a:pt x="31333" y="38666"/>
                </a:lnTo>
                <a:lnTo>
                  <a:pt x="28925" y="41083"/>
                </a:lnTo>
                <a:lnTo>
                  <a:pt x="40976" y="41083"/>
                </a:lnTo>
                <a:lnTo>
                  <a:pt x="40976" y="33832"/>
                </a:lnTo>
                <a:close/>
              </a:path>
              <a:path w="65404" h="287655">
                <a:moveTo>
                  <a:pt x="65080" y="0"/>
                </a:moveTo>
                <a:lnTo>
                  <a:pt x="60263" y="2416"/>
                </a:lnTo>
                <a:lnTo>
                  <a:pt x="43389" y="19331"/>
                </a:lnTo>
                <a:lnTo>
                  <a:pt x="40976" y="19331"/>
                </a:lnTo>
                <a:lnTo>
                  <a:pt x="40976" y="24164"/>
                </a:lnTo>
                <a:lnTo>
                  <a:pt x="36155" y="28998"/>
                </a:lnTo>
                <a:lnTo>
                  <a:pt x="33746" y="28998"/>
                </a:lnTo>
                <a:lnTo>
                  <a:pt x="33746" y="33832"/>
                </a:lnTo>
                <a:lnTo>
                  <a:pt x="43389" y="33832"/>
                </a:lnTo>
                <a:lnTo>
                  <a:pt x="48207" y="28998"/>
                </a:lnTo>
                <a:lnTo>
                  <a:pt x="48207" y="24164"/>
                </a:lnTo>
                <a:lnTo>
                  <a:pt x="50619" y="24164"/>
                </a:lnTo>
                <a:lnTo>
                  <a:pt x="55441" y="19331"/>
                </a:lnTo>
                <a:lnTo>
                  <a:pt x="55441" y="14497"/>
                </a:lnTo>
                <a:lnTo>
                  <a:pt x="57850" y="14497"/>
                </a:lnTo>
                <a:lnTo>
                  <a:pt x="62671" y="9667"/>
                </a:lnTo>
                <a:lnTo>
                  <a:pt x="62671" y="4833"/>
                </a:lnTo>
                <a:lnTo>
                  <a:pt x="65080" y="4833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8316" y="1276284"/>
            <a:ext cx="120650" cy="128270"/>
          </a:xfrm>
          <a:custGeom>
            <a:avLst/>
            <a:gdLst/>
            <a:ahLst/>
            <a:cxnLst/>
            <a:rect l="l" t="t" r="r" b="b"/>
            <a:pathLst>
              <a:path w="120650" h="128269">
                <a:moveTo>
                  <a:pt x="120521" y="0"/>
                </a:moveTo>
                <a:lnTo>
                  <a:pt x="115700" y="2416"/>
                </a:lnTo>
                <a:lnTo>
                  <a:pt x="113291" y="2416"/>
                </a:lnTo>
                <a:lnTo>
                  <a:pt x="113291" y="7250"/>
                </a:lnTo>
                <a:lnTo>
                  <a:pt x="103648" y="16918"/>
                </a:lnTo>
                <a:lnTo>
                  <a:pt x="98826" y="19335"/>
                </a:lnTo>
                <a:lnTo>
                  <a:pt x="45798" y="19335"/>
                </a:lnTo>
                <a:lnTo>
                  <a:pt x="67493" y="21752"/>
                </a:lnTo>
                <a:lnTo>
                  <a:pt x="72310" y="24169"/>
                </a:lnTo>
                <a:lnTo>
                  <a:pt x="79544" y="26581"/>
                </a:lnTo>
                <a:lnTo>
                  <a:pt x="91596" y="28998"/>
                </a:lnTo>
                <a:lnTo>
                  <a:pt x="94005" y="31415"/>
                </a:lnTo>
                <a:lnTo>
                  <a:pt x="62671" y="62831"/>
                </a:lnTo>
                <a:lnTo>
                  <a:pt x="57850" y="65248"/>
                </a:lnTo>
                <a:lnTo>
                  <a:pt x="33746" y="89417"/>
                </a:lnTo>
                <a:lnTo>
                  <a:pt x="28925" y="89417"/>
                </a:lnTo>
                <a:lnTo>
                  <a:pt x="28925" y="94247"/>
                </a:lnTo>
                <a:lnTo>
                  <a:pt x="12051" y="111165"/>
                </a:lnTo>
                <a:lnTo>
                  <a:pt x="9638" y="111165"/>
                </a:lnTo>
                <a:lnTo>
                  <a:pt x="9638" y="115999"/>
                </a:lnTo>
                <a:lnTo>
                  <a:pt x="7230" y="118416"/>
                </a:lnTo>
                <a:lnTo>
                  <a:pt x="4817" y="118416"/>
                </a:lnTo>
                <a:lnTo>
                  <a:pt x="4817" y="123250"/>
                </a:lnTo>
                <a:lnTo>
                  <a:pt x="0" y="128079"/>
                </a:lnTo>
                <a:lnTo>
                  <a:pt x="7230" y="128079"/>
                </a:lnTo>
                <a:lnTo>
                  <a:pt x="24103" y="111165"/>
                </a:lnTo>
                <a:lnTo>
                  <a:pt x="24103" y="108748"/>
                </a:lnTo>
                <a:lnTo>
                  <a:pt x="50619" y="108748"/>
                </a:lnTo>
                <a:lnTo>
                  <a:pt x="45798" y="106331"/>
                </a:lnTo>
                <a:lnTo>
                  <a:pt x="24103" y="103914"/>
                </a:lnTo>
                <a:lnTo>
                  <a:pt x="60258" y="67665"/>
                </a:lnTo>
                <a:lnTo>
                  <a:pt x="65080" y="65248"/>
                </a:lnTo>
                <a:lnTo>
                  <a:pt x="69901" y="60414"/>
                </a:lnTo>
                <a:lnTo>
                  <a:pt x="74723" y="58001"/>
                </a:lnTo>
                <a:lnTo>
                  <a:pt x="89183" y="43500"/>
                </a:lnTo>
                <a:lnTo>
                  <a:pt x="89183" y="38666"/>
                </a:lnTo>
                <a:lnTo>
                  <a:pt x="94005" y="38666"/>
                </a:lnTo>
                <a:lnTo>
                  <a:pt x="106057" y="26581"/>
                </a:lnTo>
                <a:lnTo>
                  <a:pt x="106057" y="21752"/>
                </a:lnTo>
                <a:lnTo>
                  <a:pt x="108470" y="21752"/>
                </a:lnTo>
                <a:lnTo>
                  <a:pt x="115700" y="14501"/>
                </a:lnTo>
                <a:lnTo>
                  <a:pt x="115700" y="9667"/>
                </a:lnTo>
                <a:lnTo>
                  <a:pt x="118113" y="9667"/>
                </a:lnTo>
                <a:lnTo>
                  <a:pt x="120521" y="7250"/>
                </a:lnTo>
                <a:lnTo>
                  <a:pt x="120521" y="0"/>
                </a:lnTo>
                <a:close/>
              </a:path>
              <a:path w="120650" h="128269">
                <a:moveTo>
                  <a:pt x="50619" y="108748"/>
                </a:moveTo>
                <a:lnTo>
                  <a:pt x="24103" y="108748"/>
                </a:lnTo>
                <a:lnTo>
                  <a:pt x="40976" y="111165"/>
                </a:lnTo>
                <a:lnTo>
                  <a:pt x="43385" y="113582"/>
                </a:lnTo>
                <a:lnTo>
                  <a:pt x="45798" y="118416"/>
                </a:lnTo>
                <a:lnTo>
                  <a:pt x="50619" y="120833"/>
                </a:lnTo>
                <a:lnTo>
                  <a:pt x="55437" y="125667"/>
                </a:lnTo>
                <a:lnTo>
                  <a:pt x="60258" y="128079"/>
                </a:lnTo>
                <a:lnTo>
                  <a:pt x="79544" y="128079"/>
                </a:lnTo>
                <a:lnTo>
                  <a:pt x="84366" y="125667"/>
                </a:lnTo>
                <a:lnTo>
                  <a:pt x="94005" y="115999"/>
                </a:lnTo>
                <a:lnTo>
                  <a:pt x="98826" y="113582"/>
                </a:lnTo>
                <a:lnTo>
                  <a:pt x="101239" y="111165"/>
                </a:lnTo>
                <a:lnTo>
                  <a:pt x="57850" y="111165"/>
                </a:lnTo>
                <a:lnTo>
                  <a:pt x="50619" y="108748"/>
                </a:lnTo>
                <a:close/>
              </a:path>
              <a:path w="120650" h="128269">
                <a:moveTo>
                  <a:pt x="110878" y="84583"/>
                </a:moveTo>
                <a:lnTo>
                  <a:pt x="106057" y="87000"/>
                </a:lnTo>
                <a:lnTo>
                  <a:pt x="103648" y="87000"/>
                </a:lnTo>
                <a:lnTo>
                  <a:pt x="103648" y="91834"/>
                </a:lnTo>
                <a:lnTo>
                  <a:pt x="101239" y="91834"/>
                </a:lnTo>
                <a:lnTo>
                  <a:pt x="101239" y="96664"/>
                </a:lnTo>
                <a:lnTo>
                  <a:pt x="91596" y="106331"/>
                </a:lnTo>
                <a:lnTo>
                  <a:pt x="81953" y="111165"/>
                </a:lnTo>
                <a:lnTo>
                  <a:pt x="101239" y="111165"/>
                </a:lnTo>
                <a:lnTo>
                  <a:pt x="101239" y="106331"/>
                </a:lnTo>
                <a:lnTo>
                  <a:pt x="103648" y="106331"/>
                </a:lnTo>
                <a:lnTo>
                  <a:pt x="103648" y="101497"/>
                </a:lnTo>
                <a:lnTo>
                  <a:pt x="106057" y="101497"/>
                </a:lnTo>
                <a:lnTo>
                  <a:pt x="108470" y="99081"/>
                </a:lnTo>
                <a:lnTo>
                  <a:pt x="108470" y="94247"/>
                </a:lnTo>
                <a:lnTo>
                  <a:pt x="110878" y="94247"/>
                </a:lnTo>
                <a:lnTo>
                  <a:pt x="110878" y="84583"/>
                </a:lnTo>
                <a:close/>
              </a:path>
              <a:path w="120650" h="128269">
                <a:moveTo>
                  <a:pt x="36155" y="24169"/>
                </a:moveTo>
                <a:lnTo>
                  <a:pt x="26512" y="24169"/>
                </a:lnTo>
                <a:lnTo>
                  <a:pt x="26512" y="31415"/>
                </a:lnTo>
                <a:lnTo>
                  <a:pt x="24103" y="33832"/>
                </a:lnTo>
                <a:lnTo>
                  <a:pt x="31333" y="33832"/>
                </a:lnTo>
                <a:lnTo>
                  <a:pt x="36155" y="28998"/>
                </a:lnTo>
                <a:lnTo>
                  <a:pt x="36155" y="24169"/>
                </a:lnTo>
                <a:close/>
              </a:path>
              <a:path w="120650" h="128269">
                <a:moveTo>
                  <a:pt x="45798" y="19335"/>
                </a:moveTo>
                <a:lnTo>
                  <a:pt x="28925" y="19335"/>
                </a:lnTo>
                <a:lnTo>
                  <a:pt x="28925" y="24169"/>
                </a:lnTo>
                <a:lnTo>
                  <a:pt x="40976" y="24169"/>
                </a:lnTo>
                <a:lnTo>
                  <a:pt x="45798" y="21752"/>
                </a:lnTo>
                <a:lnTo>
                  <a:pt x="45798" y="19335"/>
                </a:lnTo>
                <a:close/>
              </a:path>
              <a:path w="120650" h="128269">
                <a:moveTo>
                  <a:pt x="65080" y="0"/>
                </a:moveTo>
                <a:lnTo>
                  <a:pt x="48207" y="2416"/>
                </a:lnTo>
                <a:lnTo>
                  <a:pt x="43385" y="4833"/>
                </a:lnTo>
                <a:lnTo>
                  <a:pt x="33746" y="14501"/>
                </a:lnTo>
                <a:lnTo>
                  <a:pt x="31333" y="14501"/>
                </a:lnTo>
                <a:lnTo>
                  <a:pt x="31333" y="19335"/>
                </a:lnTo>
                <a:lnTo>
                  <a:pt x="84366" y="19335"/>
                </a:lnTo>
                <a:lnTo>
                  <a:pt x="69901" y="4833"/>
                </a:lnTo>
                <a:lnTo>
                  <a:pt x="65080" y="2416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5355" y="1186873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38576" y="248913"/>
                </a:moveTo>
                <a:lnTo>
                  <a:pt x="26512" y="248913"/>
                </a:lnTo>
                <a:lnTo>
                  <a:pt x="26512" y="253742"/>
                </a:lnTo>
                <a:lnTo>
                  <a:pt x="24103" y="256159"/>
                </a:lnTo>
                <a:lnTo>
                  <a:pt x="21694" y="256159"/>
                </a:lnTo>
                <a:lnTo>
                  <a:pt x="21694" y="260993"/>
                </a:lnTo>
                <a:lnTo>
                  <a:pt x="14460" y="268244"/>
                </a:lnTo>
                <a:lnTo>
                  <a:pt x="12051" y="268244"/>
                </a:lnTo>
                <a:lnTo>
                  <a:pt x="12051" y="273073"/>
                </a:lnTo>
                <a:lnTo>
                  <a:pt x="4821" y="280324"/>
                </a:lnTo>
                <a:lnTo>
                  <a:pt x="2408" y="280324"/>
                </a:lnTo>
                <a:lnTo>
                  <a:pt x="2408" y="285158"/>
                </a:lnTo>
                <a:lnTo>
                  <a:pt x="0" y="287575"/>
                </a:lnTo>
                <a:lnTo>
                  <a:pt x="7230" y="287575"/>
                </a:lnTo>
                <a:lnTo>
                  <a:pt x="12051" y="285158"/>
                </a:lnTo>
                <a:lnTo>
                  <a:pt x="31321" y="265827"/>
                </a:lnTo>
                <a:lnTo>
                  <a:pt x="31321" y="260993"/>
                </a:lnTo>
                <a:lnTo>
                  <a:pt x="33725" y="260993"/>
                </a:lnTo>
                <a:lnTo>
                  <a:pt x="36172" y="258576"/>
                </a:lnTo>
                <a:lnTo>
                  <a:pt x="36172" y="253742"/>
                </a:lnTo>
                <a:lnTo>
                  <a:pt x="38576" y="253742"/>
                </a:lnTo>
                <a:lnTo>
                  <a:pt x="38576" y="248913"/>
                </a:lnTo>
                <a:close/>
              </a:path>
              <a:path w="65404" h="287655">
                <a:moveTo>
                  <a:pt x="40981" y="244079"/>
                </a:moveTo>
                <a:lnTo>
                  <a:pt x="28916" y="244079"/>
                </a:lnTo>
                <a:lnTo>
                  <a:pt x="28916" y="248913"/>
                </a:lnTo>
                <a:lnTo>
                  <a:pt x="40981" y="248913"/>
                </a:lnTo>
                <a:lnTo>
                  <a:pt x="40981" y="244079"/>
                </a:lnTo>
                <a:close/>
              </a:path>
              <a:path w="65404" h="287655">
                <a:moveTo>
                  <a:pt x="55449" y="212663"/>
                </a:moveTo>
                <a:lnTo>
                  <a:pt x="40981" y="212663"/>
                </a:lnTo>
                <a:lnTo>
                  <a:pt x="40981" y="222327"/>
                </a:lnTo>
                <a:lnTo>
                  <a:pt x="38576" y="222327"/>
                </a:lnTo>
                <a:lnTo>
                  <a:pt x="38576" y="227160"/>
                </a:lnTo>
                <a:lnTo>
                  <a:pt x="36172" y="227160"/>
                </a:lnTo>
                <a:lnTo>
                  <a:pt x="36172" y="231994"/>
                </a:lnTo>
                <a:lnTo>
                  <a:pt x="33725" y="231994"/>
                </a:lnTo>
                <a:lnTo>
                  <a:pt x="33725" y="236828"/>
                </a:lnTo>
                <a:lnTo>
                  <a:pt x="31321" y="236828"/>
                </a:lnTo>
                <a:lnTo>
                  <a:pt x="31321" y="244079"/>
                </a:lnTo>
                <a:lnTo>
                  <a:pt x="43385" y="244079"/>
                </a:lnTo>
                <a:lnTo>
                  <a:pt x="43385" y="239245"/>
                </a:lnTo>
                <a:lnTo>
                  <a:pt x="45789" y="239245"/>
                </a:lnTo>
                <a:lnTo>
                  <a:pt x="45789" y="234411"/>
                </a:lnTo>
                <a:lnTo>
                  <a:pt x="48194" y="234411"/>
                </a:lnTo>
                <a:lnTo>
                  <a:pt x="48194" y="229577"/>
                </a:lnTo>
                <a:lnTo>
                  <a:pt x="50598" y="229577"/>
                </a:lnTo>
                <a:lnTo>
                  <a:pt x="50598" y="224744"/>
                </a:lnTo>
                <a:lnTo>
                  <a:pt x="53045" y="224744"/>
                </a:lnTo>
                <a:lnTo>
                  <a:pt x="53045" y="219910"/>
                </a:lnTo>
                <a:lnTo>
                  <a:pt x="55449" y="219910"/>
                </a:lnTo>
                <a:lnTo>
                  <a:pt x="55449" y="212663"/>
                </a:lnTo>
                <a:close/>
              </a:path>
              <a:path w="65404" h="287655">
                <a:moveTo>
                  <a:pt x="62663" y="178830"/>
                </a:moveTo>
                <a:lnTo>
                  <a:pt x="48194" y="178830"/>
                </a:lnTo>
                <a:lnTo>
                  <a:pt x="48194" y="193328"/>
                </a:lnTo>
                <a:lnTo>
                  <a:pt x="45789" y="193328"/>
                </a:lnTo>
                <a:lnTo>
                  <a:pt x="45789" y="202995"/>
                </a:lnTo>
                <a:lnTo>
                  <a:pt x="43385" y="202995"/>
                </a:lnTo>
                <a:lnTo>
                  <a:pt x="43385" y="212663"/>
                </a:lnTo>
                <a:lnTo>
                  <a:pt x="57854" y="212663"/>
                </a:lnTo>
                <a:lnTo>
                  <a:pt x="57854" y="205412"/>
                </a:lnTo>
                <a:lnTo>
                  <a:pt x="60258" y="205412"/>
                </a:lnTo>
                <a:lnTo>
                  <a:pt x="60258" y="195745"/>
                </a:lnTo>
                <a:lnTo>
                  <a:pt x="62663" y="195745"/>
                </a:lnTo>
                <a:lnTo>
                  <a:pt x="62663" y="178830"/>
                </a:lnTo>
                <a:close/>
              </a:path>
              <a:path w="65404" h="287655">
                <a:moveTo>
                  <a:pt x="7230" y="0"/>
                </a:moveTo>
                <a:lnTo>
                  <a:pt x="0" y="2416"/>
                </a:lnTo>
                <a:lnTo>
                  <a:pt x="2408" y="4833"/>
                </a:lnTo>
                <a:lnTo>
                  <a:pt x="4821" y="9667"/>
                </a:lnTo>
                <a:lnTo>
                  <a:pt x="12051" y="16914"/>
                </a:lnTo>
                <a:lnTo>
                  <a:pt x="14460" y="21748"/>
                </a:lnTo>
                <a:lnTo>
                  <a:pt x="19281" y="26581"/>
                </a:lnTo>
                <a:lnTo>
                  <a:pt x="21694" y="31415"/>
                </a:lnTo>
                <a:lnTo>
                  <a:pt x="24103" y="33832"/>
                </a:lnTo>
                <a:lnTo>
                  <a:pt x="31321" y="48329"/>
                </a:lnTo>
                <a:lnTo>
                  <a:pt x="33725" y="55580"/>
                </a:lnTo>
                <a:lnTo>
                  <a:pt x="38576" y="65248"/>
                </a:lnTo>
                <a:lnTo>
                  <a:pt x="45789" y="94247"/>
                </a:lnTo>
                <a:lnTo>
                  <a:pt x="48194" y="111165"/>
                </a:lnTo>
                <a:lnTo>
                  <a:pt x="50598" y="178830"/>
                </a:lnTo>
                <a:lnTo>
                  <a:pt x="65067" y="178830"/>
                </a:lnTo>
                <a:lnTo>
                  <a:pt x="62663" y="111165"/>
                </a:lnTo>
                <a:lnTo>
                  <a:pt x="60258" y="96664"/>
                </a:lnTo>
                <a:lnTo>
                  <a:pt x="55449" y="77333"/>
                </a:lnTo>
                <a:lnTo>
                  <a:pt x="53045" y="72499"/>
                </a:lnTo>
                <a:lnTo>
                  <a:pt x="50598" y="65248"/>
                </a:lnTo>
                <a:lnTo>
                  <a:pt x="33725" y="31415"/>
                </a:lnTo>
                <a:lnTo>
                  <a:pt x="28916" y="26581"/>
                </a:lnTo>
                <a:lnTo>
                  <a:pt x="26512" y="21748"/>
                </a:lnTo>
                <a:lnTo>
                  <a:pt x="21694" y="16914"/>
                </a:lnTo>
                <a:lnTo>
                  <a:pt x="19281" y="12084"/>
                </a:lnTo>
                <a:lnTo>
                  <a:pt x="12051" y="4833"/>
                </a:lnTo>
                <a:lnTo>
                  <a:pt x="7230" y="2416"/>
                </a:lnTo>
                <a:lnTo>
                  <a:pt x="7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8802" y="3729990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4071" y="4732782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09338" y="1680211"/>
            <a:ext cx="3771900" cy="2927985"/>
          </a:xfrm>
          <a:custGeom>
            <a:avLst/>
            <a:gdLst/>
            <a:ahLst/>
            <a:cxnLst/>
            <a:rect l="l" t="t" r="r" b="b"/>
            <a:pathLst>
              <a:path w="3771900" h="2927985">
                <a:moveTo>
                  <a:pt x="0" y="0"/>
                </a:moveTo>
                <a:lnTo>
                  <a:pt x="14197" y="38162"/>
                </a:lnTo>
                <a:lnTo>
                  <a:pt x="28522" y="76468"/>
                </a:lnTo>
                <a:lnTo>
                  <a:pt x="43095" y="115062"/>
                </a:lnTo>
                <a:lnTo>
                  <a:pt x="58037" y="154088"/>
                </a:lnTo>
                <a:lnTo>
                  <a:pt x="73469" y="193690"/>
                </a:lnTo>
                <a:lnTo>
                  <a:pt x="89510" y="234013"/>
                </a:lnTo>
                <a:lnTo>
                  <a:pt x="106281" y="275199"/>
                </a:lnTo>
                <a:lnTo>
                  <a:pt x="123903" y="317394"/>
                </a:lnTo>
                <a:lnTo>
                  <a:pt x="142495" y="360741"/>
                </a:lnTo>
                <a:lnTo>
                  <a:pt x="162179" y="405384"/>
                </a:lnTo>
                <a:lnTo>
                  <a:pt x="182821" y="451531"/>
                </a:lnTo>
                <a:lnTo>
                  <a:pt x="204224" y="499211"/>
                </a:lnTo>
                <a:lnTo>
                  <a:pt x="226408" y="548178"/>
                </a:lnTo>
                <a:lnTo>
                  <a:pt x="249396" y="598190"/>
                </a:lnTo>
                <a:lnTo>
                  <a:pt x="273208" y="649001"/>
                </a:lnTo>
                <a:lnTo>
                  <a:pt x="297866" y="700369"/>
                </a:lnTo>
                <a:lnTo>
                  <a:pt x="323392" y="752049"/>
                </a:lnTo>
                <a:lnTo>
                  <a:pt x="349805" y="803798"/>
                </a:lnTo>
                <a:lnTo>
                  <a:pt x="377129" y="855371"/>
                </a:lnTo>
                <a:lnTo>
                  <a:pt x="405384" y="906526"/>
                </a:lnTo>
                <a:lnTo>
                  <a:pt x="434989" y="957993"/>
                </a:lnTo>
                <a:lnTo>
                  <a:pt x="466157" y="1010493"/>
                </a:lnTo>
                <a:lnTo>
                  <a:pt x="498599" y="1063648"/>
                </a:lnTo>
                <a:lnTo>
                  <a:pt x="532026" y="1117081"/>
                </a:lnTo>
                <a:lnTo>
                  <a:pt x="566150" y="1170416"/>
                </a:lnTo>
                <a:lnTo>
                  <a:pt x="600681" y="1223274"/>
                </a:lnTo>
                <a:lnTo>
                  <a:pt x="635331" y="1275278"/>
                </a:lnTo>
                <a:lnTo>
                  <a:pt x="669812" y="1326052"/>
                </a:lnTo>
                <a:lnTo>
                  <a:pt x="703833" y="1375218"/>
                </a:lnTo>
                <a:lnTo>
                  <a:pt x="737108" y="1422400"/>
                </a:lnTo>
                <a:lnTo>
                  <a:pt x="770042" y="1468105"/>
                </a:lnTo>
                <a:lnTo>
                  <a:pt x="803222" y="1513009"/>
                </a:lnTo>
                <a:lnTo>
                  <a:pt x="836513" y="1556981"/>
                </a:lnTo>
                <a:lnTo>
                  <a:pt x="869781" y="1599889"/>
                </a:lnTo>
                <a:lnTo>
                  <a:pt x="902890" y="1641602"/>
                </a:lnTo>
                <a:lnTo>
                  <a:pt x="935706" y="1681989"/>
                </a:lnTo>
                <a:lnTo>
                  <a:pt x="968094" y="1720919"/>
                </a:lnTo>
                <a:lnTo>
                  <a:pt x="999918" y="1758261"/>
                </a:lnTo>
                <a:lnTo>
                  <a:pt x="1031045" y="1793884"/>
                </a:lnTo>
                <a:lnTo>
                  <a:pt x="1061339" y="1827657"/>
                </a:lnTo>
                <a:lnTo>
                  <a:pt x="1090021" y="1858689"/>
                </a:lnTo>
                <a:lnTo>
                  <a:pt x="1116739" y="1886622"/>
                </a:lnTo>
                <a:lnTo>
                  <a:pt x="1154490" y="1924163"/>
                </a:lnTo>
                <a:lnTo>
                  <a:pt x="1191307" y="1958466"/>
                </a:lnTo>
                <a:lnTo>
                  <a:pt x="1229282" y="1991776"/>
                </a:lnTo>
                <a:lnTo>
                  <a:pt x="1270504" y="2026333"/>
                </a:lnTo>
                <a:lnTo>
                  <a:pt x="1300823" y="2051172"/>
                </a:lnTo>
                <a:lnTo>
                  <a:pt x="1334135" y="2078227"/>
                </a:lnTo>
                <a:lnTo>
                  <a:pt x="1370916" y="2107938"/>
                </a:lnTo>
                <a:lnTo>
                  <a:pt x="1410853" y="2139857"/>
                </a:lnTo>
                <a:lnTo>
                  <a:pt x="1453258" y="2173322"/>
                </a:lnTo>
                <a:lnTo>
                  <a:pt x="1497446" y="2207668"/>
                </a:lnTo>
                <a:lnTo>
                  <a:pt x="1542732" y="2242232"/>
                </a:lnTo>
                <a:lnTo>
                  <a:pt x="1588429" y="2276351"/>
                </a:lnTo>
                <a:lnTo>
                  <a:pt x="1633852" y="2309359"/>
                </a:lnTo>
                <a:lnTo>
                  <a:pt x="1678315" y="2340595"/>
                </a:lnTo>
                <a:lnTo>
                  <a:pt x="1721131" y="2369394"/>
                </a:lnTo>
                <a:lnTo>
                  <a:pt x="1761617" y="2395093"/>
                </a:lnTo>
                <a:lnTo>
                  <a:pt x="1799531" y="2417577"/>
                </a:lnTo>
                <a:lnTo>
                  <a:pt x="1835513" y="2437416"/>
                </a:lnTo>
                <a:lnTo>
                  <a:pt x="1870075" y="2455078"/>
                </a:lnTo>
                <a:lnTo>
                  <a:pt x="1920375" y="2478520"/>
                </a:lnTo>
                <a:lnTo>
                  <a:pt x="1970365" y="2499709"/>
                </a:lnTo>
                <a:lnTo>
                  <a:pt x="2021774" y="2520233"/>
                </a:lnTo>
                <a:lnTo>
                  <a:pt x="2057690" y="2534330"/>
                </a:lnTo>
                <a:lnTo>
                  <a:pt x="2076334" y="2541679"/>
                </a:lnTo>
                <a:lnTo>
                  <a:pt x="2095519" y="2549306"/>
                </a:lnTo>
                <a:lnTo>
                  <a:pt x="2115312" y="2557272"/>
                </a:lnTo>
                <a:lnTo>
                  <a:pt x="2135602" y="2565477"/>
                </a:lnTo>
                <a:lnTo>
                  <a:pt x="2156194" y="2573778"/>
                </a:lnTo>
                <a:lnTo>
                  <a:pt x="2198245" y="2590599"/>
                </a:lnTo>
                <a:lnTo>
                  <a:pt x="2241380" y="2607608"/>
                </a:lnTo>
                <a:lnTo>
                  <a:pt x="2285518" y="2624677"/>
                </a:lnTo>
                <a:lnTo>
                  <a:pt x="2330577" y="2641679"/>
                </a:lnTo>
                <a:lnTo>
                  <a:pt x="2376473" y="2658486"/>
                </a:lnTo>
                <a:lnTo>
                  <a:pt x="2423126" y="2674972"/>
                </a:lnTo>
                <a:lnTo>
                  <a:pt x="2470452" y="2691010"/>
                </a:lnTo>
                <a:lnTo>
                  <a:pt x="2518370" y="2706471"/>
                </a:lnTo>
                <a:lnTo>
                  <a:pt x="2566797" y="2721229"/>
                </a:lnTo>
                <a:lnTo>
                  <a:pt x="2616737" y="2735500"/>
                </a:lnTo>
                <a:lnTo>
                  <a:pt x="2668833" y="2749538"/>
                </a:lnTo>
                <a:lnTo>
                  <a:pt x="2722462" y="2763270"/>
                </a:lnTo>
                <a:lnTo>
                  <a:pt x="2776997" y="2776623"/>
                </a:lnTo>
                <a:lnTo>
                  <a:pt x="2831814" y="2789523"/>
                </a:lnTo>
                <a:lnTo>
                  <a:pt x="2886288" y="2801897"/>
                </a:lnTo>
                <a:lnTo>
                  <a:pt x="2939794" y="2813672"/>
                </a:lnTo>
                <a:lnTo>
                  <a:pt x="2991708" y="2824775"/>
                </a:lnTo>
                <a:lnTo>
                  <a:pt x="3041404" y="2835133"/>
                </a:lnTo>
                <a:lnTo>
                  <a:pt x="3088259" y="2844673"/>
                </a:lnTo>
                <a:lnTo>
                  <a:pt x="3132547" y="2853359"/>
                </a:lnTo>
                <a:lnTo>
                  <a:pt x="3175072" y="2861189"/>
                </a:lnTo>
                <a:lnTo>
                  <a:pt x="3215998" y="2868250"/>
                </a:lnTo>
                <a:lnTo>
                  <a:pt x="3255490" y="2874632"/>
                </a:lnTo>
                <a:lnTo>
                  <a:pt x="3293713" y="2880423"/>
                </a:lnTo>
                <a:lnTo>
                  <a:pt x="3349027" y="2888194"/>
                </a:lnTo>
                <a:lnTo>
                  <a:pt x="3402410" y="2895131"/>
                </a:lnTo>
                <a:lnTo>
                  <a:pt x="3454418" y="2901534"/>
                </a:lnTo>
                <a:lnTo>
                  <a:pt x="3471545" y="2903601"/>
                </a:lnTo>
                <a:lnTo>
                  <a:pt x="3488159" y="2905635"/>
                </a:lnTo>
                <a:lnTo>
                  <a:pt x="3503906" y="2907585"/>
                </a:lnTo>
                <a:lnTo>
                  <a:pt x="3518901" y="2909450"/>
                </a:lnTo>
                <a:lnTo>
                  <a:pt x="3533261" y="2911230"/>
                </a:lnTo>
                <a:lnTo>
                  <a:pt x="3573700" y="2916049"/>
                </a:lnTo>
                <a:lnTo>
                  <a:pt x="3612626" y="2920079"/>
                </a:lnTo>
                <a:lnTo>
                  <a:pt x="3653189" y="2923302"/>
                </a:lnTo>
                <a:lnTo>
                  <a:pt x="3698539" y="2925705"/>
                </a:lnTo>
                <a:lnTo>
                  <a:pt x="3751828" y="2927270"/>
                </a:lnTo>
                <a:lnTo>
                  <a:pt x="3771900" y="2927604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7590" y="1677162"/>
            <a:ext cx="3463925" cy="3063875"/>
          </a:xfrm>
          <a:custGeom>
            <a:avLst/>
            <a:gdLst/>
            <a:ahLst/>
            <a:cxnLst/>
            <a:rect l="l" t="t" r="r" b="b"/>
            <a:pathLst>
              <a:path w="3463925" h="3063875">
                <a:moveTo>
                  <a:pt x="0" y="0"/>
                </a:moveTo>
                <a:lnTo>
                  <a:pt x="3463925" y="30636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34022" y="4726686"/>
            <a:ext cx="1346835" cy="5715"/>
          </a:xfrm>
          <a:custGeom>
            <a:avLst/>
            <a:gdLst/>
            <a:ahLst/>
            <a:cxnLst/>
            <a:rect l="l" t="t" r="r" b="b"/>
            <a:pathLst>
              <a:path w="1346834" h="5714">
                <a:moveTo>
                  <a:pt x="0" y="0"/>
                </a:moveTo>
                <a:lnTo>
                  <a:pt x="1346454" y="571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93592" y="46634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5735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97011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7023" y="2808732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08650" y="1126390"/>
            <a:ext cx="4559300" cy="85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0195" marR="5080"/>
            <a:r>
              <a:rPr sz="2000" spc="10" dirty="0">
                <a:latin typeface="FangSong"/>
                <a:cs typeface="FangSong"/>
              </a:rPr>
              <a:t>替代</a:t>
            </a:r>
            <a:r>
              <a:rPr sz="2000" dirty="0">
                <a:latin typeface="FangSong"/>
                <a:cs typeface="FangSong"/>
              </a:rPr>
              <a:t>损失函数性</a:t>
            </a:r>
            <a:r>
              <a:rPr sz="2000" spc="-25" dirty="0">
                <a:latin typeface="FangSong"/>
                <a:cs typeface="FangSong"/>
              </a:rPr>
              <a:t>质</a:t>
            </a:r>
            <a:r>
              <a:rPr sz="2000" dirty="0">
                <a:latin typeface="FangSong"/>
                <a:cs typeface="FangSong"/>
              </a:rPr>
              <a:t>较好</a:t>
            </a:r>
            <a:r>
              <a:rPr sz="2000" dirty="0">
                <a:latin typeface="Verdana"/>
                <a:cs typeface="Verdana"/>
              </a:rPr>
              <a:t>,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一般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0/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损失函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的上界</a:t>
            </a:r>
            <a:endParaRPr sz="200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>
              <a:spcBef>
                <a:spcPts val="200"/>
              </a:spcBef>
            </a:pPr>
            <a:r>
              <a:rPr sz="1400" dirty="0">
                <a:latin typeface="宋体"/>
                <a:cs typeface="宋体"/>
              </a:rPr>
              <a:t>3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4187" y="4790749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2014" y="4802306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25511" y="4788336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07814" y="4777668"/>
            <a:ext cx="20510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2052" y="4816911"/>
            <a:ext cx="204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97474" y="3789100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7474" y="2686105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19215" y="1865376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8253" y="3056654"/>
            <a:ext cx="813218" cy="25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68079" y="3153297"/>
            <a:ext cx="163195" cy="57150"/>
          </a:xfrm>
          <a:custGeom>
            <a:avLst/>
            <a:gdLst/>
            <a:ahLst/>
            <a:cxnLst/>
            <a:rect l="l" t="t" r="r" b="b"/>
            <a:pathLst>
              <a:path w="163194" h="57150">
                <a:moveTo>
                  <a:pt x="163055" y="48320"/>
                </a:moveTo>
                <a:lnTo>
                  <a:pt x="2085" y="50421"/>
                </a:lnTo>
                <a:lnTo>
                  <a:pt x="0" y="52523"/>
                </a:lnTo>
                <a:lnTo>
                  <a:pt x="2085" y="54624"/>
                </a:lnTo>
                <a:lnTo>
                  <a:pt x="8377" y="56725"/>
                </a:lnTo>
                <a:lnTo>
                  <a:pt x="154714" y="56725"/>
                </a:lnTo>
                <a:lnTo>
                  <a:pt x="163055" y="54624"/>
                </a:lnTo>
                <a:lnTo>
                  <a:pt x="163055" y="48320"/>
                </a:lnTo>
                <a:close/>
              </a:path>
              <a:path w="163194" h="57150">
                <a:moveTo>
                  <a:pt x="163055" y="0"/>
                </a:moveTo>
                <a:lnTo>
                  <a:pt x="2085" y="0"/>
                </a:lnTo>
                <a:lnTo>
                  <a:pt x="2085" y="4198"/>
                </a:lnTo>
                <a:lnTo>
                  <a:pt x="0" y="6299"/>
                </a:lnTo>
                <a:lnTo>
                  <a:pt x="2085" y="8401"/>
                </a:lnTo>
                <a:lnTo>
                  <a:pt x="8377" y="10502"/>
                </a:lnTo>
                <a:lnTo>
                  <a:pt x="154714" y="10502"/>
                </a:lnTo>
                <a:lnTo>
                  <a:pt x="163055" y="8401"/>
                </a:lnTo>
                <a:lnTo>
                  <a:pt x="163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3143" y="2580894"/>
            <a:ext cx="1009486" cy="725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5222" y="3181658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92" y="0"/>
                </a:lnTo>
              </a:path>
            </a:pathLst>
          </a:custGeom>
          <a:ln w="11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35616" y="3134386"/>
            <a:ext cx="104775" cy="111760"/>
          </a:xfrm>
          <a:custGeom>
            <a:avLst/>
            <a:gdLst/>
            <a:ahLst/>
            <a:cxnLst/>
            <a:rect l="l" t="t" r="r" b="b"/>
            <a:pathLst>
              <a:path w="104775" h="111760">
                <a:moveTo>
                  <a:pt x="71083" y="14708"/>
                </a:moveTo>
                <a:lnTo>
                  <a:pt x="39730" y="14708"/>
                </a:lnTo>
                <a:lnTo>
                  <a:pt x="58534" y="16809"/>
                </a:lnTo>
                <a:lnTo>
                  <a:pt x="62741" y="18910"/>
                </a:lnTo>
                <a:lnTo>
                  <a:pt x="68997" y="21012"/>
                </a:lnTo>
                <a:lnTo>
                  <a:pt x="79460" y="23109"/>
                </a:lnTo>
                <a:lnTo>
                  <a:pt x="83631" y="25210"/>
                </a:lnTo>
                <a:lnTo>
                  <a:pt x="73168" y="35717"/>
                </a:lnTo>
                <a:lnTo>
                  <a:pt x="68997" y="37818"/>
                </a:lnTo>
                <a:lnTo>
                  <a:pt x="54364" y="52523"/>
                </a:lnTo>
                <a:lnTo>
                  <a:pt x="50193" y="54624"/>
                </a:lnTo>
                <a:lnTo>
                  <a:pt x="27182" y="77737"/>
                </a:lnTo>
                <a:lnTo>
                  <a:pt x="25096" y="77737"/>
                </a:lnTo>
                <a:lnTo>
                  <a:pt x="25096" y="81936"/>
                </a:lnTo>
                <a:lnTo>
                  <a:pt x="10463" y="96645"/>
                </a:lnTo>
                <a:lnTo>
                  <a:pt x="8377" y="96645"/>
                </a:lnTo>
                <a:lnTo>
                  <a:pt x="8377" y="100847"/>
                </a:lnTo>
                <a:lnTo>
                  <a:pt x="6292" y="102948"/>
                </a:lnTo>
                <a:lnTo>
                  <a:pt x="4207" y="102948"/>
                </a:lnTo>
                <a:lnTo>
                  <a:pt x="4207" y="107151"/>
                </a:lnTo>
                <a:lnTo>
                  <a:pt x="2121" y="109252"/>
                </a:lnTo>
                <a:lnTo>
                  <a:pt x="0" y="111349"/>
                </a:lnTo>
                <a:lnTo>
                  <a:pt x="6292" y="111349"/>
                </a:lnTo>
                <a:lnTo>
                  <a:pt x="6292" y="107151"/>
                </a:lnTo>
                <a:lnTo>
                  <a:pt x="8377" y="107151"/>
                </a:lnTo>
                <a:lnTo>
                  <a:pt x="16755" y="98746"/>
                </a:lnTo>
                <a:lnTo>
                  <a:pt x="20926" y="96645"/>
                </a:lnTo>
                <a:lnTo>
                  <a:pt x="20926" y="94543"/>
                </a:lnTo>
                <a:lnTo>
                  <a:pt x="50193" y="94543"/>
                </a:lnTo>
                <a:lnTo>
                  <a:pt x="43901" y="92442"/>
                </a:lnTo>
                <a:lnTo>
                  <a:pt x="39730" y="90341"/>
                </a:lnTo>
                <a:lnTo>
                  <a:pt x="23011" y="88240"/>
                </a:lnTo>
                <a:lnTo>
                  <a:pt x="39730" y="71434"/>
                </a:lnTo>
                <a:lnTo>
                  <a:pt x="43901" y="69332"/>
                </a:lnTo>
                <a:lnTo>
                  <a:pt x="54364" y="58826"/>
                </a:lnTo>
                <a:lnTo>
                  <a:pt x="58534" y="56725"/>
                </a:lnTo>
                <a:lnTo>
                  <a:pt x="77375" y="37818"/>
                </a:lnTo>
                <a:lnTo>
                  <a:pt x="77375" y="33615"/>
                </a:lnTo>
                <a:lnTo>
                  <a:pt x="81546" y="33615"/>
                </a:lnTo>
                <a:lnTo>
                  <a:pt x="92009" y="23109"/>
                </a:lnTo>
                <a:lnTo>
                  <a:pt x="92009" y="18910"/>
                </a:lnTo>
                <a:lnTo>
                  <a:pt x="94094" y="18910"/>
                </a:lnTo>
                <a:lnTo>
                  <a:pt x="96179" y="16809"/>
                </a:lnTo>
                <a:lnTo>
                  <a:pt x="73168" y="16809"/>
                </a:lnTo>
                <a:lnTo>
                  <a:pt x="71083" y="14708"/>
                </a:lnTo>
                <a:close/>
              </a:path>
              <a:path w="104775" h="111760">
                <a:moveTo>
                  <a:pt x="94094" y="81936"/>
                </a:moveTo>
                <a:lnTo>
                  <a:pt x="85716" y="81936"/>
                </a:lnTo>
                <a:lnTo>
                  <a:pt x="85716" y="86138"/>
                </a:lnTo>
                <a:lnTo>
                  <a:pt x="81546" y="88240"/>
                </a:lnTo>
                <a:lnTo>
                  <a:pt x="77375" y="92442"/>
                </a:lnTo>
                <a:lnTo>
                  <a:pt x="71083" y="94543"/>
                </a:lnTo>
                <a:lnTo>
                  <a:pt x="20926" y="94543"/>
                </a:lnTo>
                <a:lnTo>
                  <a:pt x="35559" y="96645"/>
                </a:lnTo>
                <a:lnTo>
                  <a:pt x="37645" y="98746"/>
                </a:lnTo>
                <a:lnTo>
                  <a:pt x="39730" y="102948"/>
                </a:lnTo>
                <a:lnTo>
                  <a:pt x="43901" y="105049"/>
                </a:lnTo>
                <a:lnTo>
                  <a:pt x="48108" y="109252"/>
                </a:lnTo>
                <a:lnTo>
                  <a:pt x="52278" y="111349"/>
                </a:lnTo>
                <a:lnTo>
                  <a:pt x="68997" y="111349"/>
                </a:lnTo>
                <a:lnTo>
                  <a:pt x="77375" y="107151"/>
                </a:lnTo>
                <a:lnTo>
                  <a:pt x="87802" y="96645"/>
                </a:lnTo>
                <a:lnTo>
                  <a:pt x="87802" y="92442"/>
                </a:lnTo>
                <a:lnTo>
                  <a:pt x="89923" y="92442"/>
                </a:lnTo>
                <a:lnTo>
                  <a:pt x="89923" y="88240"/>
                </a:lnTo>
                <a:lnTo>
                  <a:pt x="92009" y="88240"/>
                </a:lnTo>
                <a:lnTo>
                  <a:pt x="94094" y="86138"/>
                </a:lnTo>
                <a:lnTo>
                  <a:pt x="94094" y="81936"/>
                </a:lnTo>
                <a:close/>
              </a:path>
              <a:path w="104775" h="111760">
                <a:moveTo>
                  <a:pt x="96179" y="73535"/>
                </a:moveTo>
                <a:lnTo>
                  <a:pt x="89923" y="73535"/>
                </a:lnTo>
                <a:lnTo>
                  <a:pt x="89923" y="77737"/>
                </a:lnTo>
                <a:lnTo>
                  <a:pt x="87802" y="77737"/>
                </a:lnTo>
                <a:lnTo>
                  <a:pt x="87802" y="81936"/>
                </a:lnTo>
                <a:lnTo>
                  <a:pt x="96179" y="81936"/>
                </a:lnTo>
                <a:lnTo>
                  <a:pt x="96179" y="73535"/>
                </a:lnTo>
                <a:close/>
              </a:path>
              <a:path w="104775" h="111760">
                <a:moveTo>
                  <a:pt x="58534" y="0"/>
                </a:moveTo>
                <a:lnTo>
                  <a:pt x="41815" y="2101"/>
                </a:lnTo>
                <a:lnTo>
                  <a:pt x="37645" y="4202"/>
                </a:lnTo>
                <a:lnTo>
                  <a:pt x="29267" y="12607"/>
                </a:lnTo>
                <a:lnTo>
                  <a:pt x="27182" y="12607"/>
                </a:lnTo>
                <a:lnTo>
                  <a:pt x="27182" y="16809"/>
                </a:lnTo>
                <a:lnTo>
                  <a:pt x="25096" y="16809"/>
                </a:lnTo>
                <a:lnTo>
                  <a:pt x="25096" y="21012"/>
                </a:lnTo>
                <a:lnTo>
                  <a:pt x="23011" y="21012"/>
                </a:lnTo>
                <a:lnTo>
                  <a:pt x="23011" y="25210"/>
                </a:lnTo>
                <a:lnTo>
                  <a:pt x="20926" y="27312"/>
                </a:lnTo>
                <a:lnTo>
                  <a:pt x="27182" y="27312"/>
                </a:lnTo>
                <a:lnTo>
                  <a:pt x="31389" y="23109"/>
                </a:lnTo>
                <a:lnTo>
                  <a:pt x="31389" y="18910"/>
                </a:lnTo>
                <a:lnTo>
                  <a:pt x="35559" y="18910"/>
                </a:lnTo>
                <a:lnTo>
                  <a:pt x="39730" y="16809"/>
                </a:lnTo>
                <a:lnTo>
                  <a:pt x="39730" y="14708"/>
                </a:lnTo>
                <a:lnTo>
                  <a:pt x="71083" y="14708"/>
                </a:lnTo>
                <a:lnTo>
                  <a:pt x="66912" y="10506"/>
                </a:lnTo>
                <a:lnTo>
                  <a:pt x="64827" y="6303"/>
                </a:lnTo>
                <a:lnTo>
                  <a:pt x="62741" y="4202"/>
                </a:lnTo>
                <a:lnTo>
                  <a:pt x="58534" y="2101"/>
                </a:lnTo>
                <a:lnTo>
                  <a:pt x="58534" y="0"/>
                </a:lnTo>
                <a:close/>
              </a:path>
              <a:path w="104775" h="111760">
                <a:moveTo>
                  <a:pt x="100350" y="8404"/>
                </a:moveTo>
                <a:lnTo>
                  <a:pt x="92009" y="8404"/>
                </a:lnTo>
                <a:lnTo>
                  <a:pt x="92009" y="12607"/>
                </a:lnTo>
                <a:lnTo>
                  <a:pt x="89923" y="14708"/>
                </a:lnTo>
                <a:lnTo>
                  <a:pt x="85716" y="16809"/>
                </a:lnTo>
                <a:lnTo>
                  <a:pt x="96179" y="16809"/>
                </a:lnTo>
                <a:lnTo>
                  <a:pt x="100350" y="12607"/>
                </a:lnTo>
                <a:lnTo>
                  <a:pt x="100350" y="8404"/>
                </a:lnTo>
                <a:close/>
              </a:path>
              <a:path w="104775" h="111760">
                <a:moveTo>
                  <a:pt x="104557" y="0"/>
                </a:moveTo>
                <a:lnTo>
                  <a:pt x="98265" y="0"/>
                </a:lnTo>
                <a:lnTo>
                  <a:pt x="98265" y="4202"/>
                </a:lnTo>
                <a:lnTo>
                  <a:pt x="94094" y="8404"/>
                </a:lnTo>
                <a:lnTo>
                  <a:pt x="102435" y="8404"/>
                </a:lnTo>
                <a:lnTo>
                  <a:pt x="104557" y="6303"/>
                </a:lnTo>
                <a:lnTo>
                  <a:pt x="104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63149" y="3056654"/>
            <a:ext cx="56515" cy="250190"/>
          </a:xfrm>
          <a:custGeom>
            <a:avLst/>
            <a:gdLst/>
            <a:ahLst/>
            <a:cxnLst/>
            <a:rect l="l" t="t" r="r" b="b"/>
            <a:pathLst>
              <a:path w="56514" h="250189">
                <a:moveTo>
                  <a:pt x="48071" y="186986"/>
                </a:moveTo>
                <a:lnTo>
                  <a:pt x="35559" y="186986"/>
                </a:lnTo>
                <a:lnTo>
                  <a:pt x="35559" y="193286"/>
                </a:lnTo>
                <a:lnTo>
                  <a:pt x="33437" y="193286"/>
                </a:lnTo>
                <a:lnTo>
                  <a:pt x="33437" y="199590"/>
                </a:lnTo>
                <a:lnTo>
                  <a:pt x="31352" y="199590"/>
                </a:lnTo>
                <a:lnTo>
                  <a:pt x="31352" y="203792"/>
                </a:lnTo>
                <a:lnTo>
                  <a:pt x="29267" y="203792"/>
                </a:lnTo>
                <a:lnTo>
                  <a:pt x="29267" y="207994"/>
                </a:lnTo>
                <a:lnTo>
                  <a:pt x="27182" y="207994"/>
                </a:lnTo>
                <a:lnTo>
                  <a:pt x="27182" y="212197"/>
                </a:lnTo>
                <a:lnTo>
                  <a:pt x="25096" y="212197"/>
                </a:lnTo>
                <a:lnTo>
                  <a:pt x="25096" y="218497"/>
                </a:lnTo>
                <a:lnTo>
                  <a:pt x="23011" y="218497"/>
                </a:lnTo>
                <a:lnTo>
                  <a:pt x="23011" y="222699"/>
                </a:lnTo>
                <a:lnTo>
                  <a:pt x="18804" y="226902"/>
                </a:lnTo>
                <a:lnTo>
                  <a:pt x="16718" y="226902"/>
                </a:lnTo>
                <a:lnTo>
                  <a:pt x="16718" y="231104"/>
                </a:lnTo>
                <a:lnTo>
                  <a:pt x="12548" y="235303"/>
                </a:lnTo>
                <a:lnTo>
                  <a:pt x="10463" y="235303"/>
                </a:lnTo>
                <a:lnTo>
                  <a:pt x="10463" y="239505"/>
                </a:lnTo>
                <a:lnTo>
                  <a:pt x="0" y="250011"/>
                </a:lnTo>
                <a:lnTo>
                  <a:pt x="6292" y="250011"/>
                </a:lnTo>
                <a:lnTo>
                  <a:pt x="10463" y="247910"/>
                </a:lnTo>
                <a:lnTo>
                  <a:pt x="23011" y="235303"/>
                </a:lnTo>
                <a:lnTo>
                  <a:pt x="23011" y="231104"/>
                </a:lnTo>
                <a:lnTo>
                  <a:pt x="25096" y="231104"/>
                </a:lnTo>
                <a:lnTo>
                  <a:pt x="31352" y="224800"/>
                </a:lnTo>
                <a:lnTo>
                  <a:pt x="31352" y="220598"/>
                </a:lnTo>
                <a:lnTo>
                  <a:pt x="33437" y="220598"/>
                </a:lnTo>
                <a:lnTo>
                  <a:pt x="33437" y="216399"/>
                </a:lnTo>
                <a:lnTo>
                  <a:pt x="35559" y="216399"/>
                </a:lnTo>
                <a:lnTo>
                  <a:pt x="37645" y="214298"/>
                </a:lnTo>
                <a:lnTo>
                  <a:pt x="37645" y="210096"/>
                </a:lnTo>
                <a:lnTo>
                  <a:pt x="39730" y="210096"/>
                </a:lnTo>
                <a:lnTo>
                  <a:pt x="39730" y="205893"/>
                </a:lnTo>
                <a:lnTo>
                  <a:pt x="41815" y="205893"/>
                </a:lnTo>
                <a:lnTo>
                  <a:pt x="41815" y="201691"/>
                </a:lnTo>
                <a:lnTo>
                  <a:pt x="43901" y="201691"/>
                </a:lnTo>
                <a:lnTo>
                  <a:pt x="43901" y="197488"/>
                </a:lnTo>
                <a:lnTo>
                  <a:pt x="45986" y="197488"/>
                </a:lnTo>
                <a:lnTo>
                  <a:pt x="45986" y="191185"/>
                </a:lnTo>
                <a:lnTo>
                  <a:pt x="48071" y="191185"/>
                </a:lnTo>
                <a:lnTo>
                  <a:pt x="48071" y="186986"/>
                </a:lnTo>
                <a:close/>
              </a:path>
              <a:path w="56514" h="250189">
                <a:moveTo>
                  <a:pt x="54364" y="155471"/>
                </a:moveTo>
                <a:lnTo>
                  <a:pt x="41815" y="155471"/>
                </a:lnTo>
                <a:lnTo>
                  <a:pt x="41815" y="168075"/>
                </a:lnTo>
                <a:lnTo>
                  <a:pt x="39730" y="168075"/>
                </a:lnTo>
                <a:lnTo>
                  <a:pt x="39730" y="176480"/>
                </a:lnTo>
                <a:lnTo>
                  <a:pt x="37645" y="176480"/>
                </a:lnTo>
                <a:lnTo>
                  <a:pt x="37645" y="186986"/>
                </a:lnTo>
                <a:lnTo>
                  <a:pt x="50193" y="186986"/>
                </a:lnTo>
                <a:lnTo>
                  <a:pt x="50193" y="178581"/>
                </a:lnTo>
                <a:lnTo>
                  <a:pt x="52278" y="178581"/>
                </a:lnTo>
                <a:lnTo>
                  <a:pt x="52278" y="170176"/>
                </a:lnTo>
                <a:lnTo>
                  <a:pt x="54364" y="170176"/>
                </a:lnTo>
                <a:lnTo>
                  <a:pt x="54364" y="155471"/>
                </a:lnTo>
                <a:close/>
              </a:path>
              <a:path w="56514" h="250189">
                <a:moveTo>
                  <a:pt x="6292" y="0"/>
                </a:moveTo>
                <a:lnTo>
                  <a:pt x="0" y="2101"/>
                </a:lnTo>
                <a:lnTo>
                  <a:pt x="2085" y="4202"/>
                </a:lnTo>
                <a:lnTo>
                  <a:pt x="4170" y="8404"/>
                </a:lnTo>
                <a:lnTo>
                  <a:pt x="10463" y="14704"/>
                </a:lnTo>
                <a:lnTo>
                  <a:pt x="12548" y="18907"/>
                </a:lnTo>
                <a:lnTo>
                  <a:pt x="18804" y="25210"/>
                </a:lnTo>
                <a:lnTo>
                  <a:pt x="39730" y="81936"/>
                </a:lnTo>
                <a:lnTo>
                  <a:pt x="43901" y="155471"/>
                </a:lnTo>
                <a:lnTo>
                  <a:pt x="56449" y="155471"/>
                </a:lnTo>
                <a:lnTo>
                  <a:pt x="54364" y="94543"/>
                </a:lnTo>
                <a:lnTo>
                  <a:pt x="43901" y="50421"/>
                </a:lnTo>
                <a:lnTo>
                  <a:pt x="35559" y="35717"/>
                </a:lnTo>
                <a:lnTo>
                  <a:pt x="31352" y="27312"/>
                </a:lnTo>
                <a:lnTo>
                  <a:pt x="29267" y="25210"/>
                </a:lnTo>
                <a:lnTo>
                  <a:pt x="27182" y="21008"/>
                </a:lnTo>
                <a:lnTo>
                  <a:pt x="10463" y="4202"/>
                </a:lnTo>
                <a:lnTo>
                  <a:pt x="6292" y="2101"/>
                </a:lnTo>
                <a:lnTo>
                  <a:pt x="6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62346" y="2068781"/>
            <a:ext cx="1762006" cy="500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3075" y="2164422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3099" y="47818"/>
                </a:moveTo>
                <a:lnTo>
                  <a:pt x="2085" y="49898"/>
                </a:lnTo>
                <a:lnTo>
                  <a:pt x="0" y="51977"/>
                </a:lnTo>
                <a:lnTo>
                  <a:pt x="2085" y="54057"/>
                </a:lnTo>
                <a:lnTo>
                  <a:pt x="8380" y="56136"/>
                </a:lnTo>
                <a:lnTo>
                  <a:pt x="154755" y="56136"/>
                </a:lnTo>
                <a:lnTo>
                  <a:pt x="163099" y="54057"/>
                </a:lnTo>
                <a:lnTo>
                  <a:pt x="163099" y="47818"/>
                </a:lnTo>
                <a:close/>
              </a:path>
              <a:path w="163195" h="56514">
                <a:moveTo>
                  <a:pt x="163099" y="0"/>
                </a:moveTo>
                <a:lnTo>
                  <a:pt x="2085" y="0"/>
                </a:lnTo>
                <a:lnTo>
                  <a:pt x="2085" y="4155"/>
                </a:lnTo>
                <a:lnTo>
                  <a:pt x="0" y="6234"/>
                </a:lnTo>
                <a:lnTo>
                  <a:pt x="2085" y="8313"/>
                </a:lnTo>
                <a:lnTo>
                  <a:pt x="8380" y="10393"/>
                </a:lnTo>
                <a:lnTo>
                  <a:pt x="154755" y="10393"/>
                </a:lnTo>
                <a:lnTo>
                  <a:pt x="163099" y="8313"/>
                </a:lnTo>
                <a:lnTo>
                  <a:pt x="16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86122" y="2143628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4">
                <a:moveTo>
                  <a:pt x="22980" y="27028"/>
                </a:moveTo>
                <a:lnTo>
                  <a:pt x="8343" y="27028"/>
                </a:lnTo>
                <a:lnTo>
                  <a:pt x="8343" y="31187"/>
                </a:lnTo>
                <a:lnTo>
                  <a:pt x="6257" y="33266"/>
                </a:lnTo>
                <a:lnTo>
                  <a:pt x="4171" y="33266"/>
                </a:lnTo>
                <a:lnTo>
                  <a:pt x="4171" y="41584"/>
                </a:lnTo>
                <a:lnTo>
                  <a:pt x="2085" y="41584"/>
                </a:lnTo>
                <a:lnTo>
                  <a:pt x="2085" y="54057"/>
                </a:lnTo>
                <a:lnTo>
                  <a:pt x="0" y="56136"/>
                </a:lnTo>
                <a:lnTo>
                  <a:pt x="2085" y="70692"/>
                </a:lnTo>
                <a:lnTo>
                  <a:pt x="4171" y="76930"/>
                </a:lnTo>
                <a:lnTo>
                  <a:pt x="8343" y="85244"/>
                </a:lnTo>
                <a:lnTo>
                  <a:pt x="10429" y="87323"/>
                </a:lnTo>
                <a:lnTo>
                  <a:pt x="12515" y="91482"/>
                </a:lnTo>
                <a:lnTo>
                  <a:pt x="14637" y="93562"/>
                </a:lnTo>
                <a:lnTo>
                  <a:pt x="16723" y="97720"/>
                </a:lnTo>
                <a:lnTo>
                  <a:pt x="20895" y="99800"/>
                </a:lnTo>
                <a:lnTo>
                  <a:pt x="25066" y="103959"/>
                </a:lnTo>
                <a:lnTo>
                  <a:pt x="29275" y="106038"/>
                </a:lnTo>
                <a:lnTo>
                  <a:pt x="31361" y="108117"/>
                </a:lnTo>
                <a:lnTo>
                  <a:pt x="35532" y="110197"/>
                </a:lnTo>
                <a:lnTo>
                  <a:pt x="41790" y="112273"/>
                </a:lnTo>
                <a:lnTo>
                  <a:pt x="66893" y="112273"/>
                </a:lnTo>
                <a:lnTo>
                  <a:pt x="73187" y="110197"/>
                </a:lnTo>
                <a:lnTo>
                  <a:pt x="77359" y="108117"/>
                </a:lnTo>
                <a:lnTo>
                  <a:pt x="79451" y="106038"/>
                </a:lnTo>
                <a:lnTo>
                  <a:pt x="43912" y="106038"/>
                </a:lnTo>
                <a:lnTo>
                  <a:pt x="41790" y="103959"/>
                </a:lnTo>
                <a:lnTo>
                  <a:pt x="33446" y="99800"/>
                </a:lnTo>
                <a:lnTo>
                  <a:pt x="31361" y="97720"/>
                </a:lnTo>
                <a:lnTo>
                  <a:pt x="29275" y="93562"/>
                </a:lnTo>
                <a:lnTo>
                  <a:pt x="27152" y="91482"/>
                </a:lnTo>
                <a:lnTo>
                  <a:pt x="22980" y="83165"/>
                </a:lnTo>
                <a:lnTo>
                  <a:pt x="20895" y="74851"/>
                </a:lnTo>
                <a:lnTo>
                  <a:pt x="18809" y="58215"/>
                </a:lnTo>
                <a:lnTo>
                  <a:pt x="18809" y="54057"/>
                </a:lnTo>
                <a:lnTo>
                  <a:pt x="87825" y="54057"/>
                </a:lnTo>
                <a:lnTo>
                  <a:pt x="94083" y="51981"/>
                </a:lnTo>
                <a:lnTo>
                  <a:pt x="93851" y="49902"/>
                </a:lnTo>
                <a:lnTo>
                  <a:pt x="18809" y="49902"/>
                </a:lnTo>
                <a:lnTo>
                  <a:pt x="20895" y="47822"/>
                </a:lnTo>
                <a:lnTo>
                  <a:pt x="20895" y="35346"/>
                </a:lnTo>
                <a:lnTo>
                  <a:pt x="22980" y="35346"/>
                </a:lnTo>
                <a:lnTo>
                  <a:pt x="22980" y="27028"/>
                </a:lnTo>
                <a:close/>
              </a:path>
              <a:path w="94614" h="112394">
                <a:moveTo>
                  <a:pt x="91997" y="87323"/>
                </a:moveTo>
                <a:lnTo>
                  <a:pt x="85702" y="87323"/>
                </a:lnTo>
                <a:lnTo>
                  <a:pt x="85702" y="91482"/>
                </a:lnTo>
                <a:lnTo>
                  <a:pt x="75273" y="101879"/>
                </a:lnTo>
                <a:lnTo>
                  <a:pt x="66893" y="106038"/>
                </a:lnTo>
                <a:lnTo>
                  <a:pt x="79451" y="106038"/>
                </a:lnTo>
                <a:lnTo>
                  <a:pt x="89911" y="95641"/>
                </a:lnTo>
                <a:lnTo>
                  <a:pt x="89911" y="91482"/>
                </a:lnTo>
                <a:lnTo>
                  <a:pt x="91997" y="91482"/>
                </a:lnTo>
                <a:lnTo>
                  <a:pt x="91997" y="87323"/>
                </a:lnTo>
                <a:close/>
              </a:path>
              <a:path w="94614" h="112394">
                <a:moveTo>
                  <a:pt x="94083" y="79009"/>
                </a:moveTo>
                <a:lnTo>
                  <a:pt x="89911" y="79009"/>
                </a:lnTo>
                <a:lnTo>
                  <a:pt x="89911" y="83165"/>
                </a:lnTo>
                <a:lnTo>
                  <a:pt x="87825" y="83165"/>
                </a:lnTo>
                <a:lnTo>
                  <a:pt x="87825" y="87323"/>
                </a:lnTo>
                <a:lnTo>
                  <a:pt x="94083" y="87323"/>
                </a:lnTo>
                <a:lnTo>
                  <a:pt x="94083" y="79009"/>
                </a:lnTo>
                <a:close/>
              </a:path>
              <a:path w="94614" h="112394">
                <a:moveTo>
                  <a:pt x="73187" y="6238"/>
                </a:moveTo>
                <a:lnTo>
                  <a:pt x="60636" y="6238"/>
                </a:lnTo>
                <a:lnTo>
                  <a:pt x="60636" y="8317"/>
                </a:lnTo>
                <a:lnTo>
                  <a:pt x="64807" y="10397"/>
                </a:lnTo>
                <a:lnTo>
                  <a:pt x="68979" y="14555"/>
                </a:lnTo>
                <a:lnTo>
                  <a:pt x="71065" y="18714"/>
                </a:lnTo>
                <a:lnTo>
                  <a:pt x="73187" y="20794"/>
                </a:lnTo>
                <a:lnTo>
                  <a:pt x="75273" y="24949"/>
                </a:lnTo>
                <a:lnTo>
                  <a:pt x="77359" y="33266"/>
                </a:lnTo>
                <a:lnTo>
                  <a:pt x="79445" y="49902"/>
                </a:lnTo>
                <a:lnTo>
                  <a:pt x="93851" y="49902"/>
                </a:lnTo>
                <a:lnTo>
                  <a:pt x="91997" y="33266"/>
                </a:lnTo>
                <a:lnTo>
                  <a:pt x="89911" y="27028"/>
                </a:lnTo>
                <a:lnTo>
                  <a:pt x="87825" y="22873"/>
                </a:lnTo>
                <a:lnTo>
                  <a:pt x="85702" y="16635"/>
                </a:lnTo>
                <a:lnTo>
                  <a:pt x="77359" y="8317"/>
                </a:lnTo>
                <a:lnTo>
                  <a:pt x="73187" y="6238"/>
                </a:lnTo>
                <a:close/>
              </a:path>
              <a:path w="94614" h="112394">
                <a:moveTo>
                  <a:pt x="25066" y="22873"/>
                </a:moveTo>
                <a:lnTo>
                  <a:pt x="10429" y="22873"/>
                </a:lnTo>
                <a:lnTo>
                  <a:pt x="10429" y="27028"/>
                </a:lnTo>
                <a:lnTo>
                  <a:pt x="25066" y="27028"/>
                </a:lnTo>
                <a:lnTo>
                  <a:pt x="25066" y="22873"/>
                </a:lnTo>
                <a:close/>
              </a:path>
              <a:path w="94614" h="112394">
                <a:moveTo>
                  <a:pt x="64807" y="0"/>
                </a:moveTo>
                <a:lnTo>
                  <a:pt x="39704" y="2079"/>
                </a:lnTo>
                <a:lnTo>
                  <a:pt x="33446" y="4158"/>
                </a:lnTo>
                <a:lnTo>
                  <a:pt x="29275" y="6238"/>
                </a:lnTo>
                <a:lnTo>
                  <a:pt x="25066" y="10397"/>
                </a:lnTo>
                <a:lnTo>
                  <a:pt x="20895" y="12476"/>
                </a:lnTo>
                <a:lnTo>
                  <a:pt x="16723" y="16635"/>
                </a:lnTo>
                <a:lnTo>
                  <a:pt x="14637" y="16635"/>
                </a:lnTo>
                <a:lnTo>
                  <a:pt x="14637" y="20794"/>
                </a:lnTo>
                <a:lnTo>
                  <a:pt x="12515" y="22873"/>
                </a:lnTo>
                <a:lnTo>
                  <a:pt x="27152" y="22873"/>
                </a:lnTo>
                <a:lnTo>
                  <a:pt x="27152" y="18714"/>
                </a:lnTo>
                <a:lnTo>
                  <a:pt x="29275" y="18714"/>
                </a:lnTo>
                <a:lnTo>
                  <a:pt x="35532" y="12476"/>
                </a:lnTo>
                <a:lnTo>
                  <a:pt x="39704" y="10397"/>
                </a:lnTo>
                <a:lnTo>
                  <a:pt x="41790" y="8317"/>
                </a:lnTo>
                <a:lnTo>
                  <a:pt x="60636" y="6238"/>
                </a:lnTo>
                <a:lnTo>
                  <a:pt x="73187" y="6238"/>
                </a:lnTo>
                <a:lnTo>
                  <a:pt x="71065" y="4158"/>
                </a:lnTo>
                <a:lnTo>
                  <a:pt x="64807" y="2079"/>
                </a:lnTo>
                <a:lnTo>
                  <a:pt x="64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90671" y="2147786"/>
            <a:ext cx="123825" cy="106045"/>
          </a:xfrm>
          <a:custGeom>
            <a:avLst/>
            <a:gdLst/>
            <a:ahLst/>
            <a:cxnLst/>
            <a:rect l="l" t="t" r="r" b="b"/>
            <a:pathLst>
              <a:path w="123825" h="106044">
                <a:moveTo>
                  <a:pt x="39704" y="81085"/>
                </a:moveTo>
                <a:lnTo>
                  <a:pt x="31361" y="81085"/>
                </a:lnTo>
                <a:lnTo>
                  <a:pt x="31361" y="85244"/>
                </a:lnTo>
                <a:lnTo>
                  <a:pt x="25066" y="91482"/>
                </a:lnTo>
                <a:lnTo>
                  <a:pt x="20895" y="93562"/>
                </a:lnTo>
                <a:lnTo>
                  <a:pt x="18809" y="95641"/>
                </a:lnTo>
                <a:lnTo>
                  <a:pt x="14637" y="97720"/>
                </a:lnTo>
                <a:lnTo>
                  <a:pt x="0" y="97720"/>
                </a:lnTo>
                <a:lnTo>
                  <a:pt x="0" y="106038"/>
                </a:lnTo>
                <a:lnTo>
                  <a:pt x="41826" y="106038"/>
                </a:lnTo>
                <a:lnTo>
                  <a:pt x="39704" y="97720"/>
                </a:lnTo>
                <a:lnTo>
                  <a:pt x="37618" y="95641"/>
                </a:lnTo>
                <a:lnTo>
                  <a:pt x="35532" y="91482"/>
                </a:lnTo>
                <a:lnTo>
                  <a:pt x="37618" y="89403"/>
                </a:lnTo>
                <a:lnTo>
                  <a:pt x="37618" y="85244"/>
                </a:lnTo>
                <a:lnTo>
                  <a:pt x="39704" y="85244"/>
                </a:lnTo>
                <a:lnTo>
                  <a:pt x="39704" y="81085"/>
                </a:lnTo>
                <a:close/>
              </a:path>
              <a:path w="123825" h="106044">
                <a:moveTo>
                  <a:pt x="123358" y="97720"/>
                </a:moveTo>
                <a:lnTo>
                  <a:pt x="73187" y="97720"/>
                </a:lnTo>
                <a:lnTo>
                  <a:pt x="73187" y="106038"/>
                </a:lnTo>
                <a:lnTo>
                  <a:pt x="123358" y="106038"/>
                </a:lnTo>
                <a:lnTo>
                  <a:pt x="123358" y="97720"/>
                </a:lnTo>
                <a:close/>
              </a:path>
              <a:path w="123825" h="106044">
                <a:moveTo>
                  <a:pt x="77359" y="60295"/>
                </a:moveTo>
                <a:lnTo>
                  <a:pt x="58550" y="60295"/>
                </a:lnTo>
                <a:lnTo>
                  <a:pt x="64807" y="66533"/>
                </a:lnTo>
                <a:lnTo>
                  <a:pt x="66893" y="70692"/>
                </a:lnTo>
                <a:lnTo>
                  <a:pt x="71102" y="74851"/>
                </a:lnTo>
                <a:lnTo>
                  <a:pt x="73187" y="79006"/>
                </a:lnTo>
                <a:lnTo>
                  <a:pt x="77359" y="83165"/>
                </a:lnTo>
                <a:lnTo>
                  <a:pt x="79445" y="87323"/>
                </a:lnTo>
                <a:lnTo>
                  <a:pt x="81531" y="89403"/>
                </a:lnTo>
                <a:lnTo>
                  <a:pt x="83617" y="95641"/>
                </a:lnTo>
                <a:lnTo>
                  <a:pt x="81531" y="97720"/>
                </a:lnTo>
                <a:lnTo>
                  <a:pt x="108720" y="97720"/>
                </a:lnTo>
                <a:lnTo>
                  <a:pt x="104548" y="95641"/>
                </a:lnTo>
                <a:lnTo>
                  <a:pt x="100377" y="91482"/>
                </a:lnTo>
                <a:lnTo>
                  <a:pt x="98254" y="87323"/>
                </a:lnTo>
                <a:lnTo>
                  <a:pt x="94083" y="83165"/>
                </a:lnTo>
                <a:lnTo>
                  <a:pt x="91997" y="79006"/>
                </a:lnTo>
                <a:lnTo>
                  <a:pt x="87825" y="74851"/>
                </a:lnTo>
                <a:lnTo>
                  <a:pt x="85739" y="70692"/>
                </a:lnTo>
                <a:lnTo>
                  <a:pt x="81531" y="66533"/>
                </a:lnTo>
                <a:lnTo>
                  <a:pt x="79445" y="62374"/>
                </a:lnTo>
                <a:lnTo>
                  <a:pt x="77359" y="60295"/>
                </a:lnTo>
                <a:close/>
              </a:path>
              <a:path w="123825" h="106044">
                <a:moveTo>
                  <a:pt x="45998" y="72771"/>
                </a:moveTo>
                <a:lnTo>
                  <a:pt x="39704" y="72771"/>
                </a:lnTo>
                <a:lnTo>
                  <a:pt x="39704" y="76930"/>
                </a:lnTo>
                <a:lnTo>
                  <a:pt x="35532" y="81085"/>
                </a:lnTo>
                <a:lnTo>
                  <a:pt x="41826" y="81085"/>
                </a:lnTo>
                <a:lnTo>
                  <a:pt x="45998" y="76930"/>
                </a:lnTo>
                <a:lnTo>
                  <a:pt x="45998" y="72771"/>
                </a:lnTo>
                <a:close/>
              </a:path>
              <a:path w="123825" h="106044">
                <a:moveTo>
                  <a:pt x="50170" y="0"/>
                </a:moveTo>
                <a:lnTo>
                  <a:pt x="0" y="0"/>
                </a:lnTo>
                <a:lnTo>
                  <a:pt x="0" y="8317"/>
                </a:lnTo>
                <a:lnTo>
                  <a:pt x="18809" y="10397"/>
                </a:lnTo>
                <a:lnTo>
                  <a:pt x="22980" y="10397"/>
                </a:lnTo>
                <a:lnTo>
                  <a:pt x="22980" y="14555"/>
                </a:lnTo>
                <a:lnTo>
                  <a:pt x="29275" y="20790"/>
                </a:lnTo>
                <a:lnTo>
                  <a:pt x="31361" y="24949"/>
                </a:lnTo>
                <a:lnTo>
                  <a:pt x="35532" y="29107"/>
                </a:lnTo>
                <a:lnTo>
                  <a:pt x="37618" y="33266"/>
                </a:lnTo>
                <a:lnTo>
                  <a:pt x="43912" y="39504"/>
                </a:lnTo>
                <a:lnTo>
                  <a:pt x="45998" y="43663"/>
                </a:lnTo>
                <a:lnTo>
                  <a:pt x="50170" y="47822"/>
                </a:lnTo>
                <a:lnTo>
                  <a:pt x="52256" y="51977"/>
                </a:lnTo>
                <a:lnTo>
                  <a:pt x="54341" y="58215"/>
                </a:lnTo>
                <a:lnTo>
                  <a:pt x="50170" y="62374"/>
                </a:lnTo>
                <a:lnTo>
                  <a:pt x="48084" y="62374"/>
                </a:lnTo>
                <a:lnTo>
                  <a:pt x="48084" y="66533"/>
                </a:lnTo>
                <a:lnTo>
                  <a:pt x="41826" y="72771"/>
                </a:lnTo>
                <a:lnTo>
                  <a:pt x="48084" y="72771"/>
                </a:lnTo>
                <a:lnTo>
                  <a:pt x="58550" y="62374"/>
                </a:lnTo>
                <a:lnTo>
                  <a:pt x="58550" y="60295"/>
                </a:lnTo>
                <a:lnTo>
                  <a:pt x="77359" y="60295"/>
                </a:lnTo>
                <a:lnTo>
                  <a:pt x="75273" y="58215"/>
                </a:lnTo>
                <a:lnTo>
                  <a:pt x="73187" y="54057"/>
                </a:lnTo>
                <a:lnTo>
                  <a:pt x="66893" y="47822"/>
                </a:lnTo>
                <a:lnTo>
                  <a:pt x="73187" y="41584"/>
                </a:lnTo>
                <a:lnTo>
                  <a:pt x="62722" y="41584"/>
                </a:lnTo>
                <a:lnTo>
                  <a:pt x="56464" y="35346"/>
                </a:lnTo>
                <a:lnTo>
                  <a:pt x="54341" y="31187"/>
                </a:lnTo>
                <a:lnTo>
                  <a:pt x="50170" y="27028"/>
                </a:lnTo>
                <a:lnTo>
                  <a:pt x="48084" y="22869"/>
                </a:lnTo>
                <a:lnTo>
                  <a:pt x="43912" y="18714"/>
                </a:lnTo>
                <a:lnTo>
                  <a:pt x="41826" y="14555"/>
                </a:lnTo>
                <a:lnTo>
                  <a:pt x="45998" y="10397"/>
                </a:lnTo>
                <a:lnTo>
                  <a:pt x="50170" y="8317"/>
                </a:lnTo>
                <a:lnTo>
                  <a:pt x="50170" y="0"/>
                </a:lnTo>
                <a:close/>
              </a:path>
              <a:path w="123825" h="106044">
                <a:moveTo>
                  <a:pt x="119186" y="0"/>
                </a:moveTo>
                <a:lnTo>
                  <a:pt x="75273" y="0"/>
                </a:lnTo>
                <a:lnTo>
                  <a:pt x="75273" y="8317"/>
                </a:lnTo>
                <a:lnTo>
                  <a:pt x="83617" y="8317"/>
                </a:lnTo>
                <a:lnTo>
                  <a:pt x="83617" y="20790"/>
                </a:lnTo>
                <a:lnTo>
                  <a:pt x="81531" y="22869"/>
                </a:lnTo>
                <a:lnTo>
                  <a:pt x="79445" y="22869"/>
                </a:lnTo>
                <a:lnTo>
                  <a:pt x="79445" y="27028"/>
                </a:lnTo>
                <a:lnTo>
                  <a:pt x="64807" y="41584"/>
                </a:lnTo>
                <a:lnTo>
                  <a:pt x="73187" y="41584"/>
                </a:lnTo>
                <a:lnTo>
                  <a:pt x="73187" y="37425"/>
                </a:lnTo>
                <a:lnTo>
                  <a:pt x="75273" y="37425"/>
                </a:lnTo>
                <a:lnTo>
                  <a:pt x="81531" y="31187"/>
                </a:lnTo>
                <a:lnTo>
                  <a:pt x="81531" y="27028"/>
                </a:lnTo>
                <a:lnTo>
                  <a:pt x="83617" y="27028"/>
                </a:lnTo>
                <a:lnTo>
                  <a:pt x="89911" y="20790"/>
                </a:lnTo>
                <a:lnTo>
                  <a:pt x="94083" y="18714"/>
                </a:lnTo>
                <a:lnTo>
                  <a:pt x="100377" y="12476"/>
                </a:lnTo>
                <a:lnTo>
                  <a:pt x="104548" y="10397"/>
                </a:lnTo>
                <a:lnTo>
                  <a:pt x="119186" y="8317"/>
                </a:lnTo>
                <a:lnTo>
                  <a:pt x="119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4494" y="2145707"/>
            <a:ext cx="119380" cy="158115"/>
          </a:xfrm>
          <a:custGeom>
            <a:avLst/>
            <a:gdLst/>
            <a:ahLst/>
            <a:cxnLst/>
            <a:rect l="l" t="t" r="r" b="b"/>
            <a:pathLst>
              <a:path w="119379" h="158114">
                <a:moveTo>
                  <a:pt x="54378" y="147619"/>
                </a:moveTo>
                <a:lnTo>
                  <a:pt x="0" y="147619"/>
                </a:lnTo>
                <a:lnTo>
                  <a:pt x="0" y="158016"/>
                </a:lnTo>
                <a:lnTo>
                  <a:pt x="54378" y="158016"/>
                </a:lnTo>
                <a:lnTo>
                  <a:pt x="54378" y="147619"/>
                </a:lnTo>
                <a:close/>
              </a:path>
              <a:path w="119379" h="158114">
                <a:moveTo>
                  <a:pt x="33446" y="0"/>
                </a:moveTo>
                <a:lnTo>
                  <a:pt x="0" y="0"/>
                </a:lnTo>
                <a:lnTo>
                  <a:pt x="0" y="10397"/>
                </a:lnTo>
                <a:lnTo>
                  <a:pt x="16723" y="12476"/>
                </a:lnTo>
                <a:lnTo>
                  <a:pt x="18809" y="145539"/>
                </a:lnTo>
                <a:lnTo>
                  <a:pt x="16723" y="147619"/>
                </a:lnTo>
                <a:lnTo>
                  <a:pt x="37618" y="147619"/>
                </a:lnTo>
                <a:lnTo>
                  <a:pt x="35532" y="145539"/>
                </a:lnTo>
                <a:lnTo>
                  <a:pt x="33446" y="139301"/>
                </a:lnTo>
                <a:lnTo>
                  <a:pt x="33446" y="95641"/>
                </a:lnTo>
                <a:lnTo>
                  <a:pt x="41826" y="95641"/>
                </a:lnTo>
                <a:lnTo>
                  <a:pt x="37618" y="91482"/>
                </a:lnTo>
                <a:lnTo>
                  <a:pt x="35532" y="87323"/>
                </a:lnTo>
                <a:lnTo>
                  <a:pt x="33446" y="81085"/>
                </a:lnTo>
                <a:lnTo>
                  <a:pt x="33446" y="27028"/>
                </a:lnTo>
                <a:lnTo>
                  <a:pt x="35532" y="27028"/>
                </a:lnTo>
                <a:lnTo>
                  <a:pt x="35532" y="22869"/>
                </a:lnTo>
                <a:lnTo>
                  <a:pt x="37618" y="22869"/>
                </a:lnTo>
                <a:lnTo>
                  <a:pt x="37618" y="18714"/>
                </a:lnTo>
                <a:lnTo>
                  <a:pt x="39741" y="18714"/>
                </a:lnTo>
                <a:lnTo>
                  <a:pt x="43912" y="14555"/>
                </a:lnTo>
                <a:lnTo>
                  <a:pt x="33446" y="14555"/>
                </a:lnTo>
                <a:lnTo>
                  <a:pt x="33446" y="0"/>
                </a:lnTo>
                <a:close/>
              </a:path>
              <a:path w="119379" h="158114">
                <a:moveTo>
                  <a:pt x="41826" y="95641"/>
                </a:moveTo>
                <a:lnTo>
                  <a:pt x="33446" y="95641"/>
                </a:lnTo>
                <a:lnTo>
                  <a:pt x="37618" y="97720"/>
                </a:lnTo>
                <a:lnTo>
                  <a:pt x="45998" y="106038"/>
                </a:lnTo>
                <a:lnTo>
                  <a:pt x="54378" y="110193"/>
                </a:lnTo>
                <a:lnTo>
                  <a:pt x="79445" y="110193"/>
                </a:lnTo>
                <a:lnTo>
                  <a:pt x="85739" y="108117"/>
                </a:lnTo>
                <a:lnTo>
                  <a:pt x="89911" y="106038"/>
                </a:lnTo>
                <a:lnTo>
                  <a:pt x="91997" y="103959"/>
                </a:lnTo>
                <a:lnTo>
                  <a:pt x="52256" y="103959"/>
                </a:lnTo>
                <a:lnTo>
                  <a:pt x="43912" y="99800"/>
                </a:lnTo>
                <a:lnTo>
                  <a:pt x="41826" y="95641"/>
                </a:lnTo>
                <a:close/>
              </a:path>
              <a:path w="119379" h="158114">
                <a:moveTo>
                  <a:pt x="108720" y="85244"/>
                </a:moveTo>
                <a:lnTo>
                  <a:pt x="91997" y="85244"/>
                </a:lnTo>
                <a:lnTo>
                  <a:pt x="91997" y="89403"/>
                </a:lnTo>
                <a:lnTo>
                  <a:pt x="89911" y="89403"/>
                </a:lnTo>
                <a:lnTo>
                  <a:pt x="89911" y="93562"/>
                </a:lnTo>
                <a:lnTo>
                  <a:pt x="85739" y="95641"/>
                </a:lnTo>
                <a:lnTo>
                  <a:pt x="79445" y="101879"/>
                </a:lnTo>
                <a:lnTo>
                  <a:pt x="73187" y="103959"/>
                </a:lnTo>
                <a:lnTo>
                  <a:pt x="91997" y="103959"/>
                </a:lnTo>
                <a:lnTo>
                  <a:pt x="96168" y="101879"/>
                </a:lnTo>
                <a:lnTo>
                  <a:pt x="100377" y="97720"/>
                </a:lnTo>
                <a:lnTo>
                  <a:pt x="104548" y="95641"/>
                </a:lnTo>
                <a:lnTo>
                  <a:pt x="104548" y="91482"/>
                </a:lnTo>
                <a:lnTo>
                  <a:pt x="106634" y="91482"/>
                </a:lnTo>
                <a:lnTo>
                  <a:pt x="108720" y="89403"/>
                </a:lnTo>
                <a:lnTo>
                  <a:pt x="108720" y="85244"/>
                </a:lnTo>
                <a:close/>
              </a:path>
              <a:path w="119379" h="158114">
                <a:moveTo>
                  <a:pt x="117100" y="68612"/>
                </a:moveTo>
                <a:lnTo>
                  <a:pt x="98291" y="68612"/>
                </a:lnTo>
                <a:lnTo>
                  <a:pt x="98291" y="76930"/>
                </a:lnTo>
                <a:lnTo>
                  <a:pt x="96168" y="76930"/>
                </a:lnTo>
                <a:lnTo>
                  <a:pt x="96168" y="81085"/>
                </a:lnTo>
                <a:lnTo>
                  <a:pt x="94083" y="81085"/>
                </a:lnTo>
                <a:lnTo>
                  <a:pt x="94083" y="85244"/>
                </a:lnTo>
                <a:lnTo>
                  <a:pt x="110806" y="85244"/>
                </a:lnTo>
                <a:lnTo>
                  <a:pt x="112928" y="83165"/>
                </a:lnTo>
                <a:lnTo>
                  <a:pt x="112928" y="79009"/>
                </a:lnTo>
                <a:lnTo>
                  <a:pt x="115014" y="79009"/>
                </a:lnTo>
                <a:lnTo>
                  <a:pt x="117100" y="76930"/>
                </a:lnTo>
                <a:lnTo>
                  <a:pt x="117100" y="68612"/>
                </a:lnTo>
                <a:close/>
              </a:path>
              <a:path w="119379" h="158114">
                <a:moveTo>
                  <a:pt x="87825" y="4158"/>
                </a:moveTo>
                <a:lnTo>
                  <a:pt x="77359" y="4158"/>
                </a:lnTo>
                <a:lnTo>
                  <a:pt x="77359" y="6238"/>
                </a:lnTo>
                <a:lnTo>
                  <a:pt x="81531" y="8317"/>
                </a:lnTo>
                <a:lnTo>
                  <a:pt x="89911" y="16635"/>
                </a:lnTo>
                <a:lnTo>
                  <a:pt x="91997" y="20794"/>
                </a:lnTo>
                <a:lnTo>
                  <a:pt x="94083" y="27028"/>
                </a:lnTo>
                <a:lnTo>
                  <a:pt x="96168" y="31187"/>
                </a:lnTo>
                <a:lnTo>
                  <a:pt x="98291" y="39504"/>
                </a:lnTo>
                <a:lnTo>
                  <a:pt x="100377" y="68612"/>
                </a:lnTo>
                <a:lnTo>
                  <a:pt x="119186" y="68612"/>
                </a:lnTo>
                <a:lnTo>
                  <a:pt x="117100" y="39504"/>
                </a:lnTo>
                <a:lnTo>
                  <a:pt x="115014" y="33266"/>
                </a:lnTo>
                <a:lnTo>
                  <a:pt x="112928" y="29107"/>
                </a:lnTo>
                <a:lnTo>
                  <a:pt x="110806" y="27028"/>
                </a:lnTo>
                <a:lnTo>
                  <a:pt x="106634" y="18714"/>
                </a:lnTo>
                <a:lnTo>
                  <a:pt x="98291" y="10397"/>
                </a:lnTo>
                <a:lnTo>
                  <a:pt x="94083" y="8317"/>
                </a:lnTo>
                <a:lnTo>
                  <a:pt x="91997" y="6238"/>
                </a:lnTo>
                <a:lnTo>
                  <a:pt x="87825" y="4158"/>
                </a:lnTo>
                <a:close/>
              </a:path>
              <a:path w="119379" h="158114">
                <a:moveTo>
                  <a:pt x="83653" y="0"/>
                </a:moveTo>
                <a:lnTo>
                  <a:pt x="56464" y="2079"/>
                </a:lnTo>
                <a:lnTo>
                  <a:pt x="43912" y="8317"/>
                </a:lnTo>
                <a:lnTo>
                  <a:pt x="41826" y="10397"/>
                </a:lnTo>
                <a:lnTo>
                  <a:pt x="37618" y="12476"/>
                </a:lnTo>
                <a:lnTo>
                  <a:pt x="35532" y="14555"/>
                </a:lnTo>
                <a:lnTo>
                  <a:pt x="43912" y="14555"/>
                </a:lnTo>
                <a:lnTo>
                  <a:pt x="45998" y="12476"/>
                </a:lnTo>
                <a:lnTo>
                  <a:pt x="50170" y="10397"/>
                </a:lnTo>
                <a:lnTo>
                  <a:pt x="52256" y="8317"/>
                </a:lnTo>
                <a:lnTo>
                  <a:pt x="58550" y="6238"/>
                </a:lnTo>
                <a:lnTo>
                  <a:pt x="77359" y="4158"/>
                </a:lnTo>
                <a:lnTo>
                  <a:pt x="87825" y="4158"/>
                </a:lnTo>
                <a:lnTo>
                  <a:pt x="83653" y="2079"/>
                </a:lnTo>
                <a:lnTo>
                  <a:pt x="83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77128" y="2068781"/>
            <a:ext cx="56515" cy="247650"/>
          </a:xfrm>
          <a:custGeom>
            <a:avLst/>
            <a:gdLst/>
            <a:ahLst/>
            <a:cxnLst/>
            <a:rect l="l" t="t" r="r" b="b"/>
            <a:pathLst>
              <a:path w="56514" h="247650">
                <a:moveTo>
                  <a:pt x="33483" y="33266"/>
                </a:moveTo>
                <a:lnTo>
                  <a:pt x="23017" y="33266"/>
                </a:lnTo>
                <a:lnTo>
                  <a:pt x="23017" y="37425"/>
                </a:lnTo>
                <a:lnTo>
                  <a:pt x="20931" y="39504"/>
                </a:lnTo>
                <a:lnTo>
                  <a:pt x="18845" y="39504"/>
                </a:lnTo>
                <a:lnTo>
                  <a:pt x="18845" y="45739"/>
                </a:lnTo>
                <a:lnTo>
                  <a:pt x="16723" y="45739"/>
                </a:lnTo>
                <a:lnTo>
                  <a:pt x="16723" y="49898"/>
                </a:lnTo>
                <a:lnTo>
                  <a:pt x="14637" y="49898"/>
                </a:lnTo>
                <a:lnTo>
                  <a:pt x="14637" y="54057"/>
                </a:lnTo>
                <a:lnTo>
                  <a:pt x="12551" y="54057"/>
                </a:lnTo>
                <a:lnTo>
                  <a:pt x="12551" y="60295"/>
                </a:lnTo>
                <a:lnTo>
                  <a:pt x="10465" y="60295"/>
                </a:lnTo>
                <a:lnTo>
                  <a:pt x="10465" y="66533"/>
                </a:lnTo>
                <a:lnTo>
                  <a:pt x="8380" y="66533"/>
                </a:lnTo>
                <a:lnTo>
                  <a:pt x="8380" y="74847"/>
                </a:lnTo>
                <a:lnTo>
                  <a:pt x="6294" y="74847"/>
                </a:lnTo>
                <a:lnTo>
                  <a:pt x="6294" y="83165"/>
                </a:lnTo>
                <a:lnTo>
                  <a:pt x="4208" y="83165"/>
                </a:lnTo>
                <a:lnTo>
                  <a:pt x="4208" y="95641"/>
                </a:lnTo>
                <a:lnTo>
                  <a:pt x="2085" y="95641"/>
                </a:lnTo>
                <a:lnTo>
                  <a:pt x="2085" y="122670"/>
                </a:lnTo>
                <a:lnTo>
                  <a:pt x="0" y="124749"/>
                </a:lnTo>
                <a:lnTo>
                  <a:pt x="2085" y="149698"/>
                </a:lnTo>
                <a:lnTo>
                  <a:pt x="4208" y="162171"/>
                </a:lnTo>
                <a:lnTo>
                  <a:pt x="8380" y="178806"/>
                </a:lnTo>
                <a:lnTo>
                  <a:pt x="10465" y="185044"/>
                </a:lnTo>
                <a:lnTo>
                  <a:pt x="12551" y="189199"/>
                </a:lnTo>
                <a:lnTo>
                  <a:pt x="16723" y="201676"/>
                </a:lnTo>
                <a:lnTo>
                  <a:pt x="18845" y="203755"/>
                </a:lnTo>
                <a:lnTo>
                  <a:pt x="25103" y="216228"/>
                </a:lnTo>
                <a:lnTo>
                  <a:pt x="27189" y="218307"/>
                </a:lnTo>
                <a:lnTo>
                  <a:pt x="29275" y="222466"/>
                </a:lnTo>
                <a:lnTo>
                  <a:pt x="33483" y="226625"/>
                </a:lnTo>
                <a:lnTo>
                  <a:pt x="35569" y="230784"/>
                </a:lnTo>
                <a:lnTo>
                  <a:pt x="52292" y="247415"/>
                </a:lnTo>
                <a:lnTo>
                  <a:pt x="56464" y="247415"/>
                </a:lnTo>
                <a:lnTo>
                  <a:pt x="54378" y="243257"/>
                </a:lnTo>
                <a:lnTo>
                  <a:pt x="52292" y="241177"/>
                </a:lnTo>
                <a:lnTo>
                  <a:pt x="50206" y="237018"/>
                </a:lnTo>
                <a:lnTo>
                  <a:pt x="45998" y="232860"/>
                </a:lnTo>
                <a:lnTo>
                  <a:pt x="43912" y="228704"/>
                </a:lnTo>
                <a:lnTo>
                  <a:pt x="39741" y="224546"/>
                </a:lnTo>
                <a:lnTo>
                  <a:pt x="37655" y="220387"/>
                </a:lnTo>
                <a:lnTo>
                  <a:pt x="35569" y="218307"/>
                </a:lnTo>
                <a:lnTo>
                  <a:pt x="29275" y="205835"/>
                </a:lnTo>
                <a:lnTo>
                  <a:pt x="27189" y="199597"/>
                </a:lnTo>
                <a:lnTo>
                  <a:pt x="23017" y="191279"/>
                </a:lnTo>
                <a:lnTo>
                  <a:pt x="16723" y="166330"/>
                </a:lnTo>
                <a:lnTo>
                  <a:pt x="14637" y="151778"/>
                </a:lnTo>
                <a:lnTo>
                  <a:pt x="12551" y="124749"/>
                </a:lnTo>
                <a:lnTo>
                  <a:pt x="14637" y="122670"/>
                </a:lnTo>
                <a:lnTo>
                  <a:pt x="14637" y="93562"/>
                </a:lnTo>
                <a:lnTo>
                  <a:pt x="16723" y="93562"/>
                </a:lnTo>
                <a:lnTo>
                  <a:pt x="16723" y="81085"/>
                </a:lnTo>
                <a:lnTo>
                  <a:pt x="18845" y="81085"/>
                </a:lnTo>
                <a:lnTo>
                  <a:pt x="18845" y="72768"/>
                </a:lnTo>
                <a:lnTo>
                  <a:pt x="20931" y="72768"/>
                </a:lnTo>
                <a:lnTo>
                  <a:pt x="20931" y="64454"/>
                </a:lnTo>
                <a:lnTo>
                  <a:pt x="23017" y="64454"/>
                </a:lnTo>
                <a:lnTo>
                  <a:pt x="23017" y="56136"/>
                </a:lnTo>
                <a:lnTo>
                  <a:pt x="25103" y="56136"/>
                </a:lnTo>
                <a:lnTo>
                  <a:pt x="25103" y="51977"/>
                </a:lnTo>
                <a:lnTo>
                  <a:pt x="27189" y="51977"/>
                </a:lnTo>
                <a:lnTo>
                  <a:pt x="27189" y="47818"/>
                </a:lnTo>
                <a:lnTo>
                  <a:pt x="29275" y="47818"/>
                </a:lnTo>
                <a:lnTo>
                  <a:pt x="29275" y="43660"/>
                </a:lnTo>
                <a:lnTo>
                  <a:pt x="31361" y="43660"/>
                </a:lnTo>
                <a:lnTo>
                  <a:pt x="31361" y="37425"/>
                </a:lnTo>
                <a:lnTo>
                  <a:pt x="33483" y="37425"/>
                </a:lnTo>
                <a:lnTo>
                  <a:pt x="33483" y="33266"/>
                </a:lnTo>
                <a:close/>
              </a:path>
              <a:path w="56514" h="247650">
                <a:moveTo>
                  <a:pt x="56464" y="0"/>
                </a:moveTo>
                <a:lnTo>
                  <a:pt x="48121" y="4158"/>
                </a:lnTo>
                <a:lnTo>
                  <a:pt x="41826" y="10397"/>
                </a:lnTo>
                <a:lnTo>
                  <a:pt x="39741" y="10397"/>
                </a:lnTo>
                <a:lnTo>
                  <a:pt x="39741" y="14552"/>
                </a:lnTo>
                <a:lnTo>
                  <a:pt x="33483" y="20790"/>
                </a:lnTo>
                <a:lnTo>
                  <a:pt x="31361" y="20790"/>
                </a:lnTo>
                <a:lnTo>
                  <a:pt x="31361" y="24949"/>
                </a:lnTo>
                <a:lnTo>
                  <a:pt x="29275" y="27028"/>
                </a:lnTo>
                <a:lnTo>
                  <a:pt x="27189" y="27028"/>
                </a:lnTo>
                <a:lnTo>
                  <a:pt x="27189" y="31187"/>
                </a:lnTo>
                <a:lnTo>
                  <a:pt x="25103" y="33266"/>
                </a:lnTo>
                <a:lnTo>
                  <a:pt x="35569" y="33266"/>
                </a:lnTo>
                <a:lnTo>
                  <a:pt x="35569" y="29107"/>
                </a:lnTo>
                <a:lnTo>
                  <a:pt x="37655" y="29107"/>
                </a:lnTo>
                <a:lnTo>
                  <a:pt x="39741" y="27028"/>
                </a:lnTo>
                <a:lnTo>
                  <a:pt x="39741" y="22869"/>
                </a:lnTo>
                <a:lnTo>
                  <a:pt x="41826" y="22869"/>
                </a:lnTo>
                <a:lnTo>
                  <a:pt x="48121" y="16631"/>
                </a:lnTo>
                <a:lnTo>
                  <a:pt x="48121" y="12472"/>
                </a:lnTo>
                <a:lnTo>
                  <a:pt x="50206" y="12472"/>
                </a:lnTo>
                <a:lnTo>
                  <a:pt x="54378" y="8317"/>
                </a:lnTo>
                <a:lnTo>
                  <a:pt x="54378" y="4158"/>
                </a:lnTo>
                <a:lnTo>
                  <a:pt x="56464" y="4158"/>
                </a:lnTo>
                <a:lnTo>
                  <a:pt x="5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69162" y="2192487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633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53156" y="2145707"/>
            <a:ext cx="104775" cy="110489"/>
          </a:xfrm>
          <a:custGeom>
            <a:avLst/>
            <a:gdLst/>
            <a:ahLst/>
            <a:cxnLst/>
            <a:rect l="l" t="t" r="r" b="b"/>
            <a:pathLst>
              <a:path w="104775" h="110489">
                <a:moveTo>
                  <a:pt x="71102" y="14555"/>
                </a:moveTo>
                <a:lnTo>
                  <a:pt x="39741" y="14555"/>
                </a:lnTo>
                <a:lnTo>
                  <a:pt x="58550" y="16635"/>
                </a:lnTo>
                <a:lnTo>
                  <a:pt x="62722" y="18714"/>
                </a:lnTo>
                <a:lnTo>
                  <a:pt x="69016" y="20794"/>
                </a:lnTo>
                <a:lnTo>
                  <a:pt x="79482" y="22869"/>
                </a:lnTo>
                <a:lnTo>
                  <a:pt x="83653" y="24949"/>
                </a:lnTo>
                <a:lnTo>
                  <a:pt x="73187" y="35346"/>
                </a:lnTo>
                <a:lnTo>
                  <a:pt x="69016" y="37425"/>
                </a:lnTo>
                <a:lnTo>
                  <a:pt x="54378" y="51977"/>
                </a:lnTo>
                <a:lnTo>
                  <a:pt x="50206" y="54057"/>
                </a:lnTo>
                <a:lnTo>
                  <a:pt x="27189" y="76930"/>
                </a:lnTo>
                <a:lnTo>
                  <a:pt x="25103" y="76930"/>
                </a:lnTo>
                <a:lnTo>
                  <a:pt x="25103" y="81085"/>
                </a:lnTo>
                <a:lnTo>
                  <a:pt x="10465" y="95641"/>
                </a:lnTo>
                <a:lnTo>
                  <a:pt x="8380" y="95641"/>
                </a:lnTo>
                <a:lnTo>
                  <a:pt x="8380" y="99800"/>
                </a:lnTo>
                <a:lnTo>
                  <a:pt x="6294" y="101879"/>
                </a:lnTo>
                <a:lnTo>
                  <a:pt x="4171" y="101879"/>
                </a:lnTo>
                <a:lnTo>
                  <a:pt x="4171" y="106038"/>
                </a:lnTo>
                <a:lnTo>
                  <a:pt x="0" y="110193"/>
                </a:lnTo>
                <a:lnTo>
                  <a:pt x="6294" y="110193"/>
                </a:lnTo>
                <a:lnTo>
                  <a:pt x="6294" y="106038"/>
                </a:lnTo>
                <a:lnTo>
                  <a:pt x="8380" y="106038"/>
                </a:lnTo>
                <a:lnTo>
                  <a:pt x="16723" y="97720"/>
                </a:lnTo>
                <a:lnTo>
                  <a:pt x="20931" y="95641"/>
                </a:lnTo>
                <a:lnTo>
                  <a:pt x="20931" y="93562"/>
                </a:lnTo>
                <a:lnTo>
                  <a:pt x="52292" y="93562"/>
                </a:lnTo>
                <a:lnTo>
                  <a:pt x="45998" y="91482"/>
                </a:lnTo>
                <a:lnTo>
                  <a:pt x="41826" y="89403"/>
                </a:lnTo>
                <a:lnTo>
                  <a:pt x="23017" y="87323"/>
                </a:lnTo>
                <a:lnTo>
                  <a:pt x="39741" y="70692"/>
                </a:lnTo>
                <a:lnTo>
                  <a:pt x="43912" y="68612"/>
                </a:lnTo>
                <a:lnTo>
                  <a:pt x="54378" y="58215"/>
                </a:lnTo>
                <a:lnTo>
                  <a:pt x="58550" y="56136"/>
                </a:lnTo>
                <a:lnTo>
                  <a:pt x="94119" y="20794"/>
                </a:lnTo>
                <a:lnTo>
                  <a:pt x="94119" y="16635"/>
                </a:lnTo>
                <a:lnTo>
                  <a:pt x="73187" y="16635"/>
                </a:lnTo>
                <a:lnTo>
                  <a:pt x="71102" y="14555"/>
                </a:lnTo>
                <a:close/>
              </a:path>
              <a:path w="104775" h="110489">
                <a:moveTo>
                  <a:pt x="94119" y="81085"/>
                </a:moveTo>
                <a:lnTo>
                  <a:pt x="85739" y="81085"/>
                </a:lnTo>
                <a:lnTo>
                  <a:pt x="85739" y="85244"/>
                </a:lnTo>
                <a:lnTo>
                  <a:pt x="81567" y="87323"/>
                </a:lnTo>
                <a:lnTo>
                  <a:pt x="77359" y="91482"/>
                </a:lnTo>
                <a:lnTo>
                  <a:pt x="71102" y="93562"/>
                </a:lnTo>
                <a:lnTo>
                  <a:pt x="20931" y="93562"/>
                </a:lnTo>
                <a:lnTo>
                  <a:pt x="35569" y="95641"/>
                </a:lnTo>
                <a:lnTo>
                  <a:pt x="37655" y="97720"/>
                </a:lnTo>
                <a:lnTo>
                  <a:pt x="39741" y="101879"/>
                </a:lnTo>
                <a:lnTo>
                  <a:pt x="43912" y="103959"/>
                </a:lnTo>
                <a:lnTo>
                  <a:pt x="48084" y="108117"/>
                </a:lnTo>
                <a:lnTo>
                  <a:pt x="52292" y="110193"/>
                </a:lnTo>
                <a:lnTo>
                  <a:pt x="69016" y="110193"/>
                </a:lnTo>
                <a:lnTo>
                  <a:pt x="77359" y="106038"/>
                </a:lnTo>
                <a:lnTo>
                  <a:pt x="87825" y="95641"/>
                </a:lnTo>
                <a:lnTo>
                  <a:pt x="87825" y="91482"/>
                </a:lnTo>
                <a:lnTo>
                  <a:pt x="89911" y="91482"/>
                </a:lnTo>
                <a:lnTo>
                  <a:pt x="89911" y="87323"/>
                </a:lnTo>
                <a:lnTo>
                  <a:pt x="91997" y="87323"/>
                </a:lnTo>
                <a:lnTo>
                  <a:pt x="94119" y="85244"/>
                </a:lnTo>
                <a:lnTo>
                  <a:pt x="94119" y="81085"/>
                </a:lnTo>
                <a:close/>
              </a:path>
              <a:path w="104775" h="110489">
                <a:moveTo>
                  <a:pt x="96205" y="72771"/>
                </a:moveTo>
                <a:lnTo>
                  <a:pt x="89911" y="72771"/>
                </a:lnTo>
                <a:lnTo>
                  <a:pt x="89911" y="76930"/>
                </a:lnTo>
                <a:lnTo>
                  <a:pt x="87825" y="76930"/>
                </a:lnTo>
                <a:lnTo>
                  <a:pt x="87825" y="81085"/>
                </a:lnTo>
                <a:lnTo>
                  <a:pt x="96205" y="81085"/>
                </a:lnTo>
                <a:lnTo>
                  <a:pt x="96205" y="72771"/>
                </a:lnTo>
                <a:close/>
              </a:path>
              <a:path w="104775" h="110489">
                <a:moveTo>
                  <a:pt x="58550" y="0"/>
                </a:moveTo>
                <a:lnTo>
                  <a:pt x="41826" y="2079"/>
                </a:lnTo>
                <a:lnTo>
                  <a:pt x="37655" y="4158"/>
                </a:lnTo>
                <a:lnTo>
                  <a:pt x="29275" y="12476"/>
                </a:lnTo>
                <a:lnTo>
                  <a:pt x="27189" y="12476"/>
                </a:lnTo>
                <a:lnTo>
                  <a:pt x="27189" y="16635"/>
                </a:lnTo>
                <a:lnTo>
                  <a:pt x="25103" y="16635"/>
                </a:lnTo>
                <a:lnTo>
                  <a:pt x="25103" y="20794"/>
                </a:lnTo>
                <a:lnTo>
                  <a:pt x="23017" y="20794"/>
                </a:lnTo>
                <a:lnTo>
                  <a:pt x="23017" y="24949"/>
                </a:lnTo>
                <a:lnTo>
                  <a:pt x="20931" y="27028"/>
                </a:lnTo>
                <a:lnTo>
                  <a:pt x="27189" y="27028"/>
                </a:lnTo>
                <a:lnTo>
                  <a:pt x="35569" y="18714"/>
                </a:lnTo>
                <a:lnTo>
                  <a:pt x="39741" y="16635"/>
                </a:lnTo>
                <a:lnTo>
                  <a:pt x="39741" y="14555"/>
                </a:lnTo>
                <a:lnTo>
                  <a:pt x="71102" y="14555"/>
                </a:lnTo>
                <a:lnTo>
                  <a:pt x="66930" y="10397"/>
                </a:lnTo>
                <a:lnTo>
                  <a:pt x="64844" y="6238"/>
                </a:lnTo>
                <a:lnTo>
                  <a:pt x="62722" y="4158"/>
                </a:lnTo>
                <a:lnTo>
                  <a:pt x="58550" y="2079"/>
                </a:lnTo>
                <a:lnTo>
                  <a:pt x="58550" y="0"/>
                </a:lnTo>
                <a:close/>
              </a:path>
              <a:path w="104775" h="110489">
                <a:moveTo>
                  <a:pt x="100377" y="8317"/>
                </a:moveTo>
                <a:lnTo>
                  <a:pt x="91997" y="8317"/>
                </a:lnTo>
                <a:lnTo>
                  <a:pt x="91997" y="12476"/>
                </a:lnTo>
                <a:lnTo>
                  <a:pt x="89911" y="14555"/>
                </a:lnTo>
                <a:lnTo>
                  <a:pt x="85739" y="16635"/>
                </a:lnTo>
                <a:lnTo>
                  <a:pt x="96205" y="16635"/>
                </a:lnTo>
                <a:lnTo>
                  <a:pt x="100377" y="12476"/>
                </a:lnTo>
                <a:lnTo>
                  <a:pt x="100377" y="8317"/>
                </a:lnTo>
                <a:close/>
              </a:path>
              <a:path w="104775" h="110489">
                <a:moveTo>
                  <a:pt x="104548" y="0"/>
                </a:moveTo>
                <a:lnTo>
                  <a:pt x="98291" y="0"/>
                </a:lnTo>
                <a:lnTo>
                  <a:pt x="98291" y="4158"/>
                </a:lnTo>
                <a:lnTo>
                  <a:pt x="94119" y="8317"/>
                </a:lnTo>
                <a:lnTo>
                  <a:pt x="102463" y="8317"/>
                </a:lnTo>
                <a:lnTo>
                  <a:pt x="104548" y="6238"/>
                </a:lnTo>
                <a:lnTo>
                  <a:pt x="104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80723" y="2068781"/>
            <a:ext cx="59055" cy="247650"/>
          </a:xfrm>
          <a:custGeom>
            <a:avLst/>
            <a:gdLst/>
            <a:ahLst/>
            <a:cxnLst/>
            <a:rect l="l" t="t" r="r" b="b"/>
            <a:pathLst>
              <a:path w="59054" h="247650">
                <a:moveTo>
                  <a:pt x="48084" y="185044"/>
                </a:moveTo>
                <a:lnTo>
                  <a:pt x="35532" y="185044"/>
                </a:lnTo>
                <a:lnTo>
                  <a:pt x="35532" y="191279"/>
                </a:lnTo>
                <a:lnTo>
                  <a:pt x="33446" y="191279"/>
                </a:lnTo>
                <a:lnTo>
                  <a:pt x="33446" y="197517"/>
                </a:lnTo>
                <a:lnTo>
                  <a:pt x="31361" y="197517"/>
                </a:lnTo>
                <a:lnTo>
                  <a:pt x="31361" y="201676"/>
                </a:lnTo>
                <a:lnTo>
                  <a:pt x="29275" y="201676"/>
                </a:lnTo>
                <a:lnTo>
                  <a:pt x="29275" y="205835"/>
                </a:lnTo>
                <a:lnTo>
                  <a:pt x="27189" y="205835"/>
                </a:lnTo>
                <a:lnTo>
                  <a:pt x="27189" y="209994"/>
                </a:lnTo>
                <a:lnTo>
                  <a:pt x="25103" y="209994"/>
                </a:lnTo>
                <a:lnTo>
                  <a:pt x="25103" y="216228"/>
                </a:lnTo>
                <a:lnTo>
                  <a:pt x="22980" y="216228"/>
                </a:lnTo>
                <a:lnTo>
                  <a:pt x="22980" y="220387"/>
                </a:lnTo>
                <a:lnTo>
                  <a:pt x="18809" y="224546"/>
                </a:lnTo>
                <a:lnTo>
                  <a:pt x="16723" y="224546"/>
                </a:lnTo>
                <a:lnTo>
                  <a:pt x="16723" y="228704"/>
                </a:lnTo>
                <a:lnTo>
                  <a:pt x="12551" y="232860"/>
                </a:lnTo>
                <a:lnTo>
                  <a:pt x="10465" y="232860"/>
                </a:lnTo>
                <a:lnTo>
                  <a:pt x="10465" y="237018"/>
                </a:lnTo>
                <a:lnTo>
                  <a:pt x="0" y="247415"/>
                </a:lnTo>
                <a:lnTo>
                  <a:pt x="6257" y="247415"/>
                </a:lnTo>
                <a:lnTo>
                  <a:pt x="10465" y="245336"/>
                </a:lnTo>
                <a:lnTo>
                  <a:pt x="22980" y="232860"/>
                </a:lnTo>
                <a:lnTo>
                  <a:pt x="22980" y="228704"/>
                </a:lnTo>
                <a:lnTo>
                  <a:pt x="25103" y="228704"/>
                </a:lnTo>
                <a:lnTo>
                  <a:pt x="31361" y="222466"/>
                </a:lnTo>
                <a:lnTo>
                  <a:pt x="31361" y="218307"/>
                </a:lnTo>
                <a:lnTo>
                  <a:pt x="33446" y="218307"/>
                </a:lnTo>
                <a:lnTo>
                  <a:pt x="33446" y="214152"/>
                </a:lnTo>
                <a:lnTo>
                  <a:pt x="35532" y="214152"/>
                </a:lnTo>
                <a:lnTo>
                  <a:pt x="37618" y="212073"/>
                </a:lnTo>
                <a:lnTo>
                  <a:pt x="37618" y="207914"/>
                </a:lnTo>
                <a:lnTo>
                  <a:pt x="39741" y="207914"/>
                </a:lnTo>
                <a:lnTo>
                  <a:pt x="39741" y="203755"/>
                </a:lnTo>
                <a:lnTo>
                  <a:pt x="41826" y="203755"/>
                </a:lnTo>
                <a:lnTo>
                  <a:pt x="41826" y="199597"/>
                </a:lnTo>
                <a:lnTo>
                  <a:pt x="43912" y="199597"/>
                </a:lnTo>
                <a:lnTo>
                  <a:pt x="43912" y="195438"/>
                </a:lnTo>
                <a:lnTo>
                  <a:pt x="45998" y="195438"/>
                </a:lnTo>
                <a:lnTo>
                  <a:pt x="45998" y="189199"/>
                </a:lnTo>
                <a:lnTo>
                  <a:pt x="48084" y="189199"/>
                </a:lnTo>
                <a:lnTo>
                  <a:pt x="48084" y="185044"/>
                </a:lnTo>
                <a:close/>
              </a:path>
              <a:path w="59054" h="247650">
                <a:moveTo>
                  <a:pt x="6257" y="0"/>
                </a:moveTo>
                <a:lnTo>
                  <a:pt x="0" y="2079"/>
                </a:lnTo>
                <a:lnTo>
                  <a:pt x="2085" y="4158"/>
                </a:lnTo>
                <a:lnTo>
                  <a:pt x="4171" y="8317"/>
                </a:lnTo>
                <a:lnTo>
                  <a:pt x="10465" y="14552"/>
                </a:lnTo>
                <a:lnTo>
                  <a:pt x="12551" y="18710"/>
                </a:lnTo>
                <a:lnTo>
                  <a:pt x="18809" y="24949"/>
                </a:lnTo>
                <a:lnTo>
                  <a:pt x="39741" y="81085"/>
                </a:lnTo>
                <a:lnTo>
                  <a:pt x="43912" y="153857"/>
                </a:lnTo>
                <a:lnTo>
                  <a:pt x="41826" y="153857"/>
                </a:lnTo>
                <a:lnTo>
                  <a:pt x="41826" y="166330"/>
                </a:lnTo>
                <a:lnTo>
                  <a:pt x="39741" y="166330"/>
                </a:lnTo>
                <a:lnTo>
                  <a:pt x="39741" y="174647"/>
                </a:lnTo>
                <a:lnTo>
                  <a:pt x="37618" y="174647"/>
                </a:lnTo>
                <a:lnTo>
                  <a:pt x="37618" y="185044"/>
                </a:lnTo>
                <a:lnTo>
                  <a:pt x="50170" y="185044"/>
                </a:lnTo>
                <a:lnTo>
                  <a:pt x="50170" y="178806"/>
                </a:lnTo>
                <a:lnTo>
                  <a:pt x="52256" y="178806"/>
                </a:lnTo>
                <a:lnTo>
                  <a:pt x="52256" y="170489"/>
                </a:lnTo>
                <a:lnTo>
                  <a:pt x="54378" y="170489"/>
                </a:lnTo>
                <a:lnTo>
                  <a:pt x="54378" y="162171"/>
                </a:lnTo>
                <a:lnTo>
                  <a:pt x="56464" y="162171"/>
                </a:lnTo>
                <a:lnTo>
                  <a:pt x="56464" y="149698"/>
                </a:lnTo>
                <a:lnTo>
                  <a:pt x="58550" y="149698"/>
                </a:lnTo>
                <a:lnTo>
                  <a:pt x="56464" y="97720"/>
                </a:lnTo>
                <a:lnTo>
                  <a:pt x="43912" y="49898"/>
                </a:lnTo>
                <a:lnTo>
                  <a:pt x="35532" y="35346"/>
                </a:lnTo>
                <a:lnTo>
                  <a:pt x="31361" y="27028"/>
                </a:lnTo>
                <a:lnTo>
                  <a:pt x="29275" y="24949"/>
                </a:lnTo>
                <a:lnTo>
                  <a:pt x="27189" y="20790"/>
                </a:lnTo>
                <a:lnTo>
                  <a:pt x="10465" y="4158"/>
                </a:lnTo>
                <a:lnTo>
                  <a:pt x="6257" y="2079"/>
                </a:lnTo>
                <a:lnTo>
                  <a:pt x="6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3577" y="1732027"/>
            <a:ext cx="4114800" cy="2752725"/>
          </a:xfrm>
          <a:custGeom>
            <a:avLst/>
            <a:gdLst/>
            <a:ahLst/>
            <a:cxnLst/>
            <a:rect l="l" t="t" r="r" b="b"/>
            <a:pathLst>
              <a:path w="4114800" h="2752725">
                <a:moveTo>
                  <a:pt x="0" y="0"/>
                </a:moveTo>
                <a:lnTo>
                  <a:pt x="36716" y="63883"/>
                </a:lnTo>
                <a:lnTo>
                  <a:pt x="73590" y="127709"/>
                </a:lnTo>
                <a:lnTo>
                  <a:pt x="110780" y="191417"/>
                </a:lnTo>
                <a:lnTo>
                  <a:pt x="148443" y="254948"/>
                </a:lnTo>
                <a:lnTo>
                  <a:pt x="186737" y="318246"/>
                </a:lnTo>
                <a:lnTo>
                  <a:pt x="225820" y="381249"/>
                </a:lnTo>
                <a:lnTo>
                  <a:pt x="265849" y="443901"/>
                </a:lnTo>
                <a:lnTo>
                  <a:pt x="306982" y="506142"/>
                </a:lnTo>
                <a:lnTo>
                  <a:pt x="349377" y="567914"/>
                </a:lnTo>
                <a:lnTo>
                  <a:pt x="393192" y="629158"/>
                </a:lnTo>
                <a:lnTo>
                  <a:pt x="439257" y="690595"/>
                </a:lnTo>
                <a:lnTo>
                  <a:pt x="463311" y="721611"/>
                </a:lnTo>
                <a:lnTo>
                  <a:pt x="487932" y="752748"/>
                </a:lnTo>
                <a:lnTo>
                  <a:pt x="513040" y="783945"/>
                </a:lnTo>
                <a:lnTo>
                  <a:pt x="538549" y="815143"/>
                </a:lnTo>
                <a:lnTo>
                  <a:pt x="564377" y="846284"/>
                </a:lnTo>
                <a:lnTo>
                  <a:pt x="590440" y="877307"/>
                </a:lnTo>
                <a:lnTo>
                  <a:pt x="616654" y="908155"/>
                </a:lnTo>
                <a:lnTo>
                  <a:pt x="642937" y="938768"/>
                </a:lnTo>
                <a:lnTo>
                  <a:pt x="669204" y="969086"/>
                </a:lnTo>
                <a:lnTo>
                  <a:pt x="695373" y="999051"/>
                </a:lnTo>
                <a:lnTo>
                  <a:pt x="721360" y="1028603"/>
                </a:lnTo>
                <a:lnTo>
                  <a:pt x="747081" y="1057683"/>
                </a:lnTo>
                <a:lnTo>
                  <a:pt x="772453" y="1086232"/>
                </a:lnTo>
                <a:lnTo>
                  <a:pt x="821817" y="1141502"/>
                </a:lnTo>
                <a:lnTo>
                  <a:pt x="868783" y="1193938"/>
                </a:lnTo>
                <a:lnTo>
                  <a:pt x="891159" y="1218946"/>
                </a:lnTo>
                <a:lnTo>
                  <a:pt x="933869" y="1266227"/>
                </a:lnTo>
                <a:lnTo>
                  <a:pt x="974483" y="1310166"/>
                </a:lnTo>
                <a:lnTo>
                  <a:pt x="1013392" y="1351353"/>
                </a:lnTo>
                <a:lnTo>
                  <a:pt x="1050992" y="1390377"/>
                </a:lnTo>
                <a:lnTo>
                  <a:pt x="1087675" y="1427829"/>
                </a:lnTo>
                <a:lnTo>
                  <a:pt x="1123837" y="1464297"/>
                </a:lnTo>
                <a:lnTo>
                  <a:pt x="1159870" y="1500373"/>
                </a:lnTo>
                <a:lnTo>
                  <a:pt x="1177962" y="1518447"/>
                </a:lnTo>
                <a:lnTo>
                  <a:pt x="1196170" y="1536645"/>
                </a:lnTo>
                <a:lnTo>
                  <a:pt x="1233129" y="1573703"/>
                </a:lnTo>
                <a:lnTo>
                  <a:pt x="1271143" y="1612138"/>
                </a:lnTo>
                <a:lnTo>
                  <a:pt x="1309700" y="1652163"/>
                </a:lnTo>
                <a:lnTo>
                  <a:pt x="1348110" y="1693287"/>
                </a:lnTo>
                <a:lnTo>
                  <a:pt x="1386488" y="1735040"/>
                </a:lnTo>
                <a:lnTo>
                  <a:pt x="1405703" y="1756004"/>
                </a:lnTo>
                <a:lnTo>
                  <a:pt x="1424955" y="1776949"/>
                </a:lnTo>
                <a:lnTo>
                  <a:pt x="1463627" y="1818544"/>
                </a:lnTo>
                <a:lnTo>
                  <a:pt x="1502623" y="1859355"/>
                </a:lnTo>
                <a:lnTo>
                  <a:pt x="1542061" y="1898909"/>
                </a:lnTo>
                <a:lnTo>
                  <a:pt x="1582059" y="1936737"/>
                </a:lnTo>
                <a:lnTo>
                  <a:pt x="1622735" y="1972368"/>
                </a:lnTo>
                <a:lnTo>
                  <a:pt x="1664208" y="2005330"/>
                </a:lnTo>
                <a:lnTo>
                  <a:pt x="1706477" y="2035387"/>
                </a:lnTo>
                <a:lnTo>
                  <a:pt x="1749362" y="2062958"/>
                </a:lnTo>
                <a:lnTo>
                  <a:pt x="1792822" y="2088435"/>
                </a:lnTo>
                <a:lnTo>
                  <a:pt x="1836820" y="2112211"/>
                </a:lnTo>
                <a:lnTo>
                  <a:pt x="1881314" y="2134679"/>
                </a:lnTo>
                <a:lnTo>
                  <a:pt x="1926265" y="2156233"/>
                </a:lnTo>
                <a:lnTo>
                  <a:pt x="1971634" y="2177266"/>
                </a:lnTo>
                <a:lnTo>
                  <a:pt x="2017381" y="2198170"/>
                </a:lnTo>
                <a:lnTo>
                  <a:pt x="2040384" y="2208698"/>
                </a:lnTo>
                <a:lnTo>
                  <a:pt x="2063467" y="2219340"/>
                </a:lnTo>
                <a:lnTo>
                  <a:pt x="2086624" y="2230148"/>
                </a:lnTo>
                <a:lnTo>
                  <a:pt x="2109851" y="2241169"/>
                </a:lnTo>
                <a:lnTo>
                  <a:pt x="2133035" y="2252279"/>
                </a:lnTo>
                <a:lnTo>
                  <a:pt x="2156095" y="2263324"/>
                </a:lnTo>
                <a:lnTo>
                  <a:pt x="2202000" y="2285213"/>
                </a:lnTo>
                <a:lnTo>
                  <a:pt x="2247878" y="2306837"/>
                </a:lnTo>
                <a:lnTo>
                  <a:pt x="2294045" y="2328197"/>
                </a:lnTo>
                <a:lnTo>
                  <a:pt x="2340816" y="2349293"/>
                </a:lnTo>
                <a:lnTo>
                  <a:pt x="2388505" y="2370126"/>
                </a:lnTo>
                <a:lnTo>
                  <a:pt x="2437427" y="2390697"/>
                </a:lnTo>
                <a:lnTo>
                  <a:pt x="2487896" y="2411007"/>
                </a:lnTo>
                <a:lnTo>
                  <a:pt x="2540228" y="2431056"/>
                </a:lnTo>
                <a:lnTo>
                  <a:pt x="2594737" y="2450846"/>
                </a:lnTo>
                <a:lnTo>
                  <a:pt x="2652541" y="2470729"/>
                </a:lnTo>
                <a:lnTo>
                  <a:pt x="2713995" y="2490901"/>
                </a:lnTo>
                <a:lnTo>
                  <a:pt x="2778154" y="2511127"/>
                </a:lnTo>
                <a:lnTo>
                  <a:pt x="2844073" y="2531170"/>
                </a:lnTo>
                <a:lnTo>
                  <a:pt x="2910808" y="2550795"/>
                </a:lnTo>
                <a:lnTo>
                  <a:pt x="2977413" y="2569763"/>
                </a:lnTo>
                <a:lnTo>
                  <a:pt x="3042944" y="2587840"/>
                </a:lnTo>
                <a:lnTo>
                  <a:pt x="3106455" y="2604790"/>
                </a:lnTo>
                <a:lnTo>
                  <a:pt x="3167002" y="2620375"/>
                </a:lnTo>
                <a:lnTo>
                  <a:pt x="3223641" y="2634361"/>
                </a:lnTo>
                <a:lnTo>
                  <a:pt x="3276542" y="2646650"/>
                </a:lnTo>
                <a:lnTo>
                  <a:pt x="3326724" y="2657435"/>
                </a:lnTo>
                <a:lnTo>
                  <a:pt x="3374619" y="2666911"/>
                </a:lnTo>
                <a:lnTo>
                  <a:pt x="3420663" y="2675273"/>
                </a:lnTo>
                <a:lnTo>
                  <a:pt x="3465290" y="2682716"/>
                </a:lnTo>
                <a:lnTo>
                  <a:pt x="3508933" y="2689435"/>
                </a:lnTo>
                <a:lnTo>
                  <a:pt x="3552028" y="2695625"/>
                </a:lnTo>
                <a:lnTo>
                  <a:pt x="3595009" y="2701482"/>
                </a:lnTo>
                <a:lnTo>
                  <a:pt x="3638309" y="2707199"/>
                </a:lnTo>
                <a:lnTo>
                  <a:pt x="3660216" y="2710067"/>
                </a:lnTo>
                <a:lnTo>
                  <a:pt x="3682365" y="2712974"/>
                </a:lnTo>
                <a:lnTo>
                  <a:pt x="3726716" y="2718595"/>
                </a:lnTo>
                <a:lnTo>
                  <a:pt x="3770717" y="2723688"/>
                </a:lnTo>
                <a:lnTo>
                  <a:pt x="3814407" y="2728310"/>
                </a:lnTo>
                <a:lnTo>
                  <a:pt x="3857826" y="2732519"/>
                </a:lnTo>
                <a:lnTo>
                  <a:pt x="3901011" y="2736373"/>
                </a:lnTo>
                <a:lnTo>
                  <a:pt x="3944002" y="2739930"/>
                </a:lnTo>
                <a:lnTo>
                  <a:pt x="3986837" y="2743248"/>
                </a:lnTo>
                <a:lnTo>
                  <a:pt x="4029556" y="2746384"/>
                </a:lnTo>
                <a:lnTo>
                  <a:pt x="4072197" y="2749396"/>
                </a:lnTo>
                <a:lnTo>
                  <a:pt x="4093501" y="2750874"/>
                </a:lnTo>
                <a:lnTo>
                  <a:pt x="4114800" y="2752344"/>
                </a:lnTo>
              </a:path>
            </a:pathLst>
          </a:custGeom>
          <a:ln w="1981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0764" y="3246994"/>
            <a:ext cx="964006" cy="903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55977" y="3343136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2907" y="48069"/>
                </a:moveTo>
                <a:lnTo>
                  <a:pt x="2083" y="50160"/>
                </a:lnTo>
                <a:lnTo>
                  <a:pt x="0" y="52250"/>
                </a:lnTo>
                <a:lnTo>
                  <a:pt x="2083" y="54340"/>
                </a:lnTo>
                <a:lnTo>
                  <a:pt x="8333" y="56431"/>
                </a:lnTo>
                <a:lnTo>
                  <a:pt x="156620" y="56431"/>
                </a:lnTo>
                <a:lnTo>
                  <a:pt x="162907" y="54340"/>
                </a:lnTo>
                <a:lnTo>
                  <a:pt x="162907" y="48069"/>
                </a:lnTo>
                <a:close/>
              </a:path>
              <a:path w="163195" h="56514">
                <a:moveTo>
                  <a:pt x="162907" y="0"/>
                </a:moveTo>
                <a:lnTo>
                  <a:pt x="2083" y="0"/>
                </a:lnTo>
                <a:lnTo>
                  <a:pt x="2083" y="4176"/>
                </a:lnTo>
                <a:lnTo>
                  <a:pt x="0" y="6267"/>
                </a:lnTo>
                <a:lnTo>
                  <a:pt x="2083" y="8357"/>
                </a:lnTo>
                <a:lnTo>
                  <a:pt x="8333" y="10447"/>
                </a:lnTo>
                <a:lnTo>
                  <a:pt x="156620" y="10447"/>
                </a:lnTo>
                <a:lnTo>
                  <a:pt x="162907" y="8357"/>
                </a:lnTo>
                <a:lnTo>
                  <a:pt x="16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10772" y="3261620"/>
            <a:ext cx="54610" cy="171450"/>
          </a:xfrm>
          <a:custGeom>
            <a:avLst/>
            <a:gdLst/>
            <a:ahLst/>
            <a:cxnLst/>
            <a:rect l="l" t="t" r="r" b="b"/>
            <a:pathLst>
              <a:path w="54610" h="171450">
                <a:moveTo>
                  <a:pt x="54314" y="163025"/>
                </a:moveTo>
                <a:lnTo>
                  <a:pt x="0" y="163025"/>
                </a:lnTo>
                <a:lnTo>
                  <a:pt x="0" y="171387"/>
                </a:lnTo>
                <a:lnTo>
                  <a:pt x="54314" y="171387"/>
                </a:lnTo>
                <a:lnTo>
                  <a:pt x="54314" y="163025"/>
                </a:lnTo>
                <a:close/>
              </a:path>
              <a:path w="54610" h="171450">
                <a:moveTo>
                  <a:pt x="35490" y="0"/>
                </a:moveTo>
                <a:lnTo>
                  <a:pt x="0" y="0"/>
                </a:lnTo>
                <a:lnTo>
                  <a:pt x="0" y="8361"/>
                </a:lnTo>
                <a:lnTo>
                  <a:pt x="14620" y="10451"/>
                </a:lnTo>
                <a:lnTo>
                  <a:pt x="16703" y="12541"/>
                </a:lnTo>
                <a:lnTo>
                  <a:pt x="18787" y="160935"/>
                </a:lnTo>
                <a:lnTo>
                  <a:pt x="16703" y="163025"/>
                </a:lnTo>
                <a:lnTo>
                  <a:pt x="39694" y="163025"/>
                </a:lnTo>
                <a:lnTo>
                  <a:pt x="37610" y="160935"/>
                </a:lnTo>
                <a:lnTo>
                  <a:pt x="35490" y="154664"/>
                </a:lnTo>
                <a:lnTo>
                  <a:pt x="3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77624" y="3322232"/>
            <a:ext cx="106680" cy="113030"/>
          </a:xfrm>
          <a:custGeom>
            <a:avLst/>
            <a:gdLst/>
            <a:ahLst/>
            <a:cxnLst/>
            <a:rect l="l" t="t" r="r" b="b"/>
            <a:pathLst>
              <a:path w="106679" h="113029">
                <a:moveTo>
                  <a:pt x="27120" y="18812"/>
                </a:moveTo>
                <a:lnTo>
                  <a:pt x="14620" y="18812"/>
                </a:lnTo>
                <a:lnTo>
                  <a:pt x="14620" y="22993"/>
                </a:lnTo>
                <a:lnTo>
                  <a:pt x="12500" y="25080"/>
                </a:lnTo>
                <a:lnTo>
                  <a:pt x="10417" y="25080"/>
                </a:lnTo>
                <a:lnTo>
                  <a:pt x="10417" y="29260"/>
                </a:lnTo>
                <a:lnTo>
                  <a:pt x="8333" y="31350"/>
                </a:lnTo>
                <a:lnTo>
                  <a:pt x="6250" y="31350"/>
                </a:lnTo>
                <a:lnTo>
                  <a:pt x="6250" y="35531"/>
                </a:lnTo>
                <a:lnTo>
                  <a:pt x="4166" y="3553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6431"/>
                </a:lnTo>
                <a:lnTo>
                  <a:pt x="0" y="58521"/>
                </a:lnTo>
                <a:lnTo>
                  <a:pt x="2083" y="71063"/>
                </a:lnTo>
                <a:lnTo>
                  <a:pt x="4166" y="79424"/>
                </a:lnTo>
                <a:lnTo>
                  <a:pt x="6250" y="81514"/>
                </a:lnTo>
                <a:lnTo>
                  <a:pt x="8333" y="85691"/>
                </a:lnTo>
                <a:lnTo>
                  <a:pt x="10417" y="87782"/>
                </a:lnTo>
                <a:lnTo>
                  <a:pt x="12500" y="91962"/>
                </a:lnTo>
                <a:lnTo>
                  <a:pt x="14620" y="94052"/>
                </a:lnTo>
                <a:lnTo>
                  <a:pt x="16703" y="98233"/>
                </a:lnTo>
                <a:lnTo>
                  <a:pt x="20870" y="100323"/>
                </a:lnTo>
                <a:lnTo>
                  <a:pt x="25037" y="104504"/>
                </a:lnTo>
                <a:lnTo>
                  <a:pt x="29240" y="106594"/>
                </a:lnTo>
                <a:lnTo>
                  <a:pt x="31324" y="108685"/>
                </a:lnTo>
                <a:lnTo>
                  <a:pt x="35490" y="110775"/>
                </a:lnTo>
                <a:lnTo>
                  <a:pt x="41741" y="112862"/>
                </a:lnTo>
                <a:lnTo>
                  <a:pt x="68898" y="112862"/>
                </a:lnTo>
                <a:lnTo>
                  <a:pt x="75185" y="110775"/>
                </a:lnTo>
                <a:lnTo>
                  <a:pt x="79352" y="108685"/>
                </a:lnTo>
                <a:lnTo>
                  <a:pt x="81435" y="106594"/>
                </a:lnTo>
                <a:lnTo>
                  <a:pt x="43861" y="106594"/>
                </a:lnTo>
                <a:lnTo>
                  <a:pt x="39657" y="104504"/>
                </a:lnTo>
                <a:lnTo>
                  <a:pt x="37574" y="102414"/>
                </a:lnTo>
                <a:lnTo>
                  <a:pt x="33407" y="100323"/>
                </a:lnTo>
                <a:lnTo>
                  <a:pt x="31324" y="96143"/>
                </a:lnTo>
                <a:lnTo>
                  <a:pt x="27120" y="91962"/>
                </a:lnTo>
                <a:lnTo>
                  <a:pt x="22953" y="83601"/>
                </a:lnTo>
                <a:lnTo>
                  <a:pt x="20870" y="77334"/>
                </a:lnTo>
                <a:lnTo>
                  <a:pt x="18787" y="56431"/>
                </a:lnTo>
                <a:lnTo>
                  <a:pt x="20870" y="54340"/>
                </a:lnTo>
                <a:lnTo>
                  <a:pt x="20870" y="33441"/>
                </a:lnTo>
                <a:lnTo>
                  <a:pt x="22953" y="33441"/>
                </a:lnTo>
                <a:lnTo>
                  <a:pt x="22953" y="27170"/>
                </a:lnTo>
                <a:lnTo>
                  <a:pt x="25037" y="27170"/>
                </a:lnTo>
                <a:lnTo>
                  <a:pt x="25037" y="22993"/>
                </a:lnTo>
                <a:lnTo>
                  <a:pt x="27120" y="22993"/>
                </a:lnTo>
                <a:lnTo>
                  <a:pt x="27120" y="18812"/>
                </a:lnTo>
                <a:close/>
              </a:path>
              <a:path w="106679" h="113029">
                <a:moveTo>
                  <a:pt x="96055" y="89872"/>
                </a:moveTo>
                <a:lnTo>
                  <a:pt x="81435" y="89872"/>
                </a:lnTo>
                <a:lnTo>
                  <a:pt x="81435" y="94052"/>
                </a:lnTo>
                <a:lnTo>
                  <a:pt x="70981" y="104504"/>
                </a:lnTo>
                <a:lnTo>
                  <a:pt x="64731" y="106594"/>
                </a:lnTo>
                <a:lnTo>
                  <a:pt x="81435" y="106594"/>
                </a:lnTo>
                <a:lnTo>
                  <a:pt x="83518" y="104504"/>
                </a:lnTo>
                <a:lnTo>
                  <a:pt x="87722" y="102414"/>
                </a:lnTo>
                <a:lnTo>
                  <a:pt x="96055" y="94052"/>
                </a:lnTo>
                <a:lnTo>
                  <a:pt x="96055" y="89872"/>
                </a:lnTo>
                <a:close/>
              </a:path>
              <a:path w="106679" h="113029">
                <a:moveTo>
                  <a:pt x="98139" y="85691"/>
                </a:moveTo>
                <a:lnTo>
                  <a:pt x="83518" y="85691"/>
                </a:lnTo>
                <a:lnTo>
                  <a:pt x="83518" y="89872"/>
                </a:lnTo>
                <a:lnTo>
                  <a:pt x="98139" y="89872"/>
                </a:lnTo>
                <a:lnTo>
                  <a:pt x="98139" y="85691"/>
                </a:lnTo>
                <a:close/>
              </a:path>
              <a:path w="106679" h="113029">
                <a:moveTo>
                  <a:pt x="102342" y="79424"/>
                </a:moveTo>
                <a:lnTo>
                  <a:pt x="85602" y="79424"/>
                </a:lnTo>
                <a:lnTo>
                  <a:pt x="85602" y="85691"/>
                </a:lnTo>
                <a:lnTo>
                  <a:pt x="100222" y="85691"/>
                </a:lnTo>
                <a:lnTo>
                  <a:pt x="102342" y="83601"/>
                </a:lnTo>
                <a:lnTo>
                  <a:pt x="102342" y="79424"/>
                </a:lnTo>
                <a:close/>
              </a:path>
              <a:path w="106679" h="113029">
                <a:moveTo>
                  <a:pt x="77268" y="6270"/>
                </a:moveTo>
                <a:lnTo>
                  <a:pt x="64731" y="6270"/>
                </a:lnTo>
                <a:lnTo>
                  <a:pt x="64731" y="8361"/>
                </a:lnTo>
                <a:lnTo>
                  <a:pt x="70981" y="10451"/>
                </a:lnTo>
                <a:lnTo>
                  <a:pt x="73101" y="12541"/>
                </a:lnTo>
                <a:lnTo>
                  <a:pt x="87722" y="79424"/>
                </a:lnTo>
                <a:lnTo>
                  <a:pt x="104426" y="79424"/>
                </a:lnTo>
                <a:lnTo>
                  <a:pt x="104426" y="73153"/>
                </a:lnTo>
                <a:lnTo>
                  <a:pt x="106509" y="73153"/>
                </a:lnTo>
                <a:lnTo>
                  <a:pt x="104426" y="41802"/>
                </a:lnTo>
                <a:lnTo>
                  <a:pt x="102342" y="35531"/>
                </a:lnTo>
                <a:lnTo>
                  <a:pt x="98139" y="27170"/>
                </a:lnTo>
                <a:lnTo>
                  <a:pt x="96055" y="25080"/>
                </a:lnTo>
                <a:lnTo>
                  <a:pt x="91889" y="16722"/>
                </a:lnTo>
                <a:lnTo>
                  <a:pt x="87722" y="14632"/>
                </a:lnTo>
                <a:lnTo>
                  <a:pt x="81435" y="8361"/>
                </a:lnTo>
                <a:lnTo>
                  <a:pt x="77268" y="6270"/>
                </a:lnTo>
                <a:close/>
              </a:path>
              <a:path w="106679" h="113029">
                <a:moveTo>
                  <a:pt x="68898" y="0"/>
                </a:moveTo>
                <a:lnTo>
                  <a:pt x="41741" y="2090"/>
                </a:lnTo>
                <a:lnTo>
                  <a:pt x="35490" y="4180"/>
                </a:lnTo>
                <a:lnTo>
                  <a:pt x="33407" y="6270"/>
                </a:lnTo>
                <a:lnTo>
                  <a:pt x="29240" y="8361"/>
                </a:lnTo>
                <a:lnTo>
                  <a:pt x="27120" y="10451"/>
                </a:lnTo>
                <a:lnTo>
                  <a:pt x="22953" y="12541"/>
                </a:lnTo>
                <a:lnTo>
                  <a:pt x="16703" y="18812"/>
                </a:lnTo>
                <a:lnTo>
                  <a:pt x="29240" y="18812"/>
                </a:lnTo>
                <a:lnTo>
                  <a:pt x="33407" y="14632"/>
                </a:lnTo>
                <a:lnTo>
                  <a:pt x="37574" y="12541"/>
                </a:lnTo>
                <a:lnTo>
                  <a:pt x="39657" y="10451"/>
                </a:lnTo>
                <a:lnTo>
                  <a:pt x="45944" y="8361"/>
                </a:lnTo>
                <a:lnTo>
                  <a:pt x="64731" y="6270"/>
                </a:lnTo>
                <a:lnTo>
                  <a:pt x="77268" y="6270"/>
                </a:lnTo>
                <a:lnTo>
                  <a:pt x="75185" y="4180"/>
                </a:lnTo>
                <a:lnTo>
                  <a:pt x="68898" y="2090"/>
                </a:lnTo>
                <a:lnTo>
                  <a:pt x="68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98754" y="3322232"/>
            <a:ext cx="113030" cy="161290"/>
          </a:xfrm>
          <a:custGeom>
            <a:avLst/>
            <a:gdLst/>
            <a:ahLst/>
            <a:cxnLst/>
            <a:rect l="l" t="t" r="r" b="b"/>
            <a:pathLst>
              <a:path w="113029" h="161289">
                <a:moveTo>
                  <a:pt x="14620" y="121223"/>
                </a:moveTo>
                <a:lnTo>
                  <a:pt x="2083" y="121223"/>
                </a:lnTo>
                <a:lnTo>
                  <a:pt x="2083" y="129584"/>
                </a:lnTo>
                <a:lnTo>
                  <a:pt x="0" y="131674"/>
                </a:lnTo>
                <a:lnTo>
                  <a:pt x="31324" y="158845"/>
                </a:lnTo>
                <a:lnTo>
                  <a:pt x="39694" y="160935"/>
                </a:lnTo>
                <a:lnTo>
                  <a:pt x="75185" y="160935"/>
                </a:lnTo>
                <a:lnTo>
                  <a:pt x="87722" y="156754"/>
                </a:lnTo>
                <a:lnTo>
                  <a:pt x="39694" y="156754"/>
                </a:lnTo>
                <a:lnTo>
                  <a:pt x="35490" y="154664"/>
                </a:lnTo>
                <a:lnTo>
                  <a:pt x="12536" y="131674"/>
                </a:lnTo>
                <a:lnTo>
                  <a:pt x="14620" y="129584"/>
                </a:lnTo>
                <a:lnTo>
                  <a:pt x="14620" y="121223"/>
                </a:lnTo>
                <a:close/>
              </a:path>
              <a:path w="113029" h="161289">
                <a:moveTo>
                  <a:pt x="100247" y="108685"/>
                </a:moveTo>
                <a:lnTo>
                  <a:pt x="75185" y="108685"/>
                </a:lnTo>
                <a:lnTo>
                  <a:pt x="75185" y="110775"/>
                </a:lnTo>
                <a:lnTo>
                  <a:pt x="83555" y="112862"/>
                </a:lnTo>
                <a:lnTo>
                  <a:pt x="87722" y="114952"/>
                </a:lnTo>
                <a:lnTo>
                  <a:pt x="89805" y="117042"/>
                </a:lnTo>
                <a:lnTo>
                  <a:pt x="93972" y="117042"/>
                </a:lnTo>
                <a:lnTo>
                  <a:pt x="93972" y="121223"/>
                </a:lnTo>
                <a:lnTo>
                  <a:pt x="96055" y="137945"/>
                </a:lnTo>
                <a:lnTo>
                  <a:pt x="93972" y="137945"/>
                </a:lnTo>
                <a:lnTo>
                  <a:pt x="93972" y="142122"/>
                </a:lnTo>
                <a:lnTo>
                  <a:pt x="85638" y="150484"/>
                </a:lnTo>
                <a:lnTo>
                  <a:pt x="81435" y="152574"/>
                </a:lnTo>
                <a:lnTo>
                  <a:pt x="75185" y="154664"/>
                </a:lnTo>
                <a:lnTo>
                  <a:pt x="71018" y="156754"/>
                </a:lnTo>
                <a:lnTo>
                  <a:pt x="87722" y="156754"/>
                </a:lnTo>
                <a:lnTo>
                  <a:pt x="96055" y="152574"/>
                </a:lnTo>
                <a:lnTo>
                  <a:pt x="102342" y="146303"/>
                </a:lnTo>
                <a:lnTo>
                  <a:pt x="106509" y="144213"/>
                </a:lnTo>
                <a:lnTo>
                  <a:pt x="106509" y="140036"/>
                </a:lnTo>
                <a:lnTo>
                  <a:pt x="108592" y="140036"/>
                </a:lnTo>
                <a:lnTo>
                  <a:pt x="106509" y="119133"/>
                </a:lnTo>
                <a:lnTo>
                  <a:pt x="102342" y="110775"/>
                </a:lnTo>
                <a:lnTo>
                  <a:pt x="100247" y="108685"/>
                </a:lnTo>
                <a:close/>
              </a:path>
              <a:path w="113029" h="161289">
                <a:moveTo>
                  <a:pt x="62648" y="2090"/>
                </a:moveTo>
                <a:lnTo>
                  <a:pt x="37574" y="4180"/>
                </a:lnTo>
                <a:lnTo>
                  <a:pt x="31324" y="6270"/>
                </a:lnTo>
                <a:lnTo>
                  <a:pt x="27157" y="8361"/>
                </a:lnTo>
                <a:lnTo>
                  <a:pt x="25073" y="10451"/>
                </a:lnTo>
                <a:lnTo>
                  <a:pt x="20870" y="12541"/>
                </a:lnTo>
                <a:lnTo>
                  <a:pt x="18787" y="12541"/>
                </a:lnTo>
                <a:lnTo>
                  <a:pt x="18787" y="16722"/>
                </a:lnTo>
                <a:lnTo>
                  <a:pt x="14620" y="20903"/>
                </a:lnTo>
                <a:lnTo>
                  <a:pt x="12536" y="20903"/>
                </a:lnTo>
                <a:lnTo>
                  <a:pt x="12536" y="27170"/>
                </a:lnTo>
                <a:lnTo>
                  <a:pt x="10453" y="27170"/>
                </a:lnTo>
                <a:lnTo>
                  <a:pt x="10453" y="35531"/>
                </a:lnTo>
                <a:lnTo>
                  <a:pt x="8333" y="37621"/>
                </a:lnTo>
                <a:lnTo>
                  <a:pt x="10453" y="48073"/>
                </a:lnTo>
                <a:lnTo>
                  <a:pt x="12536" y="52254"/>
                </a:lnTo>
                <a:lnTo>
                  <a:pt x="14620" y="54340"/>
                </a:lnTo>
                <a:lnTo>
                  <a:pt x="16703" y="58521"/>
                </a:lnTo>
                <a:lnTo>
                  <a:pt x="18787" y="60611"/>
                </a:lnTo>
                <a:lnTo>
                  <a:pt x="20870" y="64792"/>
                </a:lnTo>
                <a:lnTo>
                  <a:pt x="18787" y="64792"/>
                </a:lnTo>
                <a:lnTo>
                  <a:pt x="18787" y="68972"/>
                </a:lnTo>
                <a:lnTo>
                  <a:pt x="16703" y="68972"/>
                </a:lnTo>
                <a:lnTo>
                  <a:pt x="16703" y="73153"/>
                </a:lnTo>
                <a:lnTo>
                  <a:pt x="14620" y="73153"/>
                </a:lnTo>
                <a:lnTo>
                  <a:pt x="14620" y="81514"/>
                </a:lnTo>
                <a:lnTo>
                  <a:pt x="12536" y="83601"/>
                </a:lnTo>
                <a:lnTo>
                  <a:pt x="14620" y="94052"/>
                </a:lnTo>
                <a:lnTo>
                  <a:pt x="16703" y="98233"/>
                </a:lnTo>
                <a:lnTo>
                  <a:pt x="18787" y="100323"/>
                </a:lnTo>
                <a:lnTo>
                  <a:pt x="20870" y="104504"/>
                </a:lnTo>
                <a:lnTo>
                  <a:pt x="22953" y="106594"/>
                </a:lnTo>
                <a:lnTo>
                  <a:pt x="14620" y="110775"/>
                </a:lnTo>
                <a:lnTo>
                  <a:pt x="12536" y="112862"/>
                </a:lnTo>
                <a:lnTo>
                  <a:pt x="8333" y="114952"/>
                </a:lnTo>
                <a:lnTo>
                  <a:pt x="6250" y="114952"/>
                </a:lnTo>
                <a:lnTo>
                  <a:pt x="6250" y="119133"/>
                </a:lnTo>
                <a:lnTo>
                  <a:pt x="4166" y="121223"/>
                </a:lnTo>
                <a:lnTo>
                  <a:pt x="16703" y="121223"/>
                </a:lnTo>
                <a:lnTo>
                  <a:pt x="16703" y="117042"/>
                </a:lnTo>
                <a:lnTo>
                  <a:pt x="18787" y="117042"/>
                </a:lnTo>
                <a:lnTo>
                  <a:pt x="22953" y="112862"/>
                </a:lnTo>
                <a:lnTo>
                  <a:pt x="29240" y="110775"/>
                </a:lnTo>
                <a:lnTo>
                  <a:pt x="75185" y="108685"/>
                </a:lnTo>
                <a:lnTo>
                  <a:pt x="100247" y="108685"/>
                </a:lnTo>
                <a:lnTo>
                  <a:pt x="96055" y="104504"/>
                </a:lnTo>
                <a:lnTo>
                  <a:pt x="87722" y="100323"/>
                </a:lnTo>
                <a:lnTo>
                  <a:pt x="81435" y="98233"/>
                </a:lnTo>
                <a:lnTo>
                  <a:pt x="45944" y="96143"/>
                </a:lnTo>
                <a:lnTo>
                  <a:pt x="29240" y="94052"/>
                </a:lnTo>
                <a:lnTo>
                  <a:pt x="25073" y="91962"/>
                </a:lnTo>
                <a:lnTo>
                  <a:pt x="22953" y="87782"/>
                </a:lnTo>
                <a:lnTo>
                  <a:pt x="20870" y="85691"/>
                </a:lnTo>
                <a:lnTo>
                  <a:pt x="18787" y="79424"/>
                </a:lnTo>
                <a:lnTo>
                  <a:pt x="20870" y="77334"/>
                </a:lnTo>
                <a:lnTo>
                  <a:pt x="20870" y="71063"/>
                </a:lnTo>
                <a:lnTo>
                  <a:pt x="22953" y="71063"/>
                </a:lnTo>
                <a:lnTo>
                  <a:pt x="22953" y="66882"/>
                </a:lnTo>
                <a:lnTo>
                  <a:pt x="39694" y="66882"/>
                </a:lnTo>
                <a:lnTo>
                  <a:pt x="37574" y="64792"/>
                </a:lnTo>
                <a:lnTo>
                  <a:pt x="33407" y="60611"/>
                </a:lnTo>
                <a:lnTo>
                  <a:pt x="29240" y="52254"/>
                </a:lnTo>
                <a:lnTo>
                  <a:pt x="27157" y="37621"/>
                </a:lnTo>
                <a:lnTo>
                  <a:pt x="29240" y="35531"/>
                </a:lnTo>
                <a:lnTo>
                  <a:pt x="29240" y="22993"/>
                </a:lnTo>
                <a:lnTo>
                  <a:pt x="31324" y="22993"/>
                </a:lnTo>
                <a:lnTo>
                  <a:pt x="31324" y="14632"/>
                </a:lnTo>
                <a:lnTo>
                  <a:pt x="33407" y="14632"/>
                </a:lnTo>
                <a:lnTo>
                  <a:pt x="37574" y="10451"/>
                </a:lnTo>
                <a:lnTo>
                  <a:pt x="41777" y="8361"/>
                </a:lnTo>
                <a:lnTo>
                  <a:pt x="58481" y="6270"/>
                </a:lnTo>
                <a:lnTo>
                  <a:pt x="66833" y="6270"/>
                </a:lnTo>
                <a:lnTo>
                  <a:pt x="62648" y="4180"/>
                </a:lnTo>
                <a:lnTo>
                  <a:pt x="62648" y="2090"/>
                </a:lnTo>
                <a:close/>
              </a:path>
              <a:path w="113029" h="161289">
                <a:moveTo>
                  <a:pt x="66833" y="6270"/>
                </a:moveTo>
                <a:lnTo>
                  <a:pt x="58481" y="6270"/>
                </a:lnTo>
                <a:lnTo>
                  <a:pt x="58481" y="8361"/>
                </a:lnTo>
                <a:lnTo>
                  <a:pt x="62648" y="12541"/>
                </a:lnTo>
                <a:lnTo>
                  <a:pt x="66815" y="20903"/>
                </a:lnTo>
                <a:lnTo>
                  <a:pt x="68935" y="50163"/>
                </a:lnTo>
                <a:lnTo>
                  <a:pt x="66815" y="50163"/>
                </a:lnTo>
                <a:lnTo>
                  <a:pt x="66815" y="56431"/>
                </a:lnTo>
                <a:lnTo>
                  <a:pt x="64731" y="56431"/>
                </a:lnTo>
                <a:lnTo>
                  <a:pt x="64731" y="60611"/>
                </a:lnTo>
                <a:lnTo>
                  <a:pt x="58481" y="66882"/>
                </a:lnTo>
                <a:lnTo>
                  <a:pt x="22953" y="66882"/>
                </a:lnTo>
                <a:lnTo>
                  <a:pt x="31324" y="71063"/>
                </a:lnTo>
                <a:lnTo>
                  <a:pt x="37574" y="73153"/>
                </a:lnTo>
                <a:lnTo>
                  <a:pt x="60564" y="73153"/>
                </a:lnTo>
                <a:lnTo>
                  <a:pt x="66815" y="71063"/>
                </a:lnTo>
                <a:lnTo>
                  <a:pt x="71018" y="68972"/>
                </a:lnTo>
                <a:lnTo>
                  <a:pt x="73101" y="66882"/>
                </a:lnTo>
                <a:lnTo>
                  <a:pt x="77268" y="64792"/>
                </a:lnTo>
                <a:lnTo>
                  <a:pt x="79352" y="62701"/>
                </a:lnTo>
                <a:lnTo>
                  <a:pt x="79352" y="58521"/>
                </a:lnTo>
                <a:lnTo>
                  <a:pt x="81435" y="58521"/>
                </a:lnTo>
                <a:lnTo>
                  <a:pt x="83555" y="56431"/>
                </a:lnTo>
                <a:lnTo>
                  <a:pt x="83555" y="52254"/>
                </a:lnTo>
                <a:lnTo>
                  <a:pt x="85638" y="52254"/>
                </a:lnTo>
                <a:lnTo>
                  <a:pt x="85638" y="45983"/>
                </a:lnTo>
                <a:lnTo>
                  <a:pt x="87722" y="45983"/>
                </a:lnTo>
                <a:lnTo>
                  <a:pt x="85638" y="25080"/>
                </a:lnTo>
                <a:lnTo>
                  <a:pt x="83555" y="20903"/>
                </a:lnTo>
                <a:lnTo>
                  <a:pt x="77268" y="14632"/>
                </a:lnTo>
                <a:lnTo>
                  <a:pt x="81435" y="12541"/>
                </a:lnTo>
                <a:lnTo>
                  <a:pt x="85638" y="8361"/>
                </a:lnTo>
                <a:lnTo>
                  <a:pt x="71018" y="8361"/>
                </a:lnTo>
                <a:lnTo>
                  <a:pt x="66833" y="6270"/>
                </a:lnTo>
                <a:close/>
              </a:path>
              <a:path w="113029" h="161289">
                <a:moveTo>
                  <a:pt x="110676" y="4180"/>
                </a:moveTo>
                <a:lnTo>
                  <a:pt x="102342" y="4180"/>
                </a:lnTo>
                <a:lnTo>
                  <a:pt x="102342" y="8361"/>
                </a:lnTo>
                <a:lnTo>
                  <a:pt x="100259" y="10451"/>
                </a:lnTo>
                <a:lnTo>
                  <a:pt x="102342" y="14632"/>
                </a:lnTo>
                <a:lnTo>
                  <a:pt x="112796" y="14632"/>
                </a:lnTo>
                <a:lnTo>
                  <a:pt x="110676" y="4180"/>
                </a:lnTo>
                <a:close/>
              </a:path>
              <a:path w="113029" h="161289">
                <a:moveTo>
                  <a:pt x="108592" y="0"/>
                </a:moveTo>
                <a:lnTo>
                  <a:pt x="89805" y="2090"/>
                </a:lnTo>
                <a:lnTo>
                  <a:pt x="83555" y="4180"/>
                </a:lnTo>
                <a:lnTo>
                  <a:pt x="79352" y="6270"/>
                </a:lnTo>
                <a:lnTo>
                  <a:pt x="77268" y="8361"/>
                </a:lnTo>
                <a:lnTo>
                  <a:pt x="85638" y="8361"/>
                </a:lnTo>
                <a:lnTo>
                  <a:pt x="91889" y="6270"/>
                </a:lnTo>
                <a:lnTo>
                  <a:pt x="102342" y="4180"/>
                </a:lnTo>
                <a:lnTo>
                  <a:pt x="110676" y="4180"/>
                </a:lnTo>
                <a:lnTo>
                  <a:pt x="108592" y="2090"/>
                </a:lnTo>
                <a:lnTo>
                  <a:pt x="108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2875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4" h="248920">
                <a:moveTo>
                  <a:pt x="33407" y="33441"/>
                </a:moveTo>
                <a:lnTo>
                  <a:pt x="22953" y="33441"/>
                </a:lnTo>
                <a:lnTo>
                  <a:pt x="22953" y="37621"/>
                </a:lnTo>
                <a:lnTo>
                  <a:pt x="20870" y="39712"/>
                </a:lnTo>
                <a:lnTo>
                  <a:pt x="18787" y="39712"/>
                </a:lnTo>
                <a:lnTo>
                  <a:pt x="18787" y="45979"/>
                </a:lnTo>
                <a:lnTo>
                  <a:pt x="16703" y="45979"/>
                </a:lnTo>
                <a:lnTo>
                  <a:pt x="16703" y="50160"/>
                </a:lnTo>
                <a:lnTo>
                  <a:pt x="14620" y="50160"/>
                </a:lnTo>
                <a:lnTo>
                  <a:pt x="14620" y="54340"/>
                </a:lnTo>
                <a:lnTo>
                  <a:pt x="12536" y="54340"/>
                </a:lnTo>
                <a:lnTo>
                  <a:pt x="12536" y="60611"/>
                </a:lnTo>
                <a:lnTo>
                  <a:pt x="10417" y="60611"/>
                </a:lnTo>
                <a:lnTo>
                  <a:pt x="10417" y="66882"/>
                </a:lnTo>
                <a:lnTo>
                  <a:pt x="8333" y="66882"/>
                </a:lnTo>
                <a:lnTo>
                  <a:pt x="8333" y="75240"/>
                </a:lnTo>
                <a:lnTo>
                  <a:pt x="6250" y="75240"/>
                </a:lnTo>
                <a:lnTo>
                  <a:pt x="6250" y="83601"/>
                </a:lnTo>
                <a:lnTo>
                  <a:pt x="4166" y="83601"/>
                </a:lnTo>
                <a:lnTo>
                  <a:pt x="4166" y="96143"/>
                </a:lnTo>
                <a:lnTo>
                  <a:pt x="2083" y="96143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0484"/>
                </a:lnTo>
                <a:lnTo>
                  <a:pt x="4166" y="163022"/>
                </a:lnTo>
                <a:lnTo>
                  <a:pt x="8333" y="179744"/>
                </a:lnTo>
                <a:lnTo>
                  <a:pt x="10417" y="186015"/>
                </a:lnTo>
                <a:lnTo>
                  <a:pt x="12536" y="190192"/>
                </a:lnTo>
                <a:lnTo>
                  <a:pt x="16703" y="202734"/>
                </a:lnTo>
                <a:lnTo>
                  <a:pt x="18787" y="204824"/>
                </a:lnTo>
                <a:lnTo>
                  <a:pt x="25037" y="217362"/>
                </a:lnTo>
                <a:lnTo>
                  <a:pt x="27157" y="219453"/>
                </a:lnTo>
                <a:lnTo>
                  <a:pt x="29240" y="223633"/>
                </a:lnTo>
                <a:lnTo>
                  <a:pt x="33407" y="227814"/>
                </a:lnTo>
                <a:lnTo>
                  <a:pt x="35490" y="231995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4" h="248920">
                <a:moveTo>
                  <a:pt x="56398" y="0"/>
                </a:moveTo>
                <a:lnTo>
                  <a:pt x="48027" y="4180"/>
                </a:lnTo>
                <a:lnTo>
                  <a:pt x="41777" y="10451"/>
                </a:lnTo>
                <a:lnTo>
                  <a:pt x="39657" y="10451"/>
                </a:lnTo>
                <a:lnTo>
                  <a:pt x="39657" y="14628"/>
                </a:lnTo>
                <a:lnTo>
                  <a:pt x="33407" y="20899"/>
                </a:lnTo>
                <a:lnTo>
                  <a:pt x="31324" y="20899"/>
                </a:lnTo>
                <a:lnTo>
                  <a:pt x="31324" y="25080"/>
                </a:lnTo>
                <a:lnTo>
                  <a:pt x="29240" y="27170"/>
                </a:lnTo>
                <a:lnTo>
                  <a:pt x="27157" y="27170"/>
                </a:lnTo>
                <a:lnTo>
                  <a:pt x="27157" y="31350"/>
                </a:lnTo>
                <a:lnTo>
                  <a:pt x="25037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34764" y="3267892"/>
            <a:ext cx="81915" cy="165735"/>
          </a:xfrm>
          <a:custGeom>
            <a:avLst/>
            <a:gdLst/>
            <a:ahLst/>
            <a:cxnLst/>
            <a:rect l="l" t="t" r="r" b="b"/>
            <a:pathLst>
              <a:path w="81914" h="165735">
                <a:moveTo>
                  <a:pt x="81472" y="158845"/>
                </a:moveTo>
                <a:lnTo>
                  <a:pt x="2083" y="158845"/>
                </a:lnTo>
                <a:lnTo>
                  <a:pt x="2083" y="165116"/>
                </a:lnTo>
                <a:lnTo>
                  <a:pt x="81472" y="165116"/>
                </a:lnTo>
                <a:lnTo>
                  <a:pt x="81472" y="158845"/>
                </a:lnTo>
                <a:close/>
              </a:path>
              <a:path w="81914" h="165735">
                <a:moveTo>
                  <a:pt x="50111" y="16722"/>
                </a:moveTo>
                <a:lnTo>
                  <a:pt x="33407" y="16722"/>
                </a:lnTo>
                <a:lnTo>
                  <a:pt x="33407" y="152574"/>
                </a:lnTo>
                <a:lnTo>
                  <a:pt x="29240" y="156754"/>
                </a:lnTo>
                <a:lnTo>
                  <a:pt x="10453" y="158845"/>
                </a:lnTo>
                <a:lnTo>
                  <a:pt x="73101" y="158845"/>
                </a:lnTo>
                <a:lnTo>
                  <a:pt x="54314" y="156754"/>
                </a:lnTo>
                <a:lnTo>
                  <a:pt x="52231" y="154664"/>
                </a:lnTo>
                <a:lnTo>
                  <a:pt x="50111" y="146303"/>
                </a:lnTo>
                <a:lnTo>
                  <a:pt x="50111" y="16722"/>
                </a:lnTo>
                <a:close/>
              </a:path>
              <a:path w="81914" h="165735">
                <a:moveTo>
                  <a:pt x="50111" y="0"/>
                </a:moveTo>
                <a:lnTo>
                  <a:pt x="43861" y="2090"/>
                </a:lnTo>
                <a:lnTo>
                  <a:pt x="39694" y="6270"/>
                </a:lnTo>
                <a:lnTo>
                  <a:pt x="27157" y="12541"/>
                </a:lnTo>
                <a:lnTo>
                  <a:pt x="20870" y="14632"/>
                </a:lnTo>
                <a:lnTo>
                  <a:pt x="0" y="14632"/>
                </a:lnTo>
                <a:lnTo>
                  <a:pt x="0" y="20899"/>
                </a:lnTo>
                <a:lnTo>
                  <a:pt x="20870" y="20899"/>
                </a:lnTo>
                <a:lnTo>
                  <a:pt x="29240" y="18812"/>
                </a:lnTo>
                <a:lnTo>
                  <a:pt x="33407" y="16722"/>
                </a:lnTo>
                <a:lnTo>
                  <a:pt x="50111" y="16722"/>
                </a:lnTo>
                <a:lnTo>
                  <a:pt x="5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3959" y="3290881"/>
            <a:ext cx="163195" cy="161290"/>
          </a:xfrm>
          <a:custGeom>
            <a:avLst/>
            <a:gdLst/>
            <a:ahLst/>
            <a:cxnLst/>
            <a:rect l="l" t="t" r="r" b="b"/>
            <a:pathLst>
              <a:path w="163195" h="161289">
                <a:moveTo>
                  <a:pt x="85602" y="85691"/>
                </a:moveTo>
                <a:lnTo>
                  <a:pt x="77268" y="85691"/>
                </a:lnTo>
                <a:lnTo>
                  <a:pt x="77268" y="154664"/>
                </a:lnTo>
                <a:lnTo>
                  <a:pt x="79352" y="160935"/>
                </a:lnTo>
                <a:lnTo>
                  <a:pt x="85602" y="160935"/>
                </a:lnTo>
                <a:lnTo>
                  <a:pt x="85602" y="85691"/>
                </a:lnTo>
                <a:close/>
              </a:path>
              <a:path w="163195" h="161289">
                <a:moveTo>
                  <a:pt x="85602" y="0"/>
                </a:moveTo>
                <a:lnTo>
                  <a:pt x="79352" y="0"/>
                </a:lnTo>
                <a:lnTo>
                  <a:pt x="79352" y="6270"/>
                </a:lnTo>
                <a:lnTo>
                  <a:pt x="77268" y="6270"/>
                </a:lnTo>
                <a:lnTo>
                  <a:pt x="77268" y="77334"/>
                </a:lnTo>
                <a:lnTo>
                  <a:pt x="2083" y="79424"/>
                </a:lnTo>
                <a:lnTo>
                  <a:pt x="0" y="81514"/>
                </a:lnTo>
                <a:lnTo>
                  <a:pt x="2083" y="83605"/>
                </a:lnTo>
                <a:lnTo>
                  <a:pt x="8333" y="85691"/>
                </a:lnTo>
                <a:lnTo>
                  <a:pt x="154537" y="85691"/>
                </a:lnTo>
                <a:lnTo>
                  <a:pt x="162907" y="83605"/>
                </a:lnTo>
                <a:lnTo>
                  <a:pt x="162907" y="77334"/>
                </a:lnTo>
                <a:lnTo>
                  <a:pt x="85602" y="77334"/>
                </a:lnTo>
                <a:lnTo>
                  <a:pt x="85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4134" y="3322232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79" h="113029">
                <a:moveTo>
                  <a:pt x="20870" y="33441"/>
                </a:moveTo>
                <a:lnTo>
                  <a:pt x="4166" y="3344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4340"/>
                </a:lnTo>
                <a:lnTo>
                  <a:pt x="0" y="56431"/>
                </a:lnTo>
                <a:lnTo>
                  <a:pt x="2083" y="71063"/>
                </a:lnTo>
                <a:lnTo>
                  <a:pt x="4166" y="77334"/>
                </a:lnTo>
                <a:lnTo>
                  <a:pt x="8370" y="85691"/>
                </a:lnTo>
                <a:lnTo>
                  <a:pt x="10453" y="87782"/>
                </a:lnTo>
                <a:lnTo>
                  <a:pt x="14620" y="96143"/>
                </a:lnTo>
                <a:lnTo>
                  <a:pt x="18787" y="100323"/>
                </a:lnTo>
                <a:lnTo>
                  <a:pt x="22990" y="102414"/>
                </a:lnTo>
                <a:lnTo>
                  <a:pt x="25073" y="104504"/>
                </a:lnTo>
                <a:lnTo>
                  <a:pt x="29240" y="106594"/>
                </a:lnTo>
                <a:lnTo>
                  <a:pt x="33407" y="110775"/>
                </a:lnTo>
                <a:lnTo>
                  <a:pt x="39694" y="112862"/>
                </a:lnTo>
                <a:lnTo>
                  <a:pt x="66851" y="112862"/>
                </a:lnTo>
                <a:lnTo>
                  <a:pt x="75185" y="108685"/>
                </a:lnTo>
                <a:lnTo>
                  <a:pt x="77268" y="106594"/>
                </a:lnTo>
                <a:lnTo>
                  <a:pt x="43861" y="106594"/>
                </a:lnTo>
                <a:lnTo>
                  <a:pt x="41777" y="104504"/>
                </a:lnTo>
                <a:lnTo>
                  <a:pt x="33407" y="100323"/>
                </a:lnTo>
                <a:lnTo>
                  <a:pt x="31324" y="98233"/>
                </a:lnTo>
                <a:lnTo>
                  <a:pt x="29240" y="94052"/>
                </a:lnTo>
                <a:lnTo>
                  <a:pt x="27157" y="91962"/>
                </a:lnTo>
                <a:lnTo>
                  <a:pt x="22990" y="83601"/>
                </a:lnTo>
                <a:lnTo>
                  <a:pt x="20870" y="75243"/>
                </a:lnTo>
                <a:lnTo>
                  <a:pt x="18787" y="58521"/>
                </a:lnTo>
                <a:lnTo>
                  <a:pt x="18787" y="54340"/>
                </a:lnTo>
                <a:lnTo>
                  <a:pt x="87722" y="54340"/>
                </a:lnTo>
                <a:lnTo>
                  <a:pt x="93972" y="52254"/>
                </a:lnTo>
                <a:lnTo>
                  <a:pt x="93741" y="50163"/>
                </a:lnTo>
                <a:lnTo>
                  <a:pt x="18787" y="50163"/>
                </a:lnTo>
                <a:lnTo>
                  <a:pt x="20870" y="48073"/>
                </a:lnTo>
                <a:lnTo>
                  <a:pt x="20870" y="33441"/>
                </a:lnTo>
                <a:close/>
              </a:path>
              <a:path w="93979" h="113029">
                <a:moveTo>
                  <a:pt x="93972" y="79424"/>
                </a:moveTo>
                <a:lnTo>
                  <a:pt x="87722" y="79424"/>
                </a:lnTo>
                <a:lnTo>
                  <a:pt x="87722" y="85691"/>
                </a:lnTo>
                <a:lnTo>
                  <a:pt x="85638" y="85691"/>
                </a:lnTo>
                <a:lnTo>
                  <a:pt x="85638" y="89872"/>
                </a:lnTo>
                <a:lnTo>
                  <a:pt x="83555" y="89872"/>
                </a:lnTo>
                <a:lnTo>
                  <a:pt x="83555" y="94052"/>
                </a:lnTo>
                <a:lnTo>
                  <a:pt x="75185" y="102414"/>
                </a:lnTo>
                <a:lnTo>
                  <a:pt x="71018" y="104504"/>
                </a:lnTo>
                <a:lnTo>
                  <a:pt x="64731" y="106594"/>
                </a:lnTo>
                <a:lnTo>
                  <a:pt x="77268" y="106594"/>
                </a:lnTo>
                <a:lnTo>
                  <a:pt x="79352" y="104504"/>
                </a:lnTo>
                <a:lnTo>
                  <a:pt x="83555" y="102414"/>
                </a:lnTo>
                <a:lnTo>
                  <a:pt x="87722" y="98233"/>
                </a:lnTo>
                <a:lnTo>
                  <a:pt x="87722" y="94052"/>
                </a:lnTo>
                <a:lnTo>
                  <a:pt x="89805" y="94052"/>
                </a:lnTo>
                <a:lnTo>
                  <a:pt x="91889" y="91962"/>
                </a:lnTo>
                <a:lnTo>
                  <a:pt x="91889" y="87782"/>
                </a:lnTo>
                <a:lnTo>
                  <a:pt x="93972" y="87782"/>
                </a:lnTo>
                <a:lnTo>
                  <a:pt x="93972" y="79424"/>
                </a:lnTo>
                <a:close/>
              </a:path>
              <a:path w="93979" h="113029">
                <a:moveTo>
                  <a:pt x="73101" y="6270"/>
                </a:moveTo>
                <a:lnTo>
                  <a:pt x="60564" y="6270"/>
                </a:lnTo>
                <a:lnTo>
                  <a:pt x="60564" y="8361"/>
                </a:lnTo>
                <a:lnTo>
                  <a:pt x="64731" y="10451"/>
                </a:lnTo>
                <a:lnTo>
                  <a:pt x="66851" y="12541"/>
                </a:lnTo>
                <a:lnTo>
                  <a:pt x="68935" y="16722"/>
                </a:lnTo>
                <a:lnTo>
                  <a:pt x="71018" y="18812"/>
                </a:lnTo>
                <a:lnTo>
                  <a:pt x="73101" y="22993"/>
                </a:lnTo>
                <a:lnTo>
                  <a:pt x="75185" y="31350"/>
                </a:lnTo>
                <a:lnTo>
                  <a:pt x="77268" y="50163"/>
                </a:lnTo>
                <a:lnTo>
                  <a:pt x="93741" y="50163"/>
                </a:lnTo>
                <a:lnTo>
                  <a:pt x="79352" y="10451"/>
                </a:lnTo>
                <a:lnTo>
                  <a:pt x="75185" y="8361"/>
                </a:lnTo>
                <a:lnTo>
                  <a:pt x="73101" y="6270"/>
                </a:lnTo>
                <a:close/>
              </a:path>
              <a:path w="93979" h="113029">
                <a:moveTo>
                  <a:pt x="25073" y="22993"/>
                </a:moveTo>
                <a:lnTo>
                  <a:pt x="10453" y="22993"/>
                </a:lnTo>
                <a:lnTo>
                  <a:pt x="10453" y="27170"/>
                </a:lnTo>
                <a:lnTo>
                  <a:pt x="8370" y="29260"/>
                </a:lnTo>
                <a:lnTo>
                  <a:pt x="6250" y="29260"/>
                </a:lnTo>
                <a:lnTo>
                  <a:pt x="6250" y="33441"/>
                </a:lnTo>
                <a:lnTo>
                  <a:pt x="22990" y="33441"/>
                </a:lnTo>
                <a:lnTo>
                  <a:pt x="22990" y="27170"/>
                </a:lnTo>
                <a:lnTo>
                  <a:pt x="25073" y="27170"/>
                </a:lnTo>
                <a:lnTo>
                  <a:pt x="25073" y="22993"/>
                </a:lnTo>
                <a:close/>
              </a:path>
              <a:path w="93979" h="113029">
                <a:moveTo>
                  <a:pt x="27157" y="18812"/>
                </a:moveTo>
                <a:lnTo>
                  <a:pt x="12536" y="18812"/>
                </a:lnTo>
                <a:lnTo>
                  <a:pt x="12536" y="22993"/>
                </a:lnTo>
                <a:lnTo>
                  <a:pt x="27157" y="22993"/>
                </a:lnTo>
                <a:lnTo>
                  <a:pt x="27157" y="18812"/>
                </a:lnTo>
                <a:close/>
              </a:path>
              <a:path w="93979" h="113029">
                <a:moveTo>
                  <a:pt x="64731" y="0"/>
                </a:moveTo>
                <a:lnTo>
                  <a:pt x="37610" y="2090"/>
                </a:lnTo>
                <a:lnTo>
                  <a:pt x="29240" y="6270"/>
                </a:lnTo>
                <a:lnTo>
                  <a:pt x="27157" y="8361"/>
                </a:lnTo>
                <a:lnTo>
                  <a:pt x="22990" y="10451"/>
                </a:lnTo>
                <a:lnTo>
                  <a:pt x="14620" y="18812"/>
                </a:lnTo>
                <a:lnTo>
                  <a:pt x="29240" y="18812"/>
                </a:lnTo>
                <a:lnTo>
                  <a:pt x="29240" y="14632"/>
                </a:lnTo>
                <a:lnTo>
                  <a:pt x="31324" y="14632"/>
                </a:lnTo>
                <a:lnTo>
                  <a:pt x="35490" y="12541"/>
                </a:lnTo>
                <a:lnTo>
                  <a:pt x="37610" y="10451"/>
                </a:lnTo>
                <a:lnTo>
                  <a:pt x="41777" y="8361"/>
                </a:lnTo>
                <a:lnTo>
                  <a:pt x="60564" y="6270"/>
                </a:lnTo>
                <a:lnTo>
                  <a:pt x="73101" y="6270"/>
                </a:lnTo>
                <a:lnTo>
                  <a:pt x="71018" y="4180"/>
                </a:lnTo>
                <a:lnTo>
                  <a:pt x="64731" y="2090"/>
                </a:lnTo>
                <a:lnTo>
                  <a:pt x="6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46477" y="3326412"/>
            <a:ext cx="125730" cy="106680"/>
          </a:xfrm>
          <a:custGeom>
            <a:avLst/>
            <a:gdLst/>
            <a:ahLst/>
            <a:cxnLst/>
            <a:rect l="l" t="t" r="r" b="b"/>
            <a:pathLst>
              <a:path w="125729" h="106679">
                <a:moveTo>
                  <a:pt x="43861" y="98233"/>
                </a:moveTo>
                <a:lnTo>
                  <a:pt x="0" y="98233"/>
                </a:lnTo>
                <a:lnTo>
                  <a:pt x="0" y="106594"/>
                </a:lnTo>
                <a:lnTo>
                  <a:pt x="43861" y="106594"/>
                </a:lnTo>
                <a:lnTo>
                  <a:pt x="43861" y="98233"/>
                </a:lnTo>
                <a:close/>
              </a:path>
              <a:path w="125729" h="106679">
                <a:moveTo>
                  <a:pt x="125333" y="98233"/>
                </a:moveTo>
                <a:lnTo>
                  <a:pt x="75185" y="98233"/>
                </a:lnTo>
                <a:lnTo>
                  <a:pt x="75185" y="106594"/>
                </a:lnTo>
                <a:lnTo>
                  <a:pt x="125333" y="106594"/>
                </a:lnTo>
                <a:lnTo>
                  <a:pt x="125333" y="98233"/>
                </a:lnTo>
                <a:close/>
              </a:path>
              <a:path w="125729" h="106679">
                <a:moveTo>
                  <a:pt x="52231" y="0"/>
                </a:moveTo>
                <a:lnTo>
                  <a:pt x="2083" y="0"/>
                </a:lnTo>
                <a:lnTo>
                  <a:pt x="2083" y="8361"/>
                </a:lnTo>
                <a:lnTo>
                  <a:pt x="20870" y="10451"/>
                </a:lnTo>
                <a:lnTo>
                  <a:pt x="31324" y="20899"/>
                </a:lnTo>
                <a:lnTo>
                  <a:pt x="33407" y="25080"/>
                </a:lnTo>
                <a:lnTo>
                  <a:pt x="37610" y="29260"/>
                </a:lnTo>
                <a:lnTo>
                  <a:pt x="39694" y="33441"/>
                </a:lnTo>
                <a:lnTo>
                  <a:pt x="45944" y="39712"/>
                </a:lnTo>
                <a:lnTo>
                  <a:pt x="48027" y="43892"/>
                </a:lnTo>
                <a:lnTo>
                  <a:pt x="52231" y="48073"/>
                </a:lnTo>
                <a:lnTo>
                  <a:pt x="54314" y="52250"/>
                </a:lnTo>
                <a:lnTo>
                  <a:pt x="56398" y="58521"/>
                </a:lnTo>
                <a:lnTo>
                  <a:pt x="48027" y="66882"/>
                </a:lnTo>
                <a:lnTo>
                  <a:pt x="45944" y="66882"/>
                </a:lnTo>
                <a:lnTo>
                  <a:pt x="45944" y="71063"/>
                </a:lnTo>
                <a:lnTo>
                  <a:pt x="35490" y="81511"/>
                </a:lnTo>
                <a:lnTo>
                  <a:pt x="33407" y="81511"/>
                </a:lnTo>
                <a:lnTo>
                  <a:pt x="33407" y="85691"/>
                </a:lnTo>
                <a:lnTo>
                  <a:pt x="27157" y="91962"/>
                </a:lnTo>
                <a:lnTo>
                  <a:pt x="22990" y="94052"/>
                </a:lnTo>
                <a:lnTo>
                  <a:pt x="20870" y="96143"/>
                </a:lnTo>
                <a:lnTo>
                  <a:pt x="14620" y="98233"/>
                </a:lnTo>
                <a:lnTo>
                  <a:pt x="39694" y="98233"/>
                </a:lnTo>
                <a:lnTo>
                  <a:pt x="37610" y="91962"/>
                </a:lnTo>
                <a:lnTo>
                  <a:pt x="39694" y="89872"/>
                </a:lnTo>
                <a:lnTo>
                  <a:pt x="39694" y="83601"/>
                </a:lnTo>
                <a:lnTo>
                  <a:pt x="41777" y="83601"/>
                </a:lnTo>
                <a:lnTo>
                  <a:pt x="43861" y="81511"/>
                </a:lnTo>
                <a:lnTo>
                  <a:pt x="43861" y="77334"/>
                </a:lnTo>
                <a:lnTo>
                  <a:pt x="45944" y="77334"/>
                </a:lnTo>
                <a:lnTo>
                  <a:pt x="48027" y="75243"/>
                </a:lnTo>
                <a:lnTo>
                  <a:pt x="48027" y="71063"/>
                </a:lnTo>
                <a:lnTo>
                  <a:pt x="50111" y="71063"/>
                </a:lnTo>
                <a:lnTo>
                  <a:pt x="58481" y="62701"/>
                </a:lnTo>
                <a:lnTo>
                  <a:pt x="58481" y="60611"/>
                </a:lnTo>
                <a:lnTo>
                  <a:pt x="78310" y="60611"/>
                </a:lnTo>
                <a:lnTo>
                  <a:pt x="77268" y="58521"/>
                </a:lnTo>
                <a:lnTo>
                  <a:pt x="75185" y="56431"/>
                </a:lnTo>
                <a:lnTo>
                  <a:pt x="73101" y="52250"/>
                </a:lnTo>
                <a:lnTo>
                  <a:pt x="68935" y="48073"/>
                </a:lnTo>
                <a:lnTo>
                  <a:pt x="75185" y="41802"/>
                </a:lnTo>
                <a:lnTo>
                  <a:pt x="64731" y="41802"/>
                </a:lnTo>
                <a:lnTo>
                  <a:pt x="58481" y="35531"/>
                </a:lnTo>
                <a:lnTo>
                  <a:pt x="56398" y="31350"/>
                </a:lnTo>
                <a:lnTo>
                  <a:pt x="52231" y="27170"/>
                </a:lnTo>
                <a:lnTo>
                  <a:pt x="50111" y="22989"/>
                </a:lnTo>
                <a:lnTo>
                  <a:pt x="45944" y="18812"/>
                </a:lnTo>
                <a:lnTo>
                  <a:pt x="43861" y="14632"/>
                </a:lnTo>
                <a:lnTo>
                  <a:pt x="45944" y="12541"/>
                </a:lnTo>
                <a:lnTo>
                  <a:pt x="45944" y="8361"/>
                </a:lnTo>
                <a:lnTo>
                  <a:pt x="52231" y="8361"/>
                </a:lnTo>
                <a:lnTo>
                  <a:pt x="52231" y="0"/>
                </a:lnTo>
                <a:close/>
              </a:path>
              <a:path w="125729" h="106679">
                <a:moveTo>
                  <a:pt x="78310" y="60611"/>
                </a:moveTo>
                <a:lnTo>
                  <a:pt x="58481" y="60611"/>
                </a:lnTo>
                <a:lnTo>
                  <a:pt x="64731" y="66882"/>
                </a:lnTo>
                <a:lnTo>
                  <a:pt x="66851" y="71063"/>
                </a:lnTo>
                <a:lnTo>
                  <a:pt x="71018" y="75243"/>
                </a:lnTo>
                <a:lnTo>
                  <a:pt x="73101" y="79420"/>
                </a:lnTo>
                <a:lnTo>
                  <a:pt x="77268" y="83601"/>
                </a:lnTo>
                <a:lnTo>
                  <a:pt x="79352" y="87782"/>
                </a:lnTo>
                <a:lnTo>
                  <a:pt x="81472" y="89872"/>
                </a:lnTo>
                <a:lnTo>
                  <a:pt x="83555" y="96143"/>
                </a:lnTo>
                <a:lnTo>
                  <a:pt x="81472" y="98233"/>
                </a:lnTo>
                <a:lnTo>
                  <a:pt x="108592" y="98233"/>
                </a:lnTo>
                <a:lnTo>
                  <a:pt x="104426" y="96143"/>
                </a:lnTo>
                <a:lnTo>
                  <a:pt x="100259" y="91962"/>
                </a:lnTo>
                <a:lnTo>
                  <a:pt x="98175" y="87782"/>
                </a:lnTo>
                <a:lnTo>
                  <a:pt x="96092" y="85691"/>
                </a:lnTo>
                <a:lnTo>
                  <a:pt x="93972" y="81511"/>
                </a:lnTo>
                <a:lnTo>
                  <a:pt x="89805" y="77334"/>
                </a:lnTo>
                <a:lnTo>
                  <a:pt x="87722" y="73153"/>
                </a:lnTo>
                <a:lnTo>
                  <a:pt x="85638" y="71063"/>
                </a:lnTo>
                <a:lnTo>
                  <a:pt x="83555" y="66882"/>
                </a:lnTo>
                <a:lnTo>
                  <a:pt x="79352" y="62701"/>
                </a:lnTo>
                <a:lnTo>
                  <a:pt x="78310" y="60611"/>
                </a:lnTo>
                <a:close/>
              </a:path>
              <a:path w="125729" h="106679">
                <a:moveTo>
                  <a:pt x="121129" y="0"/>
                </a:moveTo>
                <a:lnTo>
                  <a:pt x="77268" y="0"/>
                </a:lnTo>
                <a:lnTo>
                  <a:pt x="77268" y="8361"/>
                </a:lnTo>
                <a:lnTo>
                  <a:pt x="83555" y="8361"/>
                </a:lnTo>
                <a:lnTo>
                  <a:pt x="83555" y="22989"/>
                </a:lnTo>
                <a:lnTo>
                  <a:pt x="81472" y="22989"/>
                </a:lnTo>
                <a:lnTo>
                  <a:pt x="81472" y="27170"/>
                </a:lnTo>
                <a:lnTo>
                  <a:pt x="66851" y="41802"/>
                </a:lnTo>
                <a:lnTo>
                  <a:pt x="75185" y="41802"/>
                </a:lnTo>
                <a:lnTo>
                  <a:pt x="75185" y="37621"/>
                </a:lnTo>
                <a:lnTo>
                  <a:pt x="77268" y="37621"/>
                </a:lnTo>
                <a:lnTo>
                  <a:pt x="81472" y="33441"/>
                </a:lnTo>
                <a:lnTo>
                  <a:pt x="81472" y="29260"/>
                </a:lnTo>
                <a:lnTo>
                  <a:pt x="83555" y="29260"/>
                </a:lnTo>
                <a:lnTo>
                  <a:pt x="89805" y="22989"/>
                </a:lnTo>
                <a:lnTo>
                  <a:pt x="89805" y="18812"/>
                </a:lnTo>
                <a:lnTo>
                  <a:pt x="93972" y="18812"/>
                </a:lnTo>
                <a:lnTo>
                  <a:pt x="98175" y="14632"/>
                </a:lnTo>
                <a:lnTo>
                  <a:pt x="106509" y="10451"/>
                </a:lnTo>
                <a:lnTo>
                  <a:pt x="121129" y="8361"/>
                </a:lnTo>
                <a:lnTo>
                  <a:pt x="121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80145" y="3324323"/>
            <a:ext cx="121285" cy="159385"/>
          </a:xfrm>
          <a:custGeom>
            <a:avLst/>
            <a:gdLst/>
            <a:ahLst/>
            <a:cxnLst/>
            <a:rect l="l" t="t" r="r" b="b"/>
            <a:pathLst>
              <a:path w="121284" h="159385">
                <a:moveTo>
                  <a:pt x="54314" y="148393"/>
                </a:moveTo>
                <a:lnTo>
                  <a:pt x="0" y="148393"/>
                </a:lnTo>
                <a:lnTo>
                  <a:pt x="0" y="158845"/>
                </a:lnTo>
                <a:lnTo>
                  <a:pt x="54314" y="158845"/>
                </a:lnTo>
                <a:lnTo>
                  <a:pt x="54314" y="148393"/>
                </a:lnTo>
                <a:close/>
              </a:path>
              <a:path w="121284" h="159385">
                <a:moveTo>
                  <a:pt x="35527" y="0"/>
                </a:moveTo>
                <a:lnTo>
                  <a:pt x="0" y="0"/>
                </a:lnTo>
                <a:lnTo>
                  <a:pt x="0" y="10451"/>
                </a:lnTo>
                <a:lnTo>
                  <a:pt x="18787" y="10451"/>
                </a:lnTo>
                <a:lnTo>
                  <a:pt x="18787" y="146303"/>
                </a:lnTo>
                <a:lnTo>
                  <a:pt x="16703" y="148393"/>
                </a:lnTo>
                <a:lnTo>
                  <a:pt x="39694" y="148393"/>
                </a:lnTo>
                <a:lnTo>
                  <a:pt x="37610" y="146303"/>
                </a:lnTo>
                <a:lnTo>
                  <a:pt x="35527" y="140032"/>
                </a:lnTo>
                <a:lnTo>
                  <a:pt x="35527" y="96143"/>
                </a:lnTo>
                <a:lnTo>
                  <a:pt x="43861" y="96143"/>
                </a:lnTo>
                <a:lnTo>
                  <a:pt x="39694" y="91962"/>
                </a:lnTo>
                <a:lnTo>
                  <a:pt x="37610" y="87782"/>
                </a:lnTo>
                <a:lnTo>
                  <a:pt x="35527" y="81511"/>
                </a:lnTo>
                <a:lnTo>
                  <a:pt x="35527" y="27170"/>
                </a:lnTo>
                <a:lnTo>
                  <a:pt x="37610" y="27170"/>
                </a:lnTo>
                <a:lnTo>
                  <a:pt x="37610" y="18812"/>
                </a:lnTo>
                <a:lnTo>
                  <a:pt x="41777" y="18812"/>
                </a:lnTo>
                <a:lnTo>
                  <a:pt x="45962" y="14632"/>
                </a:lnTo>
                <a:lnTo>
                  <a:pt x="35527" y="14632"/>
                </a:lnTo>
                <a:lnTo>
                  <a:pt x="35527" y="0"/>
                </a:lnTo>
                <a:close/>
              </a:path>
              <a:path w="121284" h="159385">
                <a:moveTo>
                  <a:pt x="43861" y="96143"/>
                </a:moveTo>
                <a:lnTo>
                  <a:pt x="35527" y="96143"/>
                </a:lnTo>
                <a:lnTo>
                  <a:pt x="43861" y="104504"/>
                </a:lnTo>
                <a:lnTo>
                  <a:pt x="56398" y="110771"/>
                </a:lnTo>
                <a:lnTo>
                  <a:pt x="81472" y="110771"/>
                </a:lnTo>
                <a:lnTo>
                  <a:pt x="87722" y="108685"/>
                </a:lnTo>
                <a:lnTo>
                  <a:pt x="89805" y="106594"/>
                </a:lnTo>
                <a:lnTo>
                  <a:pt x="94009" y="104504"/>
                </a:lnTo>
                <a:lnTo>
                  <a:pt x="54314" y="104504"/>
                </a:lnTo>
                <a:lnTo>
                  <a:pt x="45944" y="100323"/>
                </a:lnTo>
                <a:lnTo>
                  <a:pt x="43861" y="96143"/>
                </a:lnTo>
                <a:close/>
              </a:path>
              <a:path w="121284" h="159385">
                <a:moveTo>
                  <a:pt x="110712" y="85691"/>
                </a:moveTo>
                <a:lnTo>
                  <a:pt x="91889" y="85691"/>
                </a:lnTo>
                <a:lnTo>
                  <a:pt x="91889" y="89872"/>
                </a:lnTo>
                <a:lnTo>
                  <a:pt x="89805" y="89872"/>
                </a:lnTo>
                <a:lnTo>
                  <a:pt x="89805" y="94052"/>
                </a:lnTo>
                <a:lnTo>
                  <a:pt x="85638" y="96143"/>
                </a:lnTo>
                <a:lnTo>
                  <a:pt x="79388" y="102414"/>
                </a:lnTo>
                <a:lnTo>
                  <a:pt x="73101" y="104504"/>
                </a:lnTo>
                <a:lnTo>
                  <a:pt x="94009" y="104504"/>
                </a:lnTo>
                <a:lnTo>
                  <a:pt x="96092" y="102414"/>
                </a:lnTo>
                <a:lnTo>
                  <a:pt x="100259" y="100323"/>
                </a:lnTo>
                <a:lnTo>
                  <a:pt x="110712" y="89872"/>
                </a:lnTo>
                <a:lnTo>
                  <a:pt x="110712" y="85691"/>
                </a:lnTo>
                <a:close/>
              </a:path>
              <a:path w="121284" h="159385">
                <a:moveTo>
                  <a:pt x="119046" y="68972"/>
                </a:moveTo>
                <a:lnTo>
                  <a:pt x="98175" y="68972"/>
                </a:lnTo>
                <a:lnTo>
                  <a:pt x="98175" y="77334"/>
                </a:lnTo>
                <a:lnTo>
                  <a:pt x="96092" y="77334"/>
                </a:lnTo>
                <a:lnTo>
                  <a:pt x="96092" y="81511"/>
                </a:lnTo>
                <a:lnTo>
                  <a:pt x="94009" y="81511"/>
                </a:lnTo>
                <a:lnTo>
                  <a:pt x="94009" y="85691"/>
                </a:lnTo>
                <a:lnTo>
                  <a:pt x="112796" y="85691"/>
                </a:lnTo>
                <a:lnTo>
                  <a:pt x="114879" y="83601"/>
                </a:lnTo>
                <a:lnTo>
                  <a:pt x="114879" y="79424"/>
                </a:lnTo>
                <a:lnTo>
                  <a:pt x="116963" y="79424"/>
                </a:lnTo>
                <a:lnTo>
                  <a:pt x="116963" y="75243"/>
                </a:lnTo>
                <a:lnTo>
                  <a:pt x="119046" y="75243"/>
                </a:lnTo>
                <a:lnTo>
                  <a:pt x="119046" y="68972"/>
                </a:lnTo>
                <a:close/>
              </a:path>
              <a:path w="121284" h="159385">
                <a:moveTo>
                  <a:pt x="89805" y="4180"/>
                </a:moveTo>
                <a:lnTo>
                  <a:pt x="77268" y="4180"/>
                </a:lnTo>
                <a:lnTo>
                  <a:pt x="77268" y="6270"/>
                </a:lnTo>
                <a:lnTo>
                  <a:pt x="81472" y="8361"/>
                </a:lnTo>
                <a:lnTo>
                  <a:pt x="89805" y="16722"/>
                </a:lnTo>
                <a:lnTo>
                  <a:pt x="91889" y="20903"/>
                </a:lnTo>
                <a:lnTo>
                  <a:pt x="94009" y="27170"/>
                </a:lnTo>
                <a:lnTo>
                  <a:pt x="96092" y="31350"/>
                </a:lnTo>
                <a:lnTo>
                  <a:pt x="98175" y="39712"/>
                </a:lnTo>
                <a:lnTo>
                  <a:pt x="100259" y="68972"/>
                </a:lnTo>
                <a:lnTo>
                  <a:pt x="121129" y="68972"/>
                </a:lnTo>
                <a:lnTo>
                  <a:pt x="119046" y="41802"/>
                </a:lnTo>
                <a:lnTo>
                  <a:pt x="116963" y="33441"/>
                </a:lnTo>
                <a:lnTo>
                  <a:pt x="114879" y="29260"/>
                </a:lnTo>
                <a:lnTo>
                  <a:pt x="112796" y="27170"/>
                </a:lnTo>
                <a:lnTo>
                  <a:pt x="110712" y="22989"/>
                </a:lnTo>
                <a:lnTo>
                  <a:pt x="108629" y="20903"/>
                </a:lnTo>
                <a:lnTo>
                  <a:pt x="106509" y="16722"/>
                </a:lnTo>
                <a:lnTo>
                  <a:pt x="104426" y="14632"/>
                </a:lnTo>
                <a:lnTo>
                  <a:pt x="100259" y="12541"/>
                </a:lnTo>
                <a:lnTo>
                  <a:pt x="98175" y="10451"/>
                </a:lnTo>
                <a:lnTo>
                  <a:pt x="94009" y="8361"/>
                </a:lnTo>
                <a:lnTo>
                  <a:pt x="89805" y="4180"/>
                </a:lnTo>
                <a:close/>
              </a:path>
              <a:path w="121284" h="159385">
                <a:moveTo>
                  <a:pt x="83555" y="0"/>
                </a:moveTo>
                <a:lnTo>
                  <a:pt x="58481" y="2090"/>
                </a:lnTo>
                <a:lnTo>
                  <a:pt x="52231" y="4180"/>
                </a:lnTo>
                <a:lnTo>
                  <a:pt x="43861" y="8361"/>
                </a:lnTo>
                <a:lnTo>
                  <a:pt x="37610" y="14632"/>
                </a:lnTo>
                <a:lnTo>
                  <a:pt x="45962" y="14632"/>
                </a:lnTo>
                <a:lnTo>
                  <a:pt x="50147" y="10451"/>
                </a:lnTo>
                <a:lnTo>
                  <a:pt x="58481" y="6270"/>
                </a:lnTo>
                <a:lnTo>
                  <a:pt x="77268" y="4180"/>
                </a:lnTo>
                <a:lnTo>
                  <a:pt x="89805" y="4180"/>
                </a:lnTo>
                <a:lnTo>
                  <a:pt x="83555" y="2090"/>
                </a:lnTo>
                <a:lnTo>
                  <a:pt x="8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34718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22953" y="56431"/>
                </a:moveTo>
                <a:lnTo>
                  <a:pt x="10417" y="56431"/>
                </a:lnTo>
                <a:lnTo>
                  <a:pt x="10417" y="62701"/>
                </a:lnTo>
                <a:lnTo>
                  <a:pt x="8333" y="62701"/>
                </a:lnTo>
                <a:lnTo>
                  <a:pt x="8333" y="71059"/>
                </a:lnTo>
                <a:lnTo>
                  <a:pt x="6250" y="71059"/>
                </a:lnTo>
                <a:lnTo>
                  <a:pt x="6250" y="77330"/>
                </a:lnTo>
                <a:lnTo>
                  <a:pt x="4166" y="77330"/>
                </a:lnTo>
                <a:lnTo>
                  <a:pt x="4166" y="91962"/>
                </a:lnTo>
                <a:lnTo>
                  <a:pt x="2083" y="91962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6754"/>
                </a:lnTo>
                <a:lnTo>
                  <a:pt x="4166" y="169293"/>
                </a:lnTo>
                <a:lnTo>
                  <a:pt x="8333" y="186015"/>
                </a:lnTo>
                <a:lnTo>
                  <a:pt x="10417" y="190192"/>
                </a:lnTo>
                <a:lnTo>
                  <a:pt x="14620" y="202734"/>
                </a:lnTo>
                <a:lnTo>
                  <a:pt x="16703" y="204824"/>
                </a:lnTo>
                <a:lnTo>
                  <a:pt x="18787" y="209005"/>
                </a:lnTo>
                <a:lnTo>
                  <a:pt x="20870" y="211095"/>
                </a:lnTo>
                <a:lnTo>
                  <a:pt x="25037" y="219453"/>
                </a:lnTo>
                <a:lnTo>
                  <a:pt x="27157" y="221543"/>
                </a:lnTo>
                <a:lnTo>
                  <a:pt x="29240" y="225724"/>
                </a:lnTo>
                <a:lnTo>
                  <a:pt x="35490" y="231995"/>
                </a:lnTo>
                <a:lnTo>
                  <a:pt x="37574" y="236172"/>
                </a:lnTo>
                <a:lnTo>
                  <a:pt x="48027" y="246623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close/>
              </a:path>
              <a:path w="56515" h="248920">
                <a:moveTo>
                  <a:pt x="33407" y="33441"/>
                </a:moveTo>
                <a:lnTo>
                  <a:pt x="20870" y="33441"/>
                </a:lnTo>
                <a:lnTo>
                  <a:pt x="20870" y="37621"/>
                </a:lnTo>
                <a:lnTo>
                  <a:pt x="18787" y="39712"/>
                </a:lnTo>
                <a:lnTo>
                  <a:pt x="16703" y="39712"/>
                </a:lnTo>
                <a:lnTo>
                  <a:pt x="16703" y="45979"/>
                </a:lnTo>
                <a:lnTo>
                  <a:pt x="14620" y="45979"/>
                </a:lnTo>
                <a:lnTo>
                  <a:pt x="14620" y="50160"/>
                </a:lnTo>
                <a:lnTo>
                  <a:pt x="12536" y="50160"/>
                </a:lnTo>
                <a:lnTo>
                  <a:pt x="12536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5" h="248920">
                <a:moveTo>
                  <a:pt x="56398" y="0"/>
                </a:moveTo>
                <a:lnTo>
                  <a:pt x="48027" y="4180"/>
                </a:lnTo>
                <a:lnTo>
                  <a:pt x="33407" y="18809"/>
                </a:lnTo>
                <a:lnTo>
                  <a:pt x="31324" y="18809"/>
                </a:lnTo>
                <a:lnTo>
                  <a:pt x="31324" y="22989"/>
                </a:lnTo>
                <a:lnTo>
                  <a:pt x="27157" y="27170"/>
                </a:lnTo>
                <a:lnTo>
                  <a:pt x="25037" y="27170"/>
                </a:lnTo>
                <a:lnTo>
                  <a:pt x="25037" y="31350"/>
                </a:lnTo>
                <a:lnTo>
                  <a:pt x="22953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26607" y="337134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454" y="0"/>
                </a:lnTo>
              </a:path>
            </a:pathLst>
          </a:custGeom>
          <a:ln w="11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10422" y="3324323"/>
            <a:ext cx="104775" cy="111125"/>
          </a:xfrm>
          <a:custGeom>
            <a:avLst/>
            <a:gdLst/>
            <a:ahLst/>
            <a:cxnLst/>
            <a:rect l="l" t="t" r="r" b="b"/>
            <a:pathLst>
              <a:path w="104775" h="111125">
                <a:moveTo>
                  <a:pt x="71006" y="14632"/>
                </a:moveTo>
                <a:lnTo>
                  <a:pt x="39657" y="14632"/>
                </a:lnTo>
                <a:lnTo>
                  <a:pt x="58481" y="16722"/>
                </a:lnTo>
                <a:lnTo>
                  <a:pt x="62648" y="18812"/>
                </a:lnTo>
                <a:lnTo>
                  <a:pt x="68898" y="20903"/>
                </a:lnTo>
                <a:lnTo>
                  <a:pt x="79352" y="22989"/>
                </a:lnTo>
                <a:lnTo>
                  <a:pt x="83518" y="25080"/>
                </a:lnTo>
                <a:lnTo>
                  <a:pt x="73101" y="35531"/>
                </a:lnTo>
                <a:lnTo>
                  <a:pt x="68898" y="37621"/>
                </a:lnTo>
                <a:lnTo>
                  <a:pt x="54278" y="52250"/>
                </a:lnTo>
                <a:lnTo>
                  <a:pt x="50111" y="54340"/>
                </a:lnTo>
                <a:lnTo>
                  <a:pt x="27120" y="77334"/>
                </a:lnTo>
                <a:lnTo>
                  <a:pt x="25037" y="77334"/>
                </a:lnTo>
                <a:lnTo>
                  <a:pt x="25037" y="81511"/>
                </a:lnTo>
                <a:lnTo>
                  <a:pt x="10417" y="96143"/>
                </a:lnTo>
                <a:lnTo>
                  <a:pt x="8333" y="96143"/>
                </a:lnTo>
                <a:lnTo>
                  <a:pt x="8333" y="100323"/>
                </a:lnTo>
                <a:lnTo>
                  <a:pt x="6250" y="102414"/>
                </a:lnTo>
                <a:lnTo>
                  <a:pt x="4166" y="102414"/>
                </a:lnTo>
                <a:lnTo>
                  <a:pt x="4166" y="106594"/>
                </a:lnTo>
                <a:lnTo>
                  <a:pt x="0" y="110771"/>
                </a:lnTo>
                <a:lnTo>
                  <a:pt x="6250" y="110771"/>
                </a:lnTo>
                <a:lnTo>
                  <a:pt x="6250" y="106594"/>
                </a:lnTo>
                <a:lnTo>
                  <a:pt x="8333" y="106594"/>
                </a:lnTo>
                <a:lnTo>
                  <a:pt x="16703" y="98233"/>
                </a:lnTo>
                <a:lnTo>
                  <a:pt x="20870" y="96143"/>
                </a:lnTo>
                <a:lnTo>
                  <a:pt x="20870" y="94052"/>
                </a:lnTo>
                <a:lnTo>
                  <a:pt x="50111" y="94052"/>
                </a:lnTo>
                <a:lnTo>
                  <a:pt x="43861" y="91962"/>
                </a:lnTo>
                <a:lnTo>
                  <a:pt x="39657" y="89872"/>
                </a:lnTo>
                <a:lnTo>
                  <a:pt x="22953" y="87782"/>
                </a:lnTo>
                <a:lnTo>
                  <a:pt x="39657" y="71063"/>
                </a:lnTo>
                <a:lnTo>
                  <a:pt x="43861" y="68972"/>
                </a:lnTo>
                <a:lnTo>
                  <a:pt x="54278" y="58521"/>
                </a:lnTo>
                <a:lnTo>
                  <a:pt x="58481" y="56431"/>
                </a:lnTo>
                <a:lnTo>
                  <a:pt x="93972" y="20903"/>
                </a:lnTo>
                <a:lnTo>
                  <a:pt x="93972" y="16722"/>
                </a:lnTo>
                <a:lnTo>
                  <a:pt x="73101" y="16722"/>
                </a:lnTo>
                <a:lnTo>
                  <a:pt x="71006" y="14632"/>
                </a:lnTo>
                <a:close/>
              </a:path>
              <a:path w="104775" h="111125">
                <a:moveTo>
                  <a:pt x="93972" y="81511"/>
                </a:moveTo>
                <a:lnTo>
                  <a:pt x="85602" y="81511"/>
                </a:lnTo>
                <a:lnTo>
                  <a:pt x="85602" y="85691"/>
                </a:lnTo>
                <a:lnTo>
                  <a:pt x="81435" y="87782"/>
                </a:lnTo>
                <a:lnTo>
                  <a:pt x="77268" y="91962"/>
                </a:lnTo>
                <a:lnTo>
                  <a:pt x="70981" y="94052"/>
                </a:lnTo>
                <a:lnTo>
                  <a:pt x="20870" y="94052"/>
                </a:lnTo>
                <a:lnTo>
                  <a:pt x="35490" y="96143"/>
                </a:lnTo>
                <a:lnTo>
                  <a:pt x="37574" y="98233"/>
                </a:lnTo>
                <a:lnTo>
                  <a:pt x="39657" y="102414"/>
                </a:lnTo>
                <a:lnTo>
                  <a:pt x="43861" y="104504"/>
                </a:lnTo>
                <a:lnTo>
                  <a:pt x="48027" y="108685"/>
                </a:lnTo>
                <a:lnTo>
                  <a:pt x="52194" y="110771"/>
                </a:lnTo>
                <a:lnTo>
                  <a:pt x="68898" y="110771"/>
                </a:lnTo>
                <a:lnTo>
                  <a:pt x="77268" y="106594"/>
                </a:lnTo>
                <a:lnTo>
                  <a:pt x="87722" y="96143"/>
                </a:lnTo>
                <a:lnTo>
                  <a:pt x="87722" y="91962"/>
                </a:lnTo>
                <a:lnTo>
                  <a:pt x="89805" y="91962"/>
                </a:lnTo>
                <a:lnTo>
                  <a:pt x="89805" y="87782"/>
                </a:lnTo>
                <a:lnTo>
                  <a:pt x="91889" y="87782"/>
                </a:lnTo>
                <a:lnTo>
                  <a:pt x="93972" y="85691"/>
                </a:lnTo>
                <a:lnTo>
                  <a:pt x="93972" y="81511"/>
                </a:lnTo>
                <a:close/>
              </a:path>
              <a:path w="104775" h="111125">
                <a:moveTo>
                  <a:pt x="96055" y="73153"/>
                </a:moveTo>
                <a:lnTo>
                  <a:pt x="89805" y="73153"/>
                </a:lnTo>
                <a:lnTo>
                  <a:pt x="89805" y="77334"/>
                </a:lnTo>
                <a:lnTo>
                  <a:pt x="87722" y="77334"/>
                </a:lnTo>
                <a:lnTo>
                  <a:pt x="87722" y="81511"/>
                </a:lnTo>
                <a:lnTo>
                  <a:pt x="96055" y="81511"/>
                </a:lnTo>
                <a:lnTo>
                  <a:pt x="96055" y="73153"/>
                </a:lnTo>
                <a:close/>
              </a:path>
              <a:path w="104775" h="111125">
                <a:moveTo>
                  <a:pt x="58481" y="0"/>
                </a:moveTo>
                <a:lnTo>
                  <a:pt x="41741" y="2090"/>
                </a:lnTo>
                <a:lnTo>
                  <a:pt x="37574" y="4180"/>
                </a:lnTo>
                <a:lnTo>
                  <a:pt x="29240" y="12541"/>
                </a:lnTo>
                <a:lnTo>
                  <a:pt x="27120" y="12541"/>
                </a:lnTo>
                <a:lnTo>
                  <a:pt x="27120" y="16722"/>
                </a:lnTo>
                <a:lnTo>
                  <a:pt x="25037" y="16722"/>
                </a:lnTo>
                <a:lnTo>
                  <a:pt x="25037" y="20903"/>
                </a:lnTo>
                <a:lnTo>
                  <a:pt x="22953" y="20903"/>
                </a:lnTo>
                <a:lnTo>
                  <a:pt x="22953" y="25080"/>
                </a:lnTo>
                <a:lnTo>
                  <a:pt x="20870" y="27170"/>
                </a:lnTo>
                <a:lnTo>
                  <a:pt x="27120" y="27170"/>
                </a:lnTo>
                <a:lnTo>
                  <a:pt x="35490" y="18812"/>
                </a:lnTo>
                <a:lnTo>
                  <a:pt x="39657" y="16722"/>
                </a:lnTo>
                <a:lnTo>
                  <a:pt x="39657" y="14632"/>
                </a:lnTo>
                <a:lnTo>
                  <a:pt x="71006" y="14632"/>
                </a:lnTo>
                <a:lnTo>
                  <a:pt x="66815" y="10451"/>
                </a:lnTo>
                <a:lnTo>
                  <a:pt x="64731" y="6270"/>
                </a:lnTo>
                <a:lnTo>
                  <a:pt x="62648" y="4180"/>
                </a:lnTo>
                <a:lnTo>
                  <a:pt x="58481" y="2090"/>
                </a:lnTo>
                <a:lnTo>
                  <a:pt x="58481" y="0"/>
                </a:lnTo>
                <a:close/>
              </a:path>
              <a:path w="104775" h="111125">
                <a:moveTo>
                  <a:pt x="100222" y="8361"/>
                </a:moveTo>
                <a:lnTo>
                  <a:pt x="91889" y="8361"/>
                </a:lnTo>
                <a:lnTo>
                  <a:pt x="91889" y="12541"/>
                </a:lnTo>
                <a:lnTo>
                  <a:pt x="89805" y="14632"/>
                </a:lnTo>
                <a:lnTo>
                  <a:pt x="85602" y="16722"/>
                </a:lnTo>
                <a:lnTo>
                  <a:pt x="96055" y="16722"/>
                </a:lnTo>
                <a:lnTo>
                  <a:pt x="100222" y="12541"/>
                </a:lnTo>
                <a:lnTo>
                  <a:pt x="100222" y="8361"/>
                </a:lnTo>
                <a:close/>
              </a:path>
              <a:path w="104775" h="111125">
                <a:moveTo>
                  <a:pt x="104426" y="0"/>
                </a:moveTo>
                <a:lnTo>
                  <a:pt x="98139" y="0"/>
                </a:lnTo>
                <a:lnTo>
                  <a:pt x="98139" y="4180"/>
                </a:lnTo>
                <a:lnTo>
                  <a:pt x="93972" y="8361"/>
                </a:lnTo>
                <a:lnTo>
                  <a:pt x="102342" y="8361"/>
                </a:lnTo>
                <a:lnTo>
                  <a:pt x="104426" y="6270"/>
                </a:lnTo>
                <a:lnTo>
                  <a:pt x="10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37802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48064" y="186015"/>
                </a:moveTo>
                <a:lnTo>
                  <a:pt x="35527" y="186015"/>
                </a:lnTo>
                <a:lnTo>
                  <a:pt x="35527" y="192282"/>
                </a:lnTo>
                <a:lnTo>
                  <a:pt x="33444" y="192282"/>
                </a:lnTo>
                <a:lnTo>
                  <a:pt x="33444" y="198553"/>
                </a:lnTo>
                <a:lnTo>
                  <a:pt x="31324" y="198553"/>
                </a:lnTo>
                <a:lnTo>
                  <a:pt x="31324" y="202734"/>
                </a:lnTo>
                <a:lnTo>
                  <a:pt x="29240" y="202734"/>
                </a:lnTo>
                <a:lnTo>
                  <a:pt x="29240" y="206915"/>
                </a:lnTo>
                <a:lnTo>
                  <a:pt x="27157" y="206915"/>
                </a:lnTo>
                <a:lnTo>
                  <a:pt x="27157" y="211095"/>
                </a:lnTo>
                <a:lnTo>
                  <a:pt x="25073" y="211095"/>
                </a:lnTo>
                <a:lnTo>
                  <a:pt x="25073" y="217362"/>
                </a:lnTo>
                <a:lnTo>
                  <a:pt x="22990" y="217362"/>
                </a:lnTo>
                <a:lnTo>
                  <a:pt x="22990" y="221543"/>
                </a:lnTo>
                <a:lnTo>
                  <a:pt x="18823" y="225724"/>
                </a:lnTo>
                <a:lnTo>
                  <a:pt x="16703" y="225724"/>
                </a:lnTo>
                <a:lnTo>
                  <a:pt x="16703" y="229904"/>
                </a:lnTo>
                <a:lnTo>
                  <a:pt x="12536" y="234081"/>
                </a:lnTo>
                <a:lnTo>
                  <a:pt x="10453" y="234081"/>
                </a:lnTo>
                <a:lnTo>
                  <a:pt x="10453" y="238262"/>
                </a:lnTo>
                <a:lnTo>
                  <a:pt x="0" y="248713"/>
                </a:lnTo>
                <a:lnTo>
                  <a:pt x="6286" y="248713"/>
                </a:lnTo>
                <a:lnTo>
                  <a:pt x="10453" y="246623"/>
                </a:lnTo>
                <a:lnTo>
                  <a:pt x="22990" y="234081"/>
                </a:lnTo>
                <a:lnTo>
                  <a:pt x="22990" y="229904"/>
                </a:lnTo>
                <a:lnTo>
                  <a:pt x="25073" y="229904"/>
                </a:lnTo>
                <a:lnTo>
                  <a:pt x="31324" y="223633"/>
                </a:lnTo>
                <a:lnTo>
                  <a:pt x="31324" y="219453"/>
                </a:lnTo>
                <a:lnTo>
                  <a:pt x="33444" y="219453"/>
                </a:lnTo>
                <a:lnTo>
                  <a:pt x="33444" y="215276"/>
                </a:lnTo>
                <a:lnTo>
                  <a:pt x="35527" y="215276"/>
                </a:lnTo>
                <a:lnTo>
                  <a:pt x="37610" y="213186"/>
                </a:lnTo>
                <a:lnTo>
                  <a:pt x="37610" y="209005"/>
                </a:lnTo>
                <a:lnTo>
                  <a:pt x="39694" y="209005"/>
                </a:lnTo>
                <a:lnTo>
                  <a:pt x="39694" y="204824"/>
                </a:lnTo>
                <a:lnTo>
                  <a:pt x="41777" y="204824"/>
                </a:lnTo>
                <a:lnTo>
                  <a:pt x="41777" y="200644"/>
                </a:lnTo>
                <a:lnTo>
                  <a:pt x="43861" y="200644"/>
                </a:lnTo>
                <a:lnTo>
                  <a:pt x="43861" y="196463"/>
                </a:lnTo>
                <a:lnTo>
                  <a:pt x="45944" y="196463"/>
                </a:lnTo>
                <a:lnTo>
                  <a:pt x="45944" y="190192"/>
                </a:lnTo>
                <a:lnTo>
                  <a:pt x="48064" y="190192"/>
                </a:lnTo>
                <a:lnTo>
                  <a:pt x="48064" y="186015"/>
                </a:lnTo>
                <a:close/>
              </a:path>
              <a:path w="56515" h="248920">
                <a:moveTo>
                  <a:pt x="54314" y="154664"/>
                </a:moveTo>
                <a:lnTo>
                  <a:pt x="41777" y="154664"/>
                </a:lnTo>
                <a:lnTo>
                  <a:pt x="41777" y="167202"/>
                </a:lnTo>
                <a:lnTo>
                  <a:pt x="39694" y="167202"/>
                </a:lnTo>
                <a:lnTo>
                  <a:pt x="39694" y="175564"/>
                </a:lnTo>
                <a:lnTo>
                  <a:pt x="37610" y="175564"/>
                </a:lnTo>
                <a:lnTo>
                  <a:pt x="37610" y="186015"/>
                </a:lnTo>
                <a:lnTo>
                  <a:pt x="50147" y="186015"/>
                </a:lnTo>
                <a:lnTo>
                  <a:pt x="50147" y="177654"/>
                </a:lnTo>
                <a:lnTo>
                  <a:pt x="52231" y="177654"/>
                </a:lnTo>
                <a:lnTo>
                  <a:pt x="52231" y="169293"/>
                </a:lnTo>
                <a:lnTo>
                  <a:pt x="54314" y="169293"/>
                </a:lnTo>
                <a:lnTo>
                  <a:pt x="54314" y="154664"/>
                </a:lnTo>
                <a:close/>
              </a:path>
              <a:path w="56515" h="248920">
                <a:moveTo>
                  <a:pt x="6286" y="0"/>
                </a:moveTo>
                <a:lnTo>
                  <a:pt x="0" y="2090"/>
                </a:lnTo>
                <a:lnTo>
                  <a:pt x="2083" y="4180"/>
                </a:lnTo>
                <a:lnTo>
                  <a:pt x="4203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8823" y="25080"/>
                </a:lnTo>
                <a:lnTo>
                  <a:pt x="39694" y="81511"/>
                </a:lnTo>
                <a:lnTo>
                  <a:pt x="43861" y="154664"/>
                </a:lnTo>
                <a:lnTo>
                  <a:pt x="56398" y="154664"/>
                </a:lnTo>
                <a:lnTo>
                  <a:pt x="54314" y="94052"/>
                </a:lnTo>
                <a:lnTo>
                  <a:pt x="43861" y="50160"/>
                </a:lnTo>
                <a:lnTo>
                  <a:pt x="35527" y="35531"/>
                </a:lnTo>
                <a:lnTo>
                  <a:pt x="31324" y="27170"/>
                </a:lnTo>
                <a:lnTo>
                  <a:pt x="29240" y="25080"/>
                </a:lnTo>
                <a:lnTo>
                  <a:pt x="27157" y="20899"/>
                </a:lnTo>
                <a:lnTo>
                  <a:pt x="10453" y="4180"/>
                </a:lnTo>
                <a:lnTo>
                  <a:pt x="6286" y="2090"/>
                </a:lnTo>
                <a:lnTo>
                  <a:pt x="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33895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35490" y="209005"/>
                </a:moveTo>
                <a:lnTo>
                  <a:pt x="25073" y="209005"/>
                </a:lnTo>
                <a:lnTo>
                  <a:pt x="25073" y="213186"/>
                </a:lnTo>
                <a:lnTo>
                  <a:pt x="22953" y="213186"/>
                </a:lnTo>
                <a:lnTo>
                  <a:pt x="22953" y="219453"/>
                </a:lnTo>
                <a:lnTo>
                  <a:pt x="18787" y="223633"/>
                </a:lnTo>
                <a:lnTo>
                  <a:pt x="16703" y="223633"/>
                </a:lnTo>
                <a:lnTo>
                  <a:pt x="16703" y="227814"/>
                </a:lnTo>
                <a:lnTo>
                  <a:pt x="12536" y="231995"/>
                </a:lnTo>
                <a:lnTo>
                  <a:pt x="10453" y="231995"/>
                </a:lnTo>
                <a:lnTo>
                  <a:pt x="10453" y="236172"/>
                </a:lnTo>
                <a:lnTo>
                  <a:pt x="4166" y="242443"/>
                </a:lnTo>
                <a:lnTo>
                  <a:pt x="2083" y="242443"/>
                </a:lnTo>
                <a:lnTo>
                  <a:pt x="2083" y="246623"/>
                </a:lnTo>
                <a:lnTo>
                  <a:pt x="0" y="248713"/>
                </a:lnTo>
                <a:lnTo>
                  <a:pt x="6250" y="248713"/>
                </a:lnTo>
                <a:lnTo>
                  <a:pt x="22953" y="231995"/>
                </a:lnTo>
                <a:lnTo>
                  <a:pt x="22953" y="227814"/>
                </a:lnTo>
                <a:lnTo>
                  <a:pt x="25073" y="227814"/>
                </a:lnTo>
                <a:lnTo>
                  <a:pt x="29240" y="223633"/>
                </a:lnTo>
                <a:lnTo>
                  <a:pt x="29240" y="219453"/>
                </a:lnTo>
                <a:lnTo>
                  <a:pt x="31324" y="219453"/>
                </a:lnTo>
                <a:lnTo>
                  <a:pt x="31324" y="215276"/>
                </a:lnTo>
                <a:lnTo>
                  <a:pt x="33407" y="215276"/>
                </a:lnTo>
                <a:lnTo>
                  <a:pt x="35490" y="213186"/>
                </a:lnTo>
                <a:lnTo>
                  <a:pt x="35490" y="209005"/>
                </a:lnTo>
                <a:close/>
              </a:path>
              <a:path w="56515" h="248920">
                <a:moveTo>
                  <a:pt x="37574" y="204824"/>
                </a:moveTo>
                <a:lnTo>
                  <a:pt x="27157" y="204824"/>
                </a:lnTo>
                <a:lnTo>
                  <a:pt x="27157" y="209005"/>
                </a:lnTo>
                <a:lnTo>
                  <a:pt x="37574" y="209005"/>
                </a:lnTo>
                <a:lnTo>
                  <a:pt x="37574" y="204824"/>
                </a:lnTo>
                <a:close/>
              </a:path>
              <a:path w="56515" h="248920">
                <a:moveTo>
                  <a:pt x="48027" y="179744"/>
                </a:moveTo>
                <a:lnTo>
                  <a:pt x="35490" y="179744"/>
                </a:lnTo>
                <a:lnTo>
                  <a:pt x="35490" y="188102"/>
                </a:lnTo>
                <a:lnTo>
                  <a:pt x="33407" y="188102"/>
                </a:lnTo>
                <a:lnTo>
                  <a:pt x="33407" y="194373"/>
                </a:lnTo>
                <a:lnTo>
                  <a:pt x="31324" y="194373"/>
                </a:lnTo>
                <a:lnTo>
                  <a:pt x="31324" y="198553"/>
                </a:lnTo>
                <a:lnTo>
                  <a:pt x="29240" y="198553"/>
                </a:lnTo>
                <a:lnTo>
                  <a:pt x="29240" y="204824"/>
                </a:lnTo>
                <a:lnTo>
                  <a:pt x="39694" y="204824"/>
                </a:lnTo>
                <a:lnTo>
                  <a:pt x="39694" y="200644"/>
                </a:lnTo>
                <a:lnTo>
                  <a:pt x="41777" y="200644"/>
                </a:lnTo>
                <a:lnTo>
                  <a:pt x="41777" y="196463"/>
                </a:lnTo>
                <a:lnTo>
                  <a:pt x="43861" y="196463"/>
                </a:lnTo>
                <a:lnTo>
                  <a:pt x="43861" y="190192"/>
                </a:lnTo>
                <a:lnTo>
                  <a:pt x="45944" y="190192"/>
                </a:lnTo>
                <a:lnTo>
                  <a:pt x="45944" y="186015"/>
                </a:lnTo>
                <a:lnTo>
                  <a:pt x="48027" y="186015"/>
                </a:lnTo>
                <a:lnTo>
                  <a:pt x="48027" y="179744"/>
                </a:lnTo>
                <a:close/>
              </a:path>
              <a:path w="56515" h="248920">
                <a:moveTo>
                  <a:pt x="6250" y="0"/>
                </a:moveTo>
                <a:lnTo>
                  <a:pt x="0" y="2090"/>
                </a:lnTo>
                <a:lnTo>
                  <a:pt x="2083" y="4180"/>
                </a:lnTo>
                <a:lnTo>
                  <a:pt x="4166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6703" y="22989"/>
                </a:lnTo>
                <a:lnTo>
                  <a:pt x="18787" y="27170"/>
                </a:lnTo>
                <a:lnTo>
                  <a:pt x="20870" y="29260"/>
                </a:lnTo>
                <a:lnTo>
                  <a:pt x="22953" y="33441"/>
                </a:lnTo>
                <a:lnTo>
                  <a:pt x="25073" y="39712"/>
                </a:lnTo>
                <a:lnTo>
                  <a:pt x="31324" y="52250"/>
                </a:lnTo>
                <a:lnTo>
                  <a:pt x="35490" y="68972"/>
                </a:lnTo>
                <a:lnTo>
                  <a:pt x="37574" y="79420"/>
                </a:lnTo>
                <a:lnTo>
                  <a:pt x="39694" y="91962"/>
                </a:lnTo>
                <a:lnTo>
                  <a:pt x="41777" y="158841"/>
                </a:lnTo>
                <a:lnTo>
                  <a:pt x="39694" y="158841"/>
                </a:lnTo>
                <a:lnTo>
                  <a:pt x="39694" y="169293"/>
                </a:lnTo>
                <a:lnTo>
                  <a:pt x="37574" y="169293"/>
                </a:lnTo>
                <a:lnTo>
                  <a:pt x="37574" y="179744"/>
                </a:lnTo>
                <a:lnTo>
                  <a:pt x="50111" y="179744"/>
                </a:lnTo>
                <a:lnTo>
                  <a:pt x="50111" y="171383"/>
                </a:lnTo>
                <a:lnTo>
                  <a:pt x="52194" y="171383"/>
                </a:lnTo>
                <a:lnTo>
                  <a:pt x="52194" y="163022"/>
                </a:lnTo>
                <a:lnTo>
                  <a:pt x="54314" y="163022"/>
                </a:lnTo>
                <a:lnTo>
                  <a:pt x="54314" y="150484"/>
                </a:lnTo>
                <a:lnTo>
                  <a:pt x="56398" y="150484"/>
                </a:lnTo>
                <a:lnTo>
                  <a:pt x="54314" y="96143"/>
                </a:lnTo>
                <a:lnTo>
                  <a:pt x="52194" y="83601"/>
                </a:lnTo>
                <a:lnTo>
                  <a:pt x="48027" y="66882"/>
                </a:lnTo>
                <a:lnTo>
                  <a:pt x="45944" y="60611"/>
                </a:lnTo>
                <a:lnTo>
                  <a:pt x="43861" y="56431"/>
                </a:lnTo>
                <a:lnTo>
                  <a:pt x="41777" y="50160"/>
                </a:lnTo>
                <a:lnTo>
                  <a:pt x="35490" y="37621"/>
                </a:lnTo>
                <a:lnTo>
                  <a:pt x="33407" y="35531"/>
                </a:lnTo>
                <a:lnTo>
                  <a:pt x="29240" y="27170"/>
                </a:lnTo>
                <a:lnTo>
                  <a:pt x="27157" y="25080"/>
                </a:lnTo>
                <a:lnTo>
                  <a:pt x="25073" y="20899"/>
                </a:lnTo>
                <a:lnTo>
                  <a:pt x="6250" y="2090"/>
                </a:lnTo>
                <a:lnTo>
                  <a:pt x="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81219" y="4149085"/>
            <a:ext cx="629876" cy="251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11825" y="4240224"/>
            <a:ext cx="154305" cy="53975"/>
          </a:xfrm>
          <a:custGeom>
            <a:avLst/>
            <a:gdLst/>
            <a:ahLst/>
            <a:cxnLst/>
            <a:rect l="l" t="t" r="r" b="b"/>
            <a:pathLst>
              <a:path w="154305" h="53975">
                <a:moveTo>
                  <a:pt x="154011" y="45569"/>
                </a:moveTo>
                <a:lnTo>
                  <a:pt x="1969" y="47550"/>
                </a:lnTo>
                <a:lnTo>
                  <a:pt x="0" y="49532"/>
                </a:lnTo>
                <a:lnTo>
                  <a:pt x="1969" y="51513"/>
                </a:lnTo>
                <a:lnTo>
                  <a:pt x="7878" y="53495"/>
                </a:lnTo>
                <a:lnTo>
                  <a:pt x="146098" y="53495"/>
                </a:lnTo>
                <a:lnTo>
                  <a:pt x="154011" y="51513"/>
                </a:lnTo>
                <a:lnTo>
                  <a:pt x="154011" y="45569"/>
                </a:lnTo>
                <a:close/>
              </a:path>
              <a:path w="154305" h="53975">
                <a:moveTo>
                  <a:pt x="154011" y="0"/>
                </a:moveTo>
                <a:lnTo>
                  <a:pt x="1969" y="0"/>
                </a:lnTo>
                <a:lnTo>
                  <a:pt x="1969" y="3948"/>
                </a:lnTo>
                <a:lnTo>
                  <a:pt x="0" y="5940"/>
                </a:lnTo>
                <a:lnTo>
                  <a:pt x="1969" y="7932"/>
                </a:lnTo>
                <a:lnTo>
                  <a:pt x="7878" y="9924"/>
                </a:lnTo>
                <a:lnTo>
                  <a:pt x="146098" y="9924"/>
                </a:lnTo>
                <a:lnTo>
                  <a:pt x="154011" y="7932"/>
                </a:lnTo>
                <a:lnTo>
                  <a:pt x="1540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78383" y="3911349"/>
            <a:ext cx="122555" cy="709295"/>
          </a:xfrm>
          <a:custGeom>
            <a:avLst/>
            <a:gdLst/>
            <a:ahLst/>
            <a:cxnLst/>
            <a:rect l="l" t="t" r="r" b="b"/>
            <a:pathLst>
              <a:path w="122555" h="709295">
                <a:moveTo>
                  <a:pt x="53318" y="320943"/>
                </a:moveTo>
                <a:lnTo>
                  <a:pt x="31583" y="320943"/>
                </a:lnTo>
                <a:lnTo>
                  <a:pt x="31583" y="324927"/>
                </a:lnTo>
                <a:lnTo>
                  <a:pt x="25674" y="330864"/>
                </a:lnTo>
                <a:lnTo>
                  <a:pt x="23704" y="330864"/>
                </a:lnTo>
                <a:lnTo>
                  <a:pt x="23704" y="334813"/>
                </a:lnTo>
                <a:lnTo>
                  <a:pt x="21735" y="336805"/>
                </a:lnTo>
                <a:lnTo>
                  <a:pt x="17761" y="338797"/>
                </a:lnTo>
                <a:lnTo>
                  <a:pt x="11852" y="344738"/>
                </a:lnTo>
                <a:lnTo>
                  <a:pt x="3939" y="348687"/>
                </a:lnTo>
                <a:lnTo>
                  <a:pt x="1969" y="348687"/>
                </a:lnTo>
                <a:lnTo>
                  <a:pt x="1969" y="354631"/>
                </a:lnTo>
                <a:lnTo>
                  <a:pt x="0" y="356623"/>
                </a:lnTo>
                <a:lnTo>
                  <a:pt x="1969" y="360569"/>
                </a:lnTo>
                <a:lnTo>
                  <a:pt x="5908" y="362560"/>
                </a:lnTo>
                <a:lnTo>
                  <a:pt x="11852" y="368501"/>
                </a:lnTo>
                <a:lnTo>
                  <a:pt x="15791" y="370493"/>
                </a:lnTo>
                <a:lnTo>
                  <a:pt x="23704" y="378405"/>
                </a:lnTo>
                <a:lnTo>
                  <a:pt x="25674" y="382368"/>
                </a:lnTo>
                <a:lnTo>
                  <a:pt x="31583" y="388316"/>
                </a:lnTo>
                <a:lnTo>
                  <a:pt x="35557" y="396238"/>
                </a:lnTo>
                <a:lnTo>
                  <a:pt x="37526" y="398223"/>
                </a:lnTo>
                <a:lnTo>
                  <a:pt x="41466" y="406142"/>
                </a:lnTo>
                <a:lnTo>
                  <a:pt x="45405" y="418030"/>
                </a:lnTo>
                <a:lnTo>
                  <a:pt x="47375" y="425956"/>
                </a:lnTo>
                <a:lnTo>
                  <a:pt x="49379" y="624075"/>
                </a:lnTo>
                <a:lnTo>
                  <a:pt x="51348" y="635964"/>
                </a:lnTo>
                <a:lnTo>
                  <a:pt x="53318" y="645867"/>
                </a:lnTo>
                <a:lnTo>
                  <a:pt x="55288" y="651812"/>
                </a:lnTo>
                <a:lnTo>
                  <a:pt x="61197" y="663700"/>
                </a:lnTo>
                <a:lnTo>
                  <a:pt x="63201" y="665682"/>
                </a:lnTo>
                <a:lnTo>
                  <a:pt x="67140" y="673604"/>
                </a:lnTo>
                <a:lnTo>
                  <a:pt x="90845" y="697378"/>
                </a:lnTo>
                <a:lnTo>
                  <a:pt x="98723" y="701341"/>
                </a:lnTo>
                <a:lnTo>
                  <a:pt x="100693" y="703322"/>
                </a:lnTo>
                <a:lnTo>
                  <a:pt x="104667" y="705304"/>
                </a:lnTo>
                <a:lnTo>
                  <a:pt x="106636" y="707285"/>
                </a:lnTo>
                <a:lnTo>
                  <a:pt x="110576" y="709266"/>
                </a:lnTo>
                <a:lnTo>
                  <a:pt x="122428" y="709266"/>
                </a:lnTo>
                <a:lnTo>
                  <a:pt x="120458" y="701341"/>
                </a:lnTo>
                <a:lnTo>
                  <a:pt x="114515" y="695400"/>
                </a:lnTo>
                <a:lnTo>
                  <a:pt x="110576" y="693418"/>
                </a:lnTo>
                <a:lnTo>
                  <a:pt x="92814" y="675589"/>
                </a:lnTo>
                <a:lnTo>
                  <a:pt x="90845" y="671626"/>
                </a:lnTo>
                <a:lnTo>
                  <a:pt x="88841" y="669641"/>
                </a:lnTo>
                <a:lnTo>
                  <a:pt x="86871" y="665682"/>
                </a:lnTo>
                <a:lnTo>
                  <a:pt x="84901" y="663700"/>
                </a:lnTo>
                <a:lnTo>
                  <a:pt x="77023" y="647852"/>
                </a:lnTo>
                <a:lnTo>
                  <a:pt x="75019" y="639923"/>
                </a:lnTo>
                <a:lnTo>
                  <a:pt x="73049" y="633982"/>
                </a:lnTo>
                <a:lnTo>
                  <a:pt x="71079" y="429919"/>
                </a:lnTo>
                <a:lnTo>
                  <a:pt x="69110" y="420015"/>
                </a:lnTo>
                <a:lnTo>
                  <a:pt x="67140" y="414067"/>
                </a:lnTo>
                <a:lnTo>
                  <a:pt x="61197" y="402182"/>
                </a:lnTo>
                <a:lnTo>
                  <a:pt x="59227" y="396238"/>
                </a:lnTo>
                <a:lnTo>
                  <a:pt x="57257" y="394256"/>
                </a:lnTo>
                <a:lnTo>
                  <a:pt x="55288" y="390294"/>
                </a:lnTo>
                <a:lnTo>
                  <a:pt x="53318" y="388316"/>
                </a:lnTo>
                <a:lnTo>
                  <a:pt x="51348" y="384349"/>
                </a:lnTo>
                <a:lnTo>
                  <a:pt x="39496" y="372450"/>
                </a:lnTo>
                <a:lnTo>
                  <a:pt x="35557" y="370493"/>
                </a:lnTo>
                <a:lnTo>
                  <a:pt x="31583" y="366509"/>
                </a:lnTo>
                <a:lnTo>
                  <a:pt x="27644" y="364552"/>
                </a:lnTo>
                <a:lnTo>
                  <a:pt x="25674" y="362560"/>
                </a:lnTo>
                <a:lnTo>
                  <a:pt x="13822" y="356623"/>
                </a:lnTo>
                <a:lnTo>
                  <a:pt x="17761" y="354631"/>
                </a:lnTo>
                <a:lnTo>
                  <a:pt x="19730" y="352639"/>
                </a:lnTo>
                <a:lnTo>
                  <a:pt x="23704" y="350679"/>
                </a:lnTo>
                <a:lnTo>
                  <a:pt x="25674" y="348687"/>
                </a:lnTo>
                <a:lnTo>
                  <a:pt x="29613" y="346695"/>
                </a:lnTo>
                <a:lnTo>
                  <a:pt x="31583" y="344738"/>
                </a:lnTo>
                <a:lnTo>
                  <a:pt x="35557" y="342746"/>
                </a:lnTo>
                <a:lnTo>
                  <a:pt x="53318" y="324927"/>
                </a:lnTo>
                <a:lnTo>
                  <a:pt x="53318" y="320943"/>
                </a:lnTo>
                <a:close/>
              </a:path>
              <a:path w="122555" h="709295">
                <a:moveTo>
                  <a:pt x="59227" y="311054"/>
                </a:moveTo>
                <a:lnTo>
                  <a:pt x="37526" y="311054"/>
                </a:lnTo>
                <a:lnTo>
                  <a:pt x="37526" y="314999"/>
                </a:lnTo>
                <a:lnTo>
                  <a:pt x="35557" y="314999"/>
                </a:lnTo>
                <a:lnTo>
                  <a:pt x="35557" y="318983"/>
                </a:lnTo>
                <a:lnTo>
                  <a:pt x="33552" y="320943"/>
                </a:lnTo>
                <a:lnTo>
                  <a:pt x="55288" y="320943"/>
                </a:lnTo>
                <a:lnTo>
                  <a:pt x="55288" y="316991"/>
                </a:lnTo>
                <a:lnTo>
                  <a:pt x="57257" y="316991"/>
                </a:lnTo>
                <a:lnTo>
                  <a:pt x="59227" y="314999"/>
                </a:lnTo>
                <a:lnTo>
                  <a:pt x="59227" y="311054"/>
                </a:lnTo>
                <a:close/>
              </a:path>
              <a:path w="122555" h="709295">
                <a:moveTo>
                  <a:pt x="61197" y="307070"/>
                </a:moveTo>
                <a:lnTo>
                  <a:pt x="39496" y="307070"/>
                </a:lnTo>
                <a:lnTo>
                  <a:pt x="39496" y="311054"/>
                </a:lnTo>
                <a:lnTo>
                  <a:pt x="61197" y="311054"/>
                </a:lnTo>
                <a:lnTo>
                  <a:pt x="61197" y="307070"/>
                </a:lnTo>
                <a:close/>
              </a:path>
              <a:path w="122555" h="709295">
                <a:moveTo>
                  <a:pt x="63201" y="303117"/>
                </a:moveTo>
                <a:lnTo>
                  <a:pt x="41466" y="303117"/>
                </a:lnTo>
                <a:lnTo>
                  <a:pt x="41466" y="307070"/>
                </a:lnTo>
                <a:lnTo>
                  <a:pt x="63201" y="307070"/>
                </a:lnTo>
                <a:lnTo>
                  <a:pt x="63201" y="303117"/>
                </a:lnTo>
                <a:close/>
              </a:path>
              <a:path w="122555" h="709295">
                <a:moveTo>
                  <a:pt x="88841" y="39628"/>
                </a:moveTo>
                <a:lnTo>
                  <a:pt x="65170" y="39628"/>
                </a:lnTo>
                <a:lnTo>
                  <a:pt x="65170" y="43574"/>
                </a:lnTo>
                <a:lnTo>
                  <a:pt x="63201" y="43574"/>
                </a:lnTo>
                <a:lnTo>
                  <a:pt x="63201" y="47557"/>
                </a:lnTo>
                <a:lnTo>
                  <a:pt x="61197" y="47557"/>
                </a:lnTo>
                <a:lnTo>
                  <a:pt x="61197" y="51510"/>
                </a:lnTo>
                <a:lnTo>
                  <a:pt x="59227" y="51510"/>
                </a:lnTo>
                <a:lnTo>
                  <a:pt x="59227" y="55459"/>
                </a:lnTo>
                <a:lnTo>
                  <a:pt x="57257" y="55459"/>
                </a:lnTo>
                <a:lnTo>
                  <a:pt x="57257" y="59443"/>
                </a:lnTo>
                <a:lnTo>
                  <a:pt x="55288" y="59443"/>
                </a:lnTo>
                <a:lnTo>
                  <a:pt x="55288" y="65383"/>
                </a:lnTo>
                <a:lnTo>
                  <a:pt x="53318" y="65383"/>
                </a:lnTo>
                <a:lnTo>
                  <a:pt x="53318" y="71324"/>
                </a:lnTo>
                <a:lnTo>
                  <a:pt x="51348" y="71324"/>
                </a:lnTo>
                <a:lnTo>
                  <a:pt x="51348" y="85198"/>
                </a:lnTo>
                <a:lnTo>
                  <a:pt x="49379" y="85198"/>
                </a:lnTo>
                <a:lnTo>
                  <a:pt x="49379" y="283303"/>
                </a:lnTo>
                <a:lnTo>
                  <a:pt x="47375" y="283303"/>
                </a:lnTo>
                <a:lnTo>
                  <a:pt x="47375" y="291239"/>
                </a:lnTo>
                <a:lnTo>
                  <a:pt x="45405" y="291239"/>
                </a:lnTo>
                <a:lnTo>
                  <a:pt x="45405" y="299168"/>
                </a:lnTo>
                <a:lnTo>
                  <a:pt x="43435" y="299168"/>
                </a:lnTo>
                <a:lnTo>
                  <a:pt x="43435" y="303117"/>
                </a:lnTo>
                <a:lnTo>
                  <a:pt x="65170" y="303117"/>
                </a:lnTo>
                <a:lnTo>
                  <a:pt x="67140" y="301125"/>
                </a:lnTo>
                <a:lnTo>
                  <a:pt x="67140" y="295185"/>
                </a:lnTo>
                <a:lnTo>
                  <a:pt x="69110" y="295185"/>
                </a:lnTo>
                <a:lnTo>
                  <a:pt x="69110" y="289244"/>
                </a:lnTo>
                <a:lnTo>
                  <a:pt x="71079" y="289244"/>
                </a:lnTo>
                <a:lnTo>
                  <a:pt x="71079" y="281311"/>
                </a:lnTo>
                <a:lnTo>
                  <a:pt x="73049" y="281311"/>
                </a:lnTo>
                <a:lnTo>
                  <a:pt x="73049" y="91135"/>
                </a:lnTo>
                <a:lnTo>
                  <a:pt x="75019" y="91135"/>
                </a:lnTo>
                <a:lnTo>
                  <a:pt x="75019" y="69332"/>
                </a:lnTo>
                <a:lnTo>
                  <a:pt x="77023" y="69332"/>
                </a:lnTo>
                <a:lnTo>
                  <a:pt x="77023" y="63391"/>
                </a:lnTo>
                <a:lnTo>
                  <a:pt x="78992" y="63391"/>
                </a:lnTo>
                <a:lnTo>
                  <a:pt x="78992" y="57451"/>
                </a:lnTo>
                <a:lnTo>
                  <a:pt x="80962" y="57451"/>
                </a:lnTo>
                <a:lnTo>
                  <a:pt x="80962" y="53502"/>
                </a:lnTo>
                <a:lnTo>
                  <a:pt x="82932" y="53502"/>
                </a:lnTo>
                <a:lnTo>
                  <a:pt x="82932" y="49518"/>
                </a:lnTo>
                <a:lnTo>
                  <a:pt x="84901" y="49518"/>
                </a:lnTo>
                <a:lnTo>
                  <a:pt x="84901" y="45569"/>
                </a:lnTo>
                <a:lnTo>
                  <a:pt x="86871" y="45569"/>
                </a:lnTo>
                <a:lnTo>
                  <a:pt x="88841" y="43574"/>
                </a:lnTo>
                <a:lnTo>
                  <a:pt x="88841" y="39628"/>
                </a:lnTo>
                <a:close/>
              </a:path>
              <a:path w="122555" h="709295">
                <a:moveTo>
                  <a:pt x="122428" y="0"/>
                </a:moveTo>
                <a:lnTo>
                  <a:pt x="110576" y="1991"/>
                </a:lnTo>
                <a:lnTo>
                  <a:pt x="106636" y="3948"/>
                </a:lnTo>
                <a:lnTo>
                  <a:pt x="104667" y="5940"/>
                </a:lnTo>
                <a:lnTo>
                  <a:pt x="100693" y="7932"/>
                </a:lnTo>
                <a:lnTo>
                  <a:pt x="98723" y="9924"/>
                </a:lnTo>
                <a:lnTo>
                  <a:pt x="94784" y="11881"/>
                </a:lnTo>
                <a:lnTo>
                  <a:pt x="92814" y="13870"/>
                </a:lnTo>
                <a:lnTo>
                  <a:pt x="88841" y="15865"/>
                </a:lnTo>
                <a:lnTo>
                  <a:pt x="73049" y="31695"/>
                </a:lnTo>
                <a:lnTo>
                  <a:pt x="71079" y="31695"/>
                </a:lnTo>
                <a:lnTo>
                  <a:pt x="71079" y="35679"/>
                </a:lnTo>
                <a:lnTo>
                  <a:pt x="67140" y="39628"/>
                </a:lnTo>
                <a:lnTo>
                  <a:pt x="90845" y="39628"/>
                </a:lnTo>
                <a:lnTo>
                  <a:pt x="96754" y="33687"/>
                </a:lnTo>
                <a:lnTo>
                  <a:pt x="96754" y="29704"/>
                </a:lnTo>
                <a:lnTo>
                  <a:pt x="98723" y="29704"/>
                </a:lnTo>
                <a:lnTo>
                  <a:pt x="104667" y="23763"/>
                </a:lnTo>
                <a:lnTo>
                  <a:pt x="108606" y="21806"/>
                </a:lnTo>
                <a:lnTo>
                  <a:pt x="112545" y="17822"/>
                </a:lnTo>
                <a:lnTo>
                  <a:pt x="116485" y="15865"/>
                </a:lnTo>
                <a:lnTo>
                  <a:pt x="122428" y="9924"/>
                </a:lnTo>
                <a:lnTo>
                  <a:pt x="1224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56100" y="4006435"/>
            <a:ext cx="75565" cy="156845"/>
          </a:xfrm>
          <a:custGeom>
            <a:avLst/>
            <a:gdLst/>
            <a:ahLst/>
            <a:cxnLst/>
            <a:rect l="l" t="t" r="r" b="b"/>
            <a:pathLst>
              <a:path w="75564" h="156845">
                <a:moveTo>
                  <a:pt x="75019" y="150582"/>
                </a:moveTo>
                <a:lnTo>
                  <a:pt x="1969" y="150582"/>
                </a:lnTo>
                <a:lnTo>
                  <a:pt x="1969" y="156523"/>
                </a:lnTo>
                <a:lnTo>
                  <a:pt x="75019" y="156523"/>
                </a:lnTo>
                <a:lnTo>
                  <a:pt x="75019" y="150582"/>
                </a:lnTo>
                <a:close/>
              </a:path>
              <a:path w="75564" h="156845">
                <a:moveTo>
                  <a:pt x="47375" y="15865"/>
                </a:moveTo>
                <a:lnTo>
                  <a:pt x="29613" y="15865"/>
                </a:lnTo>
                <a:lnTo>
                  <a:pt x="29613" y="146633"/>
                </a:lnTo>
                <a:lnTo>
                  <a:pt x="27644" y="148590"/>
                </a:lnTo>
                <a:lnTo>
                  <a:pt x="9882" y="150582"/>
                </a:lnTo>
                <a:lnTo>
                  <a:pt x="69110" y="150582"/>
                </a:lnTo>
                <a:lnTo>
                  <a:pt x="51348" y="148590"/>
                </a:lnTo>
                <a:lnTo>
                  <a:pt x="49344" y="146633"/>
                </a:lnTo>
                <a:lnTo>
                  <a:pt x="47375" y="138700"/>
                </a:lnTo>
                <a:lnTo>
                  <a:pt x="47375" y="15865"/>
                </a:lnTo>
                <a:close/>
              </a:path>
              <a:path w="75564" h="156845">
                <a:moveTo>
                  <a:pt x="47375" y="0"/>
                </a:moveTo>
                <a:lnTo>
                  <a:pt x="39496" y="1991"/>
                </a:lnTo>
                <a:lnTo>
                  <a:pt x="35522" y="5940"/>
                </a:lnTo>
                <a:lnTo>
                  <a:pt x="31583" y="7932"/>
                </a:lnTo>
                <a:lnTo>
                  <a:pt x="29613" y="9924"/>
                </a:lnTo>
                <a:lnTo>
                  <a:pt x="17761" y="13873"/>
                </a:lnTo>
                <a:lnTo>
                  <a:pt x="0" y="13873"/>
                </a:lnTo>
                <a:lnTo>
                  <a:pt x="0" y="19814"/>
                </a:lnTo>
                <a:lnTo>
                  <a:pt x="19730" y="19814"/>
                </a:lnTo>
                <a:lnTo>
                  <a:pt x="25674" y="17857"/>
                </a:lnTo>
                <a:lnTo>
                  <a:pt x="29613" y="15865"/>
                </a:lnTo>
                <a:lnTo>
                  <a:pt x="47375" y="15865"/>
                </a:lnTo>
                <a:lnTo>
                  <a:pt x="47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89797" y="4006435"/>
            <a:ext cx="49530" cy="156845"/>
          </a:xfrm>
          <a:custGeom>
            <a:avLst/>
            <a:gdLst/>
            <a:ahLst/>
            <a:cxnLst/>
            <a:rect l="l" t="t" r="r" b="b"/>
            <a:pathLst>
              <a:path w="49530" h="156845">
                <a:moveTo>
                  <a:pt x="49379" y="148590"/>
                </a:moveTo>
                <a:lnTo>
                  <a:pt x="0" y="148590"/>
                </a:lnTo>
                <a:lnTo>
                  <a:pt x="0" y="156523"/>
                </a:lnTo>
                <a:lnTo>
                  <a:pt x="49379" y="156523"/>
                </a:lnTo>
                <a:lnTo>
                  <a:pt x="49379" y="148590"/>
                </a:lnTo>
                <a:close/>
              </a:path>
              <a:path w="49530" h="156845">
                <a:moveTo>
                  <a:pt x="31583" y="53502"/>
                </a:moveTo>
                <a:lnTo>
                  <a:pt x="0" y="53502"/>
                </a:lnTo>
                <a:lnTo>
                  <a:pt x="0" y="63426"/>
                </a:lnTo>
                <a:lnTo>
                  <a:pt x="15791" y="65383"/>
                </a:lnTo>
                <a:lnTo>
                  <a:pt x="17761" y="146633"/>
                </a:lnTo>
                <a:lnTo>
                  <a:pt x="15791" y="148590"/>
                </a:lnTo>
                <a:lnTo>
                  <a:pt x="35557" y="148590"/>
                </a:lnTo>
                <a:lnTo>
                  <a:pt x="33552" y="146633"/>
                </a:lnTo>
                <a:lnTo>
                  <a:pt x="31583" y="140692"/>
                </a:lnTo>
                <a:lnTo>
                  <a:pt x="31583" y="53502"/>
                </a:lnTo>
                <a:close/>
              </a:path>
              <a:path w="49530" h="156845">
                <a:moveTo>
                  <a:pt x="31583" y="1991"/>
                </a:moveTo>
                <a:lnTo>
                  <a:pt x="13822" y="1991"/>
                </a:lnTo>
                <a:lnTo>
                  <a:pt x="13822" y="5940"/>
                </a:lnTo>
                <a:lnTo>
                  <a:pt x="11852" y="5940"/>
                </a:lnTo>
                <a:lnTo>
                  <a:pt x="11852" y="9924"/>
                </a:lnTo>
                <a:lnTo>
                  <a:pt x="9882" y="11916"/>
                </a:lnTo>
                <a:lnTo>
                  <a:pt x="11852" y="17857"/>
                </a:lnTo>
                <a:lnTo>
                  <a:pt x="13822" y="19814"/>
                </a:lnTo>
                <a:lnTo>
                  <a:pt x="17761" y="21806"/>
                </a:lnTo>
                <a:lnTo>
                  <a:pt x="27644" y="21806"/>
                </a:lnTo>
                <a:lnTo>
                  <a:pt x="31583" y="19814"/>
                </a:lnTo>
                <a:lnTo>
                  <a:pt x="31583" y="15865"/>
                </a:lnTo>
                <a:lnTo>
                  <a:pt x="33552" y="15865"/>
                </a:lnTo>
                <a:lnTo>
                  <a:pt x="31583" y="5940"/>
                </a:lnTo>
                <a:lnTo>
                  <a:pt x="31583" y="1991"/>
                </a:lnTo>
                <a:close/>
              </a:path>
              <a:path w="49530" h="156845">
                <a:moveTo>
                  <a:pt x="27644" y="0"/>
                </a:moveTo>
                <a:lnTo>
                  <a:pt x="17761" y="1991"/>
                </a:lnTo>
                <a:lnTo>
                  <a:pt x="27644" y="1991"/>
                </a:lnTo>
                <a:lnTo>
                  <a:pt x="27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52998" y="3998538"/>
            <a:ext cx="73660" cy="164465"/>
          </a:xfrm>
          <a:custGeom>
            <a:avLst/>
            <a:gdLst/>
            <a:ahLst/>
            <a:cxnLst/>
            <a:rect l="l" t="t" r="r" b="b"/>
            <a:pathLst>
              <a:path w="73660" h="164464">
                <a:moveTo>
                  <a:pt x="33552" y="71324"/>
                </a:moveTo>
                <a:lnTo>
                  <a:pt x="17761" y="71324"/>
                </a:lnTo>
                <a:lnTo>
                  <a:pt x="17761" y="154531"/>
                </a:lnTo>
                <a:lnTo>
                  <a:pt x="15791" y="156488"/>
                </a:lnTo>
                <a:lnTo>
                  <a:pt x="0" y="156488"/>
                </a:lnTo>
                <a:lnTo>
                  <a:pt x="0" y="164420"/>
                </a:lnTo>
                <a:lnTo>
                  <a:pt x="55288" y="164420"/>
                </a:lnTo>
                <a:lnTo>
                  <a:pt x="55288" y="158479"/>
                </a:lnTo>
                <a:lnTo>
                  <a:pt x="51314" y="158479"/>
                </a:lnTo>
                <a:lnTo>
                  <a:pt x="37492" y="156488"/>
                </a:lnTo>
                <a:lnTo>
                  <a:pt x="35522" y="154531"/>
                </a:lnTo>
                <a:lnTo>
                  <a:pt x="33552" y="148590"/>
                </a:lnTo>
                <a:lnTo>
                  <a:pt x="33552" y="71324"/>
                </a:lnTo>
                <a:close/>
              </a:path>
              <a:path w="73660" h="164464">
                <a:moveTo>
                  <a:pt x="59227" y="63391"/>
                </a:moveTo>
                <a:lnTo>
                  <a:pt x="0" y="63391"/>
                </a:lnTo>
                <a:lnTo>
                  <a:pt x="0" y="71324"/>
                </a:lnTo>
                <a:lnTo>
                  <a:pt x="59227" y="71324"/>
                </a:lnTo>
                <a:lnTo>
                  <a:pt x="59227" y="63391"/>
                </a:lnTo>
                <a:close/>
              </a:path>
              <a:path w="73660" h="164464">
                <a:moveTo>
                  <a:pt x="33552" y="33652"/>
                </a:moveTo>
                <a:lnTo>
                  <a:pt x="17761" y="33652"/>
                </a:lnTo>
                <a:lnTo>
                  <a:pt x="17761" y="63391"/>
                </a:lnTo>
                <a:lnTo>
                  <a:pt x="33552" y="63391"/>
                </a:lnTo>
                <a:lnTo>
                  <a:pt x="33552" y="33652"/>
                </a:lnTo>
                <a:close/>
              </a:path>
              <a:path w="73660" h="164464">
                <a:moveTo>
                  <a:pt x="65136" y="0"/>
                </a:moveTo>
                <a:lnTo>
                  <a:pt x="43435" y="1956"/>
                </a:lnTo>
                <a:lnTo>
                  <a:pt x="31583" y="7897"/>
                </a:lnTo>
                <a:lnTo>
                  <a:pt x="29613" y="9889"/>
                </a:lnTo>
                <a:lnTo>
                  <a:pt x="27644" y="9889"/>
                </a:lnTo>
                <a:lnTo>
                  <a:pt x="27644" y="13838"/>
                </a:lnTo>
                <a:lnTo>
                  <a:pt x="23670" y="17822"/>
                </a:lnTo>
                <a:lnTo>
                  <a:pt x="21700" y="17822"/>
                </a:lnTo>
                <a:lnTo>
                  <a:pt x="21700" y="25755"/>
                </a:lnTo>
                <a:lnTo>
                  <a:pt x="19730" y="25755"/>
                </a:lnTo>
                <a:lnTo>
                  <a:pt x="19730" y="33652"/>
                </a:lnTo>
                <a:lnTo>
                  <a:pt x="35522" y="33652"/>
                </a:lnTo>
                <a:lnTo>
                  <a:pt x="35522" y="19814"/>
                </a:lnTo>
                <a:lnTo>
                  <a:pt x="37492" y="19814"/>
                </a:lnTo>
                <a:lnTo>
                  <a:pt x="37492" y="15830"/>
                </a:lnTo>
                <a:lnTo>
                  <a:pt x="39461" y="15830"/>
                </a:lnTo>
                <a:lnTo>
                  <a:pt x="39461" y="11881"/>
                </a:lnTo>
                <a:lnTo>
                  <a:pt x="41466" y="11881"/>
                </a:lnTo>
                <a:lnTo>
                  <a:pt x="47375" y="5940"/>
                </a:lnTo>
                <a:lnTo>
                  <a:pt x="47375" y="3948"/>
                </a:lnTo>
                <a:lnTo>
                  <a:pt x="69110" y="3948"/>
                </a:lnTo>
                <a:lnTo>
                  <a:pt x="65136" y="1956"/>
                </a:lnTo>
                <a:lnTo>
                  <a:pt x="65136" y="0"/>
                </a:lnTo>
                <a:close/>
              </a:path>
              <a:path w="73660" h="164464">
                <a:moveTo>
                  <a:pt x="69110" y="3948"/>
                </a:moveTo>
                <a:lnTo>
                  <a:pt x="47375" y="3948"/>
                </a:lnTo>
                <a:lnTo>
                  <a:pt x="61197" y="5940"/>
                </a:lnTo>
                <a:lnTo>
                  <a:pt x="59227" y="7897"/>
                </a:lnTo>
                <a:lnTo>
                  <a:pt x="57257" y="7897"/>
                </a:lnTo>
                <a:lnTo>
                  <a:pt x="57257" y="13838"/>
                </a:lnTo>
                <a:lnTo>
                  <a:pt x="55288" y="15830"/>
                </a:lnTo>
                <a:lnTo>
                  <a:pt x="57257" y="19814"/>
                </a:lnTo>
                <a:lnTo>
                  <a:pt x="59227" y="21771"/>
                </a:lnTo>
                <a:lnTo>
                  <a:pt x="69110" y="21771"/>
                </a:lnTo>
                <a:lnTo>
                  <a:pt x="73049" y="17822"/>
                </a:lnTo>
                <a:lnTo>
                  <a:pt x="71079" y="5940"/>
                </a:lnTo>
                <a:lnTo>
                  <a:pt x="69110" y="3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03036" y="4059937"/>
            <a:ext cx="99060" cy="105410"/>
          </a:xfrm>
          <a:custGeom>
            <a:avLst/>
            <a:gdLst/>
            <a:ahLst/>
            <a:cxnLst/>
            <a:rect l="l" t="t" r="r" b="b"/>
            <a:pathLst>
              <a:path w="99060" h="105410">
                <a:moveTo>
                  <a:pt x="69127" y="13873"/>
                </a:moveTo>
                <a:lnTo>
                  <a:pt x="37526" y="13873"/>
                </a:lnTo>
                <a:lnTo>
                  <a:pt x="55288" y="15865"/>
                </a:lnTo>
                <a:lnTo>
                  <a:pt x="59261" y="17822"/>
                </a:lnTo>
                <a:lnTo>
                  <a:pt x="65170" y="19814"/>
                </a:lnTo>
                <a:lnTo>
                  <a:pt x="75053" y="21806"/>
                </a:lnTo>
                <a:lnTo>
                  <a:pt x="78992" y="23763"/>
                </a:lnTo>
                <a:lnTo>
                  <a:pt x="61231" y="41620"/>
                </a:lnTo>
                <a:lnTo>
                  <a:pt x="57292" y="43577"/>
                </a:lnTo>
                <a:lnTo>
                  <a:pt x="51348" y="49518"/>
                </a:lnTo>
                <a:lnTo>
                  <a:pt x="47409" y="51510"/>
                </a:lnTo>
                <a:lnTo>
                  <a:pt x="25674" y="73316"/>
                </a:lnTo>
                <a:lnTo>
                  <a:pt x="23704" y="73316"/>
                </a:lnTo>
                <a:lnTo>
                  <a:pt x="23704" y="77265"/>
                </a:lnTo>
                <a:lnTo>
                  <a:pt x="9882" y="91139"/>
                </a:lnTo>
                <a:lnTo>
                  <a:pt x="7913" y="91139"/>
                </a:lnTo>
                <a:lnTo>
                  <a:pt x="7913" y="95087"/>
                </a:lnTo>
                <a:lnTo>
                  <a:pt x="5943" y="97079"/>
                </a:lnTo>
                <a:lnTo>
                  <a:pt x="3973" y="97079"/>
                </a:lnTo>
                <a:lnTo>
                  <a:pt x="3973" y="101028"/>
                </a:lnTo>
                <a:lnTo>
                  <a:pt x="2004" y="103020"/>
                </a:lnTo>
                <a:lnTo>
                  <a:pt x="0" y="105012"/>
                </a:lnTo>
                <a:lnTo>
                  <a:pt x="5943" y="105012"/>
                </a:lnTo>
                <a:lnTo>
                  <a:pt x="5943" y="101028"/>
                </a:lnTo>
                <a:lnTo>
                  <a:pt x="7913" y="101028"/>
                </a:lnTo>
                <a:lnTo>
                  <a:pt x="15826" y="93131"/>
                </a:lnTo>
                <a:lnTo>
                  <a:pt x="19765" y="91139"/>
                </a:lnTo>
                <a:lnTo>
                  <a:pt x="19765" y="89147"/>
                </a:lnTo>
                <a:lnTo>
                  <a:pt x="49379" y="89147"/>
                </a:lnTo>
                <a:lnTo>
                  <a:pt x="43470" y="87190"/>
                </a:lnTo>
                <a:lnTo>
                  <a:pt x="19765" y="85198"/>
                </a:lnTo>
                <a:lnTo>
                  <a:pt x="23704" y="83206"/>
                </a:lnTo>
                <a:lnTo>
                  <a:pt x="51348" y="55459"/>
                </a:lnTo>
                <a:lnTo>
                  <a:pt x="55288" y="53502"/>
                </a:lnTo>
                <a:lnTo>
                  <a:pt x="88875" y="19814"/>
                </a:lnTo>
                <a:lnTo>
                  <a:pt x="88875" y="15865"/>
                </a:lnTo>
                <a:lnTo>
                  <a:pt x="71114" y="15865"/>
                </a:lnTo>
                <a:lnTo>
                  <a:pt x="69127" y="13873"/>
                </a:lnTo>
                <a:close/>
              </a:path>
              <a:path w="99060" h="105410">
                <a:moveTo>
                  <a:pt x="88875" y="77265"/>
                </a:moveTo>
                <a:lnTo>
                  <a:pt x="80962" y="77265"/>
                </a:lnTo>
                <a:lnTo>
                  <a:pt x="80962" y="81214"/>
                </a:lnTo>
                <a:lnTo>
                  <a:pt x="77023" y="83206"/>
                </a:lnTo>
                <a:lnTo>
                  <a:pt x="73083" y="87190"/>
                </a:lnTo>
                <a:lnTo>
                  <a:pt x="67140" y="89147"/>
                </a:lnTo>
                <a:lnTo>
                  <a:pt x="19765" y="89147"/>
                </a:lnTo>
                <a:lnTo>
                  <a:pt x="33587" y="91139"/>
                </a:lnTo>
                <a:lnTo>
                  <a:pt x="45439" y="103020"/>
                </a:lnTo>
                <a:lnTo>
                  <a:pt x="49379" y="105012"/>
                </a:lnTo>
                <a:lnTo>
                  <a:pt x="65170" y="105012"/>
                </a:lnTo>
                <a:lnTo>
                  <a:pt x="73083" y="101028"/>
                </a:lnTo>
                <a:lnTo>
                  <a:pt x="82932" y="91139"/>
                </a:lnTo>
                <a:lnTo>
                  <a:pt x="82932" y="87190"/>
                </a:lnTo>
                <a:lnTo>
                  <a:pt x="84936" y="87190"/>
                </a:lnTo>
                <a:lnTo>
                  <a:pt x="84936" y="83206"/>
                </a:lnTo>
                <a:lnTo>
                  <a:pt x="86906" y="83206"/>
                </a:lnTo>
                <a:lnTo>
                  <a:pt x="88875" y="81214"/>
                </a:lnTo>
                <a:lnTo>
                  <a:pt x="88875" y="77265"/>
                </a:lnTo>
                <a:close/>
              </a:path>
              <a:path w="99060" h="105410">
                <a:moveTo>
                  <a:pt x="90845" y="69332"/>
                </a:moveTo>
                <a:lnTo>
                  <a:pt x="84936" y="69332"/>
                </a:lnTo>
                <a:lnTo>
                  <a:pt x="84936" y="73316"/>
                </a:lnTo>
                <a:lnTo>
                  <a:pt x="82932" y="73316"/>
                </a:lnTo>
                <a:lnTo>
                  <a:pt x="82932" y="77265"/>
                </a:lnTo>
                <a:lnTo>
                  <a:pt x="90845" y="77265"/>
                </a:lnTo>
                <a:lnTo>
                  <a:pt x="90845" y="69332"/>
                </a:lnTo>
                <a:close/>
              </a:path>
              <a:path w="99060" h="105410">
                <a:moveTo>
                  <a:pt x="55288" y="0"/>
                </a:moveTo>
                <a:lnTo>
                  <a:pt x="41466" y="1991"/>
                </a:lnTo>
                <a:lnTo>
                  <a:pt x="37526" y="3948"/>
                </a:lnTo>
                <a:lnTo>
                  <a:pt x="35557" y="5940"/>
                </a:lnTo>
                <a:lnTo>
                  <a:pt x="31617" y="7932"/>
                </a:lnTo>
                <a:lnTo>
                  <a:pt x="29648" y="9924"/>
                </a:lnTo>
                <a:lnTo>
                  <a:pt x="27644" y="9924"/>
                </a:lnTo>
                <a:lnTo>
                  <a:pt x="27644" y="13873"/>
                </a:lnTo>
                <a:lnTo>
                  <a:pt x="25674" y="15865"/>
                </a:lnTo>
                <a:lnTo>
                  <a:pt x="23704" y="15865"/>
                </a:lnTo>
                <a:lnTo>
                  <a:pt x="23704" y="19814"/>
                </a:lnTo>
                <a:lnTo>
                  <a:pt x="21735" y="19814"/>
                </a:lnTo>
                <a:lnTo>
                  <a:pt x="21735" y="23763"/>
                </a:lnTo>
                <a:lnTo>
                  <a:pt x="19765" y="25755"/>
                </a:lnTo>
                <a:lnTo>
                  <a:pt x="25674" y="25755"/>
                </a:lnTo>
                <a:lnTo>
                  <a:pt x="33587" y="17822"/>
                </a:lnTo>
                <a:lnTo>
                  <a:pt x="37526" y="15865"/>
                </a:lnTo>
                <a:lnTo>
                  <a:pt x="37526" y="13873"/>
                </a:lnTo>
                <a:lnTo>
                  <a:pt x="69127" y="13873"/>
                </a:lnTo>
                <a:lnTo>
                  <a:pt x="67140" y="11881"/>
                </a:lnTo>
                <a:lnTo>
                  <a:pt x="63201" y="9924"/>
                </a:lnTo>
                <a:lnTo>
                  <a:pt x="61231" y="5940"/>
                </a:lnTo>
                <a:lnTo>
                  <a:pt x="59261" y="3948"/>
                </a:lnTo>
                <a:lnTo>
                  <a:pt x="55288" y="1991"/>
                </a:lnTo>
                <a:lnTo>
                  <a:pt x="55288" y="0"/>
                </a:lnTo>
                <a:close/>
              </a:path>
              <a:path w="99060" h="105410">
                <a:moveTo>
                  <a:pt x="94784" y="7932"/>
                </a:moveTo>
                <a:lnTo>
                  <a:pt x="86906" y="7932"/>
                </a:lnTo>
                <a:lnTo>
                  <a:pt x="86906" y="11881"/>
                </a:lnTo>
                <a:lnTo>
                  <a:pt x="84936" y="13873"/>
                </a:lnTo>
                <a:lnTo>
                  <a:pt x="80962" y="15865"/>
                </a:lnTo>
                <a:lnTo>
                  <a:pt x="90845" y="15865"/>
                </a:lnTo>
                <a:lnTo>
                  <a:pt x="94784" y="11881"/>
                </a:lnTo>
                <a:lnTo>
                  <a:pt x="94784" y="7932"/>
                </a:lnTo>
                <a:close/>
              </a:path>
              <a:path w="99060" h="105410">
                <a:moveTo>
                  <a:pt x="98758" y="0"/>
                </a:moveTo>
                <a:lnTo>
                  <a:pt x="92814" y="0"/>
                </a:lnTo>
                <a:lnTo>
                  <a:pt x="92814" y="3948"/>
                </a:lnTo>
                <a:lnTo>
                  <a:pt x="88875" y="7932"/>
                </a:lnTo>
                <a:lnTo>
                  <a:pt x="96754" y="7932"/>
                </a:lnTo>
                <a:lnTo>
                  <a:pt x="98758" y="5940"/>
                </a:lnTo>
                <a:lnTo>
                  <a:pt x="987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96546" y="4040123"/>
            <a:ext cx="140335" cy="128905"/>
          </a:xfrm>
          <a:custGeom>
            <a:avLst/>
            <a:gdLst/>
            <a:ahLst/>
            <a:cxnLst/>
            <a:rect l="l" t="t" r="r" b="b"/>
            <a:pathLst>
              <a:path w="140335" h="128904">
                <a:moveTo>
                  <a:pt x="140224" y="0"/>
                </a:moveTo>
                <a:lnTo>
                  <a:pt x="132311" y="1991"/>
                </a:lnTo>
                <a:lnTo>
                  <a:pt x="116519" y="9924"/>
                </a:lnTo>
                <a:lnTo>
                  <a:pt x="110576" y="11881"/>
                </a:lnTo>
                <a:lnTo>
                  <a:pt x="98758" y="17822"/>
                </a:lnTo>
                <a:lnTo>
                  <a:pt x="92814" y="19814"/>
                </a:lnTo>
                <a:lnTo>
                  <a:pt x="80962" y="25755"/>
                </a:lnTo>
                <a:lnTo>
                  <a:pt x="75053" y="27747"/>
                </a:lnTo>
                <a:lnTo>
                  <a:pt x="63201" y="33687"/>
                </a:lnTo>
                <a:lnTo>
                  <a:pt x="57292" y="35679"/>
                </a:lnTo>
                <a:lnTo>
                  <a:pt x="45439" y="41620"/>
                </a:lnTo>
                <a:lnTo>
                  <a:pt x="39496" y="43577"/>
                </a:lnTo>
                <a:lnTo>
                  <a:pt x="27644" y="49518"/>
                </a:lnTo>
                <a:lnTo>
                  <a:pt x="21735" y="51510"/>
                </a:lnTo>
                <a:lnTo>
                  <a:pt x="9882" y="57451"/>
                </a:lnTo>
                <a:lnTo>
                  <a:pt x="3973" y="59443"/>
                </a:lnTo>
                <a:lnTo>
                  <a:pt x="2004" y="59443"/>
                </a:lnTo>
                <a:lnTo>
                  <a:pt x="2004" y="63391"/>
                </a:lnTo>
                <a:lnTo>
                  <a:pt x="0" y="65383"/>
                </a:lnTo>
                <a:lnTo>
                  <a:pt x="3973" y="69332"/>
                </a:lnTo>
                <a:lnTo>
                  <a:pt x="9882" y="71324"/>
                </a:lnTo>
                <a:lnTo>
                  <a:pt x="29648" y="81249"/>
                </a:lnTo>
                <a:lnTo>
                  <a:pt x="35557" y="83206"/>
                </a:lnTo>
                <a:lnTo>
                  <a:pt x="55288" y="93131"/>
                </a:lnTo>
                <a:lnTo>
                  <a:pt x="61231" y="95087"/>
                </a:lnTo>
                <a:lnTo>
                  <a:pt x="80962" y="105012"/>
                </a:lnTo>
                <a:lnTo>
                  <a:pt x="86906" y="107004"/>
                </a:lnTo>
                <a:lnTo>
                  <a:pt x="106636" y="116894"/>
                </a:lnTo>
                <a:lnTo>
                  <a:pt x="112580" y="118886"/>
                </a:lnTo>
                <a:lnTo>
                  <a:pt x="132311" y="128775"/>
                </a:lnTo>
                <a:lnTo>
                  <a:pt x="140224" y="128775"/>
                </a:lnTo>
                <a:lnTo>
                  <a:pt x="140224" y="120843"/>
                </a:lnTo>
                <a:lnTo>
                  <a:pt x="136250" y="120843"/>
                </a:lnTo>
                <a:lnTo>
                  <a:pt x="120458" y="112945"/>
                </a:lnTo>
                <a:lnTo>
                  <a:pt x="114550" y="110953"/>
                </a:lnTo>
                <a:lnTo>
                  <a:pt x="98758" y="103020"/>
                </a:lnTo>
                <a:lnTo>
                  <a:pt x="92814" y="101028"/>
                </a:lnTo>
                <a:lnTo>
                  <a:pt x="80962" y="95087"/>
                </a:lnTo>
                <a:lnTo>
                  <a:pt x="75053" y="93131"/>
                </a:lnTo>
                <a:lnTo>
                  <a:pt x="59261" y="85198"/>
                </a:lnTo>
                <a:lnTo>
                  <a:pt x="53318" y="83206"/>
                </a:lnTo>
                <a:lnTo>
                  <a:pt x="37526" y="75273"/>
                </a:lnTo>
                <a:lnTo>
                  <a:pt x="31617" y="73316"/>
                </a:lnTo>
                <a:lnTo>
                  <a:pt x="19765" y="67375"/>
                </a:lnTo>
                <a:lnTo>
                  <a:pt x="13822" y="65383"/>
                </a:lnTo>
                <a:lnTo>
                  <a:pt x="19765" y="63391"/>
                </a:lnTo>
                <a:lnTo>
                  <a:pt x="43470" y="51510"/>
                </a:lnTo>
                <a:lnTo>
                  <a:pt x="49379" y="49518"/>
                </a:lnTo>
                <a:lnTo>
                  <a:pt x="73083" y="37636"/>
                </a:lnTo>
                <a:lnTo>
                  <a:pt x="78992" y="35679"/>
                </a:lnTo>
                <a:lnTo>
                  <a:pt x="102697" y="23763"/>
                </a:lnTo>
                <a:lnTo>
                  <a:pt x="108606" y="21806"/>
                </a:lnTo>
                <a:lnTo>
                  <a:pt x="140224" y="5940"/>
                </a:lnTo>
                <a:lnTo>
                  <a:pt x="1402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31520" y="4006435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21735" y="25755"/>
                </a:moveTo>
                <a:lnTo>
                  <a:pt x="9882" y="25755"/>
                </a:lnTo>
                <a:lnTo>
                  <a:pt x="9882" y="31695"/>
                </a:lnTo>
                <a:lnTo>
                  <a:pt x="7913" y="31695"/>
                </a:lnTo>
                <a:lnTo>
                  <a:pt x="7913" y="35679"/>
                </a:lnTo>
                <a:lnTo>
                  <a:pt x="5943" y="35679"/>
                </a:lnTo>
                <a:lnTo>
                  <a:pt x="5943" y="41620"/>
                </a:lnTo>
                <a:lnTo>
                  <a:pt x="3973" y="41620"/>
                </a:lnTo>
                <a:lnTo>
                  <a:pt x="3973" y="49553"/>
                </a:lnTo>
                <a:lnTo>
                  <a:pt x="2004" y="49553"/>
                </a:lnTo>
                <a:lnTo>
                  <a:pt x="2004" y="79257"/>
                </a:lnTo>
                <a:lnTo>
                  <a:pt x="0" y="81249"/>
                </a:lnTo>
                <a:lnTo>
                  <a:pt x="2004" y="112945"/>
                </a:lnTo>
                <a:lnTo>
                  <a:pt x="3973" y="120878"/>
                </a:lnTo>
                <a:lnTo>
                  <a:pt x="9882" y="138700"/>
                </a:lnTo>
                <a:lnTo>
                  <a:pt x="13822" y="142649"/>
                </a:lnTo>
                <a:lnTo>
                  <a:pt x="15826" y="146633"/>
                </a:lnTo>
                <a:lnTo>
                  <a:pt x="19765" y="150582"/>
                </a:lnTo>
                <a:lnTo>
                  <a:pt x="23704" y="152574"/>
                </a:lnTo>
                <a:lnTo>
                  <a:pt x="27644" y="156523"/>
                </a:lnTo>
                <a:lnTo>
                  <a:pt x="31617" y="158514"/>
                </a:lnTo>
                <a:lnTo>
                  <a:pt x="37526" y="160471"/>
                </a:lnTo>
                <a:lnTo>
                  <a:pt x="63201" y="160471"/>
                </a:lnTo>
                <a:lnTo>
                  <a:pt x="71079" y="156523"/>
                </a:lnTo>
                <a:lnTo>
                  <a:pt x="41466" y="156523"/>
                </a:lnTo>
                <a:lnTo>
                  <a:pt x="33587" y="152574"/>
                </a:lnTo>
                <a:lnTo>
                  <a:pt x="31617" y="148590"/>
                </a:lnTo>
                <a:lnTo>
                  <a:pt x="27644" y="144641"/>
                </a:lnTo>
                <a:lnTo>
                  <a:pt x="23704" y="136708"/>
                </a:lnTo>
                <a:lnTo>
                  <a:pt x="21735" y="128775"/>
                </a:lnTo>
                <a:lnTo>
                  <a:pt x="19765" y="112945"/>
                </a:lnTo>
                <a:lnTo>
                  <a:pt x="17795" y="79257"/>
                </a:lnTo>
                <a:lnTo>
                  <a:pt x="19765" y="77265"/>
                </a:lnTo>
                <a:lnTo>
                  <a:pt x="19765" y="39628"/>
                </a:lnTo>
                <a:lnTo>
                  <a:pt x="21735" y="39628"/>
                </a:lnTo>
                <a:lnTo>
                  <a:pt x="21735" y="25755"/>
                </a:lnTo>
                <a:close/>
              </a:path>
              <a:path w="97155" h="160654">
                <a:moveTo>
                  <a:pt x="84936" y="138700"/>
                </a:moveTo>
                <a:lnTo>
                  <a:pt x="73083" y="138700"/>
                </a:lnTo>
                <a:lnTo>
                  <a:pt x="73083" y="142649"/>
                </a:lnTo>
                <a:lnTo>
                  <a:pt x="71114" y="144641"/>
                </a:lnTo>
                <a:lnTo>
                  <a:pt x="69110" y="144641"/>
                </a:lnTo>
                <a:lnTo>
                  <a:pt x="69110" y="148590"/>
                </a:lnTo>
                <a:lnTo>
                  <a:pt x="63201" y="154531"/>
                </a:lnTo>
                <a:lnTo>
                  <a:pt x="59261" y="156523"/>
                </a:lnTo>
                <a:lnTo>
                  <a:pt x="71079" y="156523"/>
                </a:lnTo>
                <a:lnTo>
                  <a:pt x="75053" y="154531"/>
                </a:lnTo>
                <a:lnTo>
                  <a:pt x="82932" y="146633"/>
                </a:lnTo>
                <a:lnTo>
                  <a:pt x="82932" y="142649"/>
                </a:lnTo>
                <a:lnTo>
                  <a:pt x="84936" y="142649"/>
                </a:lnTo>
                <a:lnTo>
                  <a:pt x="84936" y="138700"/>
                </a:lnTo>
                <a:close/>
              </a:path>
              <a:path w="97155" h="160654">
                <a:moveTo>
                  <a:pt x="90845" y="124827"/>
                </a:moveTo>
                <a:lnTo>
                  <a:pt x="77023" y="124827"/>
                </a:lnTo>
                <a:lnTo>
                  <a:pt x="77023" y="132759"/>
                </a:lnTo>
                <a:lnTo>
                  <a:pt x="75053" y="132759"/>
                </a:lnTo>
                <a:lnTo>
                  <a:pt x="75053" y="138700"/>
                </a:lnTo>
                <a:lnTo>
                  <a:pt x="86906" y="138700"/>
                </a:lnTo>
                <a:lnTo>
                  <a:pt x="86906" y="134716"/>
                </a:lnTo>
                <a:lnTo>
                  <a:pt x="88875" y="134716"/>
                </a:lnTo>
                <a:lnTo>
                  <a:pt x="88875" y="130767"/>
                </a:lnTo>
                <a:lnTo>
                  <a:pt x="90845" y="130767"/>
                </a:lnTo>
                <a:lnTo>
                  <a:pt x="90845" y="124827"/>
                </a:lnTo>
                <a:close/>
              </a:path>
              <a:path w="97155" h="160654">
                <a:moveTo>
                  <a:pt x="71114" y="5940"/>
                </a:moveTo>
                <a:lnTo>
                  <a:pt x="59261" y="5940"/>
                </a:lnTo>
                <a:lnTo>
                  <a:pt x="59261" y="7932"/>
                </a:lnTo>
                <a:lnTo>
                  <a:pt x="63201" y="9924"/>
                </a:lnTo>
                <a:lnTo>
                  <a:pt x="69110" y="15865"/>
                </a:lnTo>
                <a:lnTo>
                  <a:pt x="71114" y="19814"/>
                </a:lnTo>
                <a:lnTo>
                  <a:pt x="75053" y="31695"/>
                </a:lnTo>
                <a:lnTo>
                  <a:pt x="77023" y="39628"/>
                </a:lnTo>
                <a:lnTo>
                  <a:pt x="78992" y="124827"/>
                </a:lnTo>
                <a:lnTo>
                  <a:pt x="92814" y="124827"/>
                </a:lnTo>
                <a:lnTo>
                  <a:pt x="92814" y="120878"/>
                </a:lnTo>
                <a:lnTo>
                  <a:pt x="94784" y="120878"/>
                </a:lnTo>
                <a:lnTo>
                  <a:pt x="94784" y="110953"/>
                </a:lnTo>
                <a:lnTo>
                  <a:pt x="96754" y="110953"/>
                </a:lnTo>
                <a:lnTo>
                  <a:pt x="94784" y="51510"/>
                </a:lnTo>
                <a:lnTo>
                  <a:pt x="90845" y="35679"/>
                </a:lnTo>
                <a:lnTo>
                  <a:pt x="88875" y="29739"/>
                </a:lnTo>
                <a:lnTo>
                  <a:pt x="84936" y="21806"/>
                </a:lnTo>
                <a:lnTo>
                  <a:pt x="82932" y="19814"/>
                </a:lnTo>
                <a:lnTo>
                  <a:pt x="80962" y="15865"/>
                </a:lnTo>
                <a:lnTo>
                  <a:pt x="71114" y="5940"/>
                </a:lnTo>
                <a:close/>
              </a:path>
              <a:path w="97155" h="160654">
                <a:moveTo>
                  <a:pt x="61231" y="0"/>
                </a:moveTo>
                <a:lnTo>
                  <a:pt x="37526" y="1991"/>
                </a:lnTo>
                <a:lnTo>
                  <a:pt x="25674" y="7932"/>
                </a:lnTo>
                <a:lnTo>
                  <a:pt x="17795" y="15865"/>
                </a:lnTo>
                <a:lnTo>
                  <a:pt x="15826" y="15865"/>
                </a:lnTo>
                <a:lnTo>
                  <a:pt x="15826" y="19814"/>
                </a:lnTo>
                <a:lnTo>
                  <a:pt x="13822" y="19814"/>
                </a:lnTo>
                <a:lnTo>
                  <a:pt x="13822" y="23798"/>
                </a:lnTo>
                <a:lnTo>
                  <a:pt x="11852" y="25755"/>
                </a:lnTo>
                <a:lnTo>
                  <a:pt x="23704" y="25755"/>
                </a:lnTo>
                <a:lnTo>
                  <a:pt x="23704" y="21806"/>
                </a:lnTo>
                <a:lnTo>
                  <a:pt x="25674" y="21806"/>
                </a:lnTo>
                <a:lnTo>
                  <a:pt x="25674" y="17857"/>
                </a:lnTo>
                <a:lnTo>
                  <a:pt x="27644" y="17857"/>
                </a:lnTo>
                <a:lnTo>
                  <a:pt x="35557" y="9924"/>
                </a:lnTo>
                <a:lnTo>
                  <a:pt x="39496" y="7932"/>
                </a:lnTo>
                <a:lnTo>
                  <a:pt x="59261" y="5940"/>
                </a:lnTo>
                <a:lnTo>
                  <a:pt x="71114" y="5940"/>
                </a:lnTo>
                <a:lnTo>
                  <a:pt x="67140" y="3983"/>
                </a:lnTo>
                <a:lnTo>
                  <a:pt x="61231" y="1991"/>
                </a:lnTo>
                <a:lnTo>
                  <a:pt x="612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44247" y="4351174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19730" y="39625"/>
                </a:moveTo>
                <a:lnTo>
                  <a:pt x="3939" y="39625"/>
                </a:lnTo>
                <a:lnTo>
                  <a:pt x="3939" y="47547"/>
                </a:lnTo>
                <a:lnTo>
                  <a:pt x="1969" y="47547"/>
                </a:lnTo>
                <a:lnTo>
                  <a:pt x="1969" y="79246"/>
                </a:lnTo>
                <a:lnTo>
                  <a:pt x="0" y="81228"/>
                </a:lnTo>
                <a:lnTo>
                  <a:pt x="1969" y="110946"/>
                </a:lnTo>
                <a:lnTo>
                  <a:pt x="5908" y="126797"/>
                </a:lnTo>
                <a:lnTo>
                  <a:pt x="9882" y="138683"/>
                </a:lnTo>
                <a:lnTo>
                  <a:pt x="13822" y="142645"/>
                </a:lnTo>
                <a:lnTo>
                  <a:pt x="15791" y="146608"/>
                </a:lnTo>
                <a:lnTo>
                  <a:pt x="21735" y="152553"/>
                </a:lnTo>
                <a:lnTo>
                  <a:pt x="25674" y="154534"/>
                </a:lnTo>
                <a:lnTo>
                  <a:pt x="27644" y="156516"/>
                </a:lnTo>
                <a:lnTo>
                  <a:pt x="31583" y="158493"/>
                </a:lnTo>
                <a:lnTo>
                  <a:pt x="37526" y="160475"/>
                </a:lnTo>
                <a:lnTo>
                  <a:pt x="61197" y="160475"/>
                </a:lnTo>
                <a:lnTo>
                  <a:pt x="73049" y="154534"/>
                </a:lnTo>
                <a:lnTo>
                  <a:pt x="41466" y="154534"/>
                </a:lnTo>
                <a:lnTo>
                  <a:pt x="33552" y="150571"/>
                </a:lnTo>
                <a:lnTo>
                  <a:pt x="31583" y="146608"/>
                </a:lnTo>
                <a:lnTo>
                  <a:pt x="27644" y="142645"/>
                </a:lnTo>
                <a:lnTo>
                  <a:pt x="23704" y="134720"/>
                </a:lnTo>
                <a:lnTo>
                  <a:pt x="21735" y="126797"/>
                </a:lnTo>
                <a:lnTo>
                  <a:pt x="19730" y="112927"/>
                </a:lnTo>
                <a:lnTo>
                  <a:pt x="17761" y="77265"/>
                </a:lnTo>
                <a:lnTo>
                  <a:pt x="19730" y="75284"/>
                </a:lnTo>
                <a:lnTo>
                  <a:pt x="19730" y="39625"/>
                </a:lnTo>
                <a:close/>
              </a:path>
              <a:path w="97155" h="160654">
                <a:moveTo>
                  <a:pt x="90845" y="124816"/>
                </a:moveTo>
                <a:lnTo>
                  <a:pt x="75019" y="124816"/>
                </a:lnTo>
                <a:lnTo>
                  <a:pt x="75019" y="134720"/>
                </a:lnTo>
                <a:lnTo>
                  <a:pt x="73049" y="134720"/>
                </a:lnTo>
                <a:lnTo>
                  <a:pt x="73049" y="138683"/>
                </a:lnTo>
                <a:lnTo>
                  <a:pt x="71079" y="138683"/>
                </a:lnTo>
                <a:lnTo>
                  <a:pt x="71079" y="142645"/>
                </a:lnTo>
                <a:lnTo>
                  <a:pt x="69110" y="144627"/>
                </a:lnTo>
                <a:lnTo>
                  <a:pt x="67140" y="144627"/>
                </a:lnTo>
                <a:lnTo>
                  <a:pt x="67140" y="148590"/>
                </a:lnTo>
                <a:lnTo>
                  <a:pt x="65170" y="150571"/>
                </a:lnTo>
                <a:lnTo>
                  <a:pt x="57257" y="154534"/>
                </a:lnTo>
                <a:lnTo>
                  <a:pt x="73049" y="154534"/>
                </a:lnTo>
                <a:lnTo>
                  <a:pt x="82932" y="144627"/>
                </a:lnTo>
                <a:lnTo>
                  <a:pt x="82932" y="140664"/>
                </a:lnTo>
                <a:lnTo>
                  <a:pt x="84901" y="140664"/>
                </a:lnTo>
                <a:lnTo>
                  <a:pt x="84901" y="136701"/>
                </a:lnTo>
                <a:lnTo>
                  <a:pt x="86871" y="136701"/>
                </a:lnTo>
                <a:lnTo>
                  <a:pt x="86871" y="132738"/>
                </a:lnTo>
                <a:lnTo>
                  <a:pt x="88841" y="132738"/>
                </a:lnTo>
                <a:lnTo>
                  <a:pt x="88841" y="128779"/>
                </a:lnTo>
                <a:lnTo>
                  <a:pt x="90845" y="128779"/>
                </a:lnTo>
                <a:lnTo>
                  <a:pt x="90845" y="124816"/>
                </a:lnTo>
                <a:close/>
              </a:path>
              <a:path w="97155" h="160654">
                <a:moveTo>
                  <a:pt x="67140" y="3962"/>
                </a:moveTo>
                <a:lnTo>
                  <a:pt x="57257" y="3962"/>
                </a:lnTo>
                <a:lnTo>
                  <a:pt x="57257" y="5944"/>
                </a:lnTo>
                <a:lnTo>
                  <a:pt x="65170" y="9907"/>
                </a:lnTo>
                <a:lnTo>
                  <a:pt x="69110" y="13870"/>
                </a:lnTo>
                <a:lnTo>
                  <a:pt x="71079" y="17832"/>
                </a:lnTo>
                <a:lnTo>
                  <a:pt x="75019" y="29718"/>
                </a:lnTo>
                <a:lnTo>
                  <a:pt x="77023" y="41606"/>
                </a:lnTo>
                <a:lnTo>
                  <a:pt x="78992" y="110946"/>
                </a:lnTo>
                <a:lnTo>
                  <a:pt x="77023" y="110946"/>
                </a:lnTo>
                <a:lnTo>
                  <a:pt x="77023" y="124816"/>
                </a:lnTo>
                <a:lnTo>
                  <a:pt x="92814" y="124816"/>
                </a:lnTo>
                <a:lnTo>
                  <a:pt x="92814" y="118872"/>
                </a:lnTo>
                <a:lnTo>
                  <a:pt x="94784" y="118872"/>
                </a:lnTo>
                <a:lnTo>
                  <a:pt x="94784" y="108965"/>
                </a:lnTo>
                <a:lnTo>
                  <a:pt x="96754" y="108965"/>
                </a:lnTo>
                <a:lnTo>
                  <a:pt x="94784" y="51510"/>
                </a:lnTo>
                <a:lnTo>
                  <a:pt x="82932" y="17832"/>
                </a:lnTo>
                <a:lnTo>
                  <a:pt x="80962" y="13870"/>
                </a:lnTo>
                <a:lnTo>
                  <a:pt x="77023" y="9907"/>
                </a:lnTo>
                <a:lnTo>
                  <a:pt x="73049" y="7925"/>
                </a:lnTo>
                <a:lnTo>
                  <a:pt x="71079" y="5944"/>
                </a:lnTo>
                <a:lnTo>
                  <a:pt x="67140" y="3962"/>
                </a:lnTo>
                <a:close/>
              </a:path>
              <a:path w="97155" h="160654">
                <a:moveTo>
                  <a:pt x="25674" y="17832"/>
                </a:moveTo>
                <a:lnTo>
                  <a:pt x="13822" y="17832"/>
                </a:lnTo>
                <a:lnTo>
                  <a:pt x="13822" y="21792"/>
                </a:lnTo>
                <a:lnTo>
                  <a:pt x="11852" y="23773"/>
                </a:lnTo>
                <a:lnTo>
                  <a:pt x="9882" y="23773"/>
                </a:lnTo>
                <a:lnTo>
                  <a:pt x="9882" y="29718"/>
                </a:lnTo>
                <a:lnTo>
                  <a:pt x="7913" y="29718"/>
                </a:lnTo>
                <a:lnTo>
                  <a:pt x="7913" y="33680"/>
                </a:lnTo>
                <a:lnTo>
                  <a:pt x="5908" y="33680"/>
                </a:lnTo>
                <a:lnTo>
                  <a:pt x="5908" y="39625"/>
                </a:lnTo>
                <a:lnTo>
                  <a:pt x="21735" y="39625"/>
                </a:lnTo>
                <a:lnTo>
                  <a:pt x="21735" y="25755"/>
                </a:lnTo>
                <a:lnTo>
                  <a:pt x="23704" y="25755"/>
                </a:lnTo>
                <a:lnTo>
                  <a:pt x="23704" y="21792"/>
                </a:lnTo>
                <a:lnTo>
                  <a:pt x="25674" y="21792"/>
                </a:lnTo>
                <a:lnTo>
                  <a:pt x="25674" y="17832"/>
                </a:lnTo>
                <a:close/>
              </a:path>
              <a:path w="97155" h="160654">
                <a:moveTo>
                  <a:pt x="61197" y="0"/>
                </a:moveTo>
                <a:lnTo>
                  <a:pt x="37526" y="1981"/>
                </a:lnTo>
                <a:lnTo>
                  <a:pt x="31583" y="3962"/>
                </a:lnTo>
                <a:lnTo>
                  <a:pt x="27644" y="5944"/>
                </a:lnTo>
                <a:lnTo>
                  <a:pt x="23704" y="9907"/>
                </a:lnTo>
                <a:lnTo>
                  <a:pt x="19730" y="11888"/>
                </a:lnTo>
                <a:lnTo>
                  <a:pt x="17761" y="11888"/>
                </a:lnTo>
                <a:lnTo>
                  <a:pt x="17761" y="15851"/>
                </a:lnTo>
                <a:lnTo>
                  <a:pt x="15791" y="17832"/>
                </a:lnTo>
                <a:lnTo>
                  <a:pt x="27644" y="17832"/>
                </a:lnTo>
                <a:lnTo>
                  <a:pt x="27644" y="13870"/>
                </a:lnTo>
                <a:lnTo>
                  <a:pt x="29613" y="13870"/>
                </a:lnTo>
                <a:lnTo>
                  <a:pt x="33552" y="9907"/>
                </a:lnTo>
                <a:lnTo>
                  <a:pt x="37526" y="7925"/>
                </a:lnTo>
                <a:lnTo>
                  <a:pt x="39496" y="5944"/>
                </a:lnTo>
                <a:lnTo>
                  <a:pt x="57257" y="3962"/>
                </a:lnTo>
                <a:lnTo>
                  <a:pt x="67140" y="3962"/>
                </a:lnTo>
                <a:lnTo>
                  <a:pt x="61197" y="1981"/>
                </a:lnTo>
                <a:lnTo>
                  <a:pt x="611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87829" y="4313046"/>
            <a:ext cx="2274465" cy="355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15765" y="3790951"/>
            <a:ext cx="587375" cy="354965"/>
          </a:xfrm>
          <a:custGeom>
            <a:avLst/>
            <a:gdLst/>
            <a:ahLst/>
            <a:cxnLst/>
            <a:rect l="l" t="t" r="r" b="b"/>
            <a:pathLst>
              <a:path w="587375" h="354964">
                <a:moveTo>
                  <a:pt x="507" y="334263"/>
                </a:moveTo>
                <a:lnTo>
                  <a:pt x="0" y="354075"/>
                </a:lnTo>
                <a:lnTo>
                  <a:pt x="19430" y="354456"/>
                </a:lnTo>
                <a:lnTo>
                  <a:pt x="39877" y="354075"/>
                </a:lnTo>
                <a:lnTo>
                  <a:pt x="82549" y="351789"/>
                </a:lnTo>
                <a:lnTo>
                  <a:pt x="127634" y="346836"/>
                </a:lnTo>
                <a:lnTo>
                  <a:pt x="174370" y="338454"/>
                </a:lnTo>
                <a:lnTo>
                  <a:pt x="191841" y="334644"/>
                </a:lnTo>
                <a:lnTo>
                  <a:pt x="19303" y="334644"/>
                </a:lnTo>
                <a:lnTo>
                  <a:pt x="19537" y="334642"/>
                </a:lnTo>
                <a:lnTo>
                  <a:pt x="507" y="334263"/>
                </a:lnTo>
                <a:close/>
              </a:path>
              <a:path w="587375" h="354964">
                <a:moveTo>
                  <a:pt x="19537" y="334642"/>
                </a:moveTo>
                <a:lnTo>
                  <a:pt x="19303" y="334644"/>
                </a:lnTo>
                <a:lnTo>
                  <a:pt x="19684" y="334644"/>
                </a:lnTo>
                <a:lnTo>
                  <a:pt x="19537" y="334642"/>
                </a:lnTo>
                <a:close/>
              </a:path>
              <a:path w="587375" h="354964">
                <a:moveTo>
                  <a:pt x="102742" y="329945"/>
                </a:moveTo>
                <a:lnTo>
                  <a:pt x="80898" y="332104"/>
                </a:lnTo>
                <a:lnTo>
                  <a:pt x="59689" y="333628"/>
                </a:lnTo>
                <a:lnTo>
                  <a:pt x="59943" y="333628"/>
                </a:lnTo>
                <a:lnTo>
                  <a:pt x="39242" y="334390"/>
                </a:lnTo>
                <a:lnTo>
                  <a:pt x="39496" y="334390"/>
                </a:lnTo>
                <a:lnTo>
                  <a:pt x="19537" y="334642"/>
                </a:lnTo>
                <a:lnTo>
                  <a:pt x="191854" y="334642"/>
                </a:lnTo>
                <a:lnTo>
                  <a:pt x="198246" y="333247"/>
                </a:lnTo>
                <a:lnTo>
                  <a:pt x="210013" y="330072"/>
                </a:lnTo>
                <a:lnTo>
                  <a:pt x="102488" y="330072"/>
                </a:lnTo>
                <a:lnTo>
                  <a:pt x="102742" y="329945"/>
                </a:lnTo>
                <a:close/>
              </a:path>
              <a:path w="587375" h="354964">
                <a:moveTo>
                  <a:pt x="147573" y="323468"/>
                </a:moveTo>
                <a:lnTo>
                  <a:pt x="124586" y="327151"/>
                </a:lnTo>
                <a:lnTo>
                  <a:pt x="124967" y="327151"/>
                </a:lnTo>
                <a:lnTo>
                  <a:pt x="102488" y="330072"/>
                </a:lnTo>
                <a:lnTo>
                  <a:pt x="210013" y="330072"/>
                </a:lnTo>
                <a:lnTo>
                  <a:pt x="222249" y="326770"/>
                </a:lnTo>
                <a:lnTo>
                  <a:pt x="232889" y="323595"/>
                </a:lnTo>
                <a:lnTo>
                  <a:pt x="147192" y="323595"/>
                </a:lnTo>
                <a:lnTo>
                  <a:pt x="147573" y="323468"/>
                </a:lnTo>
                <a:close/>
              </a:path>
              <a:path w="587375" h="354964">
                <a:moveTo>
                  <a:pt x="170433" y="319023"/>
                </a:moveTo>
                <a:lnTo>
                  <a:pt x="147192" y="323595"/>
                </a:lnTo>
                <a:lnTo>
                  <a:pt x="232889" y="323595"/>
                </a:lnTo>
                <a:lnTo>
                  <a:pt x="246506" y="319531"/>
                </a:lnTo>
                <a:lnTo>
                  <a:pt x="247644" y="319150"/>
                </a:lnTo>
                <a:lnTo>
                  <a:pt x="170179" y="319150"/>
                </a:lnTo>
                <a:lnTo>
                  <a:pt x="170433" y="319023"/>
                </a:lnTo>
                <a:close/>
              </a:path>
              <a:path w="587375" h="354964">
                <a:moveTo>
                  <a:pt x="217042" y="307720"/>
                </a:moveTo>
                <a:lnTo>
                  <a:pt x="193420" y="313943"/>
                </a:lnTo>
                <a:lnTo>
                  <a:pt x="193801" y="313943"/>
                </a:lnTo>
                <a:lnTo>
                  <a:pt x="170179" y="319150"/>
                </a:lnTo>
                <a:lnTo>
                  <a:pt x="247644" y="319150"/>
                </a:lnTo>
                <a:lnTo>
                  <a:pt x="270763" y="311403"/>
                </a:lnTo>
                <a:lnTo>
                  <a:pt x="280068" y="307847"/>
                </a:lnTo>
                <a:lnTo>
                  <a:pt x="216788" y="307847"/>
                </a:lnTo>
                <a:lnTo>
                  <a:pt x="217042" y="307720"/>
                </a:lnTo>
                <a:close/>
              </a:path>
              <a:path w="587375" h="354964">
                <a:moveTo>
                  <a:pt x="298570" y="300608"/>
                </a:moveTo>
                <a:lnTo>
                  <a:pt x="240664" y="300608"/>
                </a:lnTo>
                <a:lnTo>
                  <a:pt x="216788" y="307847"/>
                </a:lnTo>
                <a:lnTo>
                  <a:pt x="280068" y="307847"/>
                </a:lnTo>
                <a:lnTo>
                  <a:pt x="295020" y="302132"/>
                </a:lnTo>
                <a:lnTo>
                  <a:pt x="298570" y="300608"/>
                </a:lnTo>
                <a:close/>
              </a:path>
              <a:path w="587375" h="354964">
                <a:moveTo>
                  <a:pt x="317207" y="292607"/>
                </a:moveTo>
                <a:lnTo>
                  <a:pt x="264286" y="292607"/>
                </a:lnTo>
                <a:lnTo>
                  <a:pt x="240608" y="300626"/>
                </a:lnTo>
                <a:lnTo>
                  <a:pt x="298570" y="300608"/>
                </a:lnTo>
                <a:lnTo>
                  <a:pt x="317207" y="292607"/>
                </a:lnTo>
                <a:close/>
              </a:path>
              <a:path w="587375" h="354964">
                <a:moveTo>
                  <a:pt x="287781" y="283590"/>
                </a:moveTo>
                <a:lnTo>
                  <a:pt x="263905" y="292734"/>
                </a:lnTo>
                <a:lnTo>
                  <a:pt x="264286" y="292607"/>
                </a:lnTo>
                <a:lnTo>
                  <a:pt x="317207" y="292607"/>
                </a:lnTo>
                <a:lnTo>
                  <a:pt x="319277" y="291718"/>
                </a:lnTo>
                <a:lnTo>
                  <a:pt x="335631" y="283844"/>
                </a:lnTo>
                <a:lnTo>
                  <a:pt x="287400" y="283844"/>
                </a:lnTo>
                <a:lnTo>
                  <a:pt x="287781" y="283590"/>
                </a:lnTo>
                <a:close/>
              </a:path>
              <a:path w="587375" h="354964">
                <a:moveTo>
                  <a:pt x="311276" y="273557"/>
                </a:moveTo>
                <a:lnTo>
                  <a:pt x="287400" y="283844"/>
                </a:lnTo>
                <a:lnTo>
                  <a:pt x="335631" y="283844"/>
                </a:lnTo>
                <a:lnTo>
                  <a:pt x="343280" y="280161"/>
                </a:lnTo>
                <a:lnTo>
                  <a:pt x="355233" y="273811"/>
                </a:lnTo>
                <a:lnTo>
                  <a:pt x="310895" y="273811"/>
                </a:lnTo>
                <a:lnTo>
                  <a:pt x="311276" y="273557"/>
                </a:lnTo>
                <a:close/>
              </a:path>
              <a:path w="587375" h="354964">
                <a:moveTo>
                  <a:pt x="334517" y="262381"/>
                </a:moveTo>
                <a:lnTo>
                  <a:pt x="310895" y="273811"/>
                </a:lnTo>
                <a:lnTo>
                  <a:pt x="355233" y="273811"/>
                </a:lnTo>
                <a:lnTo>
                  <a:pt x="367664" y="267207"/>
                </a:lnTo>
                <a:lnTo>
                  <a:pt x="373279" y="262635"/>
                </a:lnTo>
                <a:lnTo>
                  <a:pt x="334136" y="262635"/>
                </a:lnTo>
                <a:lnTo>
                  <a:pt x="334517" y="262381"/>
                </a:lnTo>
                <a:close/>
              </a:path>
              <a:path w="587375" h="354964">
                <a:moveTo>
                  <a:pt x="356700" y="250618"/>
                </a:moveTo>
                <a:lnTo>
                  <a:pt x="334136" y="262635"/>
                </a:lnTo>
                <a:lnTo>
                  <a:pt x="373279" y="262635"/>
                </a:lnTo>
                <a:lnTo>
                  <a:pt x="387315" y="251205"/>
                </a:lnTo>
                <a:lnTo>
                  <a:pt x="355980" y="251205"/>
                </a:lnTo>
                <a:lnTo>
                  <a:pt x="356700" y="250618"/>
                </a:lnTo>
                <a:close/>
              </a:path>
              <a:path w="587375" h="354964">
                <a:moveTo>
                  <a:pt x="357504" y="250189"/>
                </a:moveTo>
                <a:lnTo>
                  <a:pt x="356700" y="250618"/>
                </a:lnTo>
                <a:lnTo>
                  <a:pt x="355980" y="251205"/>
                </a:lnTo>
                <a:lnTo>
                  <a:pt x="357504" y="250189"/>
                </a:lnTo>
                <a:close/>
              </a:path>
              <a:path w="587375" h="354964">
                <a:moveTo>
                  <a:pt x="388562" y="250189"/>
                </a:moveTo>
                <a:lnTo>
                  <a:pt x="357504" y="250189"/>
                </a:lnTo>
                <a:lnTo>
                  <a:pt x="355980" y="251205"/>
                </a:lnTo>
                <a:lnTo>
                  <a:pt x="387315" y="251205"/>
                </a:lnTo>
                <a:lnTo>
                  <a:pt x="388562" y="250189"/>
                </a:lnTo>
                <a:close/>
              </a:path>
              <a:path w="587375" h="354964">
                <a:moveTo>
                  <a:pt x="440793" y="202818"/>
                </a:moveTo>
                <a:lnTo>
                  <a:pt x="412495" y="202818"/>
                </a:lnTo>
                <a:lnTo>
                  <a:pt x="384682" y="227837"/>
                </a:lnTo>
                <a:lnTo>
                  <a:pt x="356700" y="250618"/>
                </a:lnTo>
                <a:lnTo>
                  <a:pt x="357504" y="250189"/>
                </a:lnTo>
                <a:lnTo>
                  <a:pt x="388562" y="250189"/>
                </a:lnTo>
                <a:lnTo>
                  <a:pt x="397763" y="242696"/>
                </a:lnTo>
                <a:lnTo>
                  <a:pt x="425830" y="217423"/>
                </a:lnTo>
                <a:lnTo>
                  <a:pt x="439546" y="204088"/>
                </a:lnTo>
                <a:lnTo>
                  <a:pt x="440793" y="202818"/>
                </a:lnTo>
                <a:close/>
              </a:path>
              <a:path w="587375" h="354964">
                <a:moveTo>
                  <a:pt x="385063" y="227456"/>
                </a:moveTo>
                <a:lnTo>
                  <a:pt x="384597" y="227837"/>
                </a:lnTo>
                <a:lnTo>
                  <a:pt x="385063" y="227456"/>
                </a:lnTo>
                <a:close/>
              </a:path>
              <a:path w="587375" h="354964">
                <a:moveTo>
                  <a:pt x="453374" y="189991"/>
                </a:moveTo>
                <a:lnTo>
                  <a:pt x="425703" y="189991"/>
                </a:lnTo>
                <a:lnTo>
                  <a:pt x="412114" y="203072"/>
                </a:lnTo>
                <a:lnTo>
                  <a:pt x="412495" y="202818"/>
                </a:lnTo>
                <a:lnTo>
                  <a:pt x="440793" y="202818"/>
                </a:lnTo>
                <a:lnTo>
                  <a:pt x="453374" y="189991"/>
                </a:lnTo>
                <a:close/>
              </a:path>
              <a:path w="587375" h="354964">
                <a:moveTo>
                  <a:pt x="478504" y="162305"/>
                </a:moveTo>
                <a:lnTo>
                  <a:pt x="452119" y="162305"/>
                </a:lnTo>
                <a:lnTo>
                  <a:pt x="438784" y="176656"/>
                </a:lnTo>
                <a:lnTo>
                  <a:pt x="425648" y="190044"/>
                </a:lnTo>
                <a:lnTo>
                  <a:pt x="453374" y="189991"/>
                </a:lnTo>
                <a:lnTo>
                  <a:pt x="466724" y="175767"/>
                </a:lnTo>
                <a:lnTo>
                  <a:pt x="478504" y="162305"/>
                </a:lnTo>
                <a:close/>
              </a:path>
              <a:path w="587375" h="354964">
                <a:moveTo>
                  <a:pt x="438911" y="176402"/>
                </a:moveTo>
                <a:lnTo>
                  <a:pt x="438665" y="176656"/>
                </a:lnTo>
                <a:lnTo>
                  <a:pt x="438911" y="176402"/>
                </a:lnTo>
                <a:close/>
              </a:path>
              <a:path w="587375" h="354964">
                <a:moveTo>
                  <a:pt x="491257" y="147446"/>
                </a:moveTo>
                <a:lnTo>
                  <a:pt x="465200" y="147446"/>
                </a:lnTo>
                <a:lnTo>
                  <a:pt x="451865" y="162559"/>
                </a:lnTo>
                <a:lnTo>
                  <a:pt x="452119" y="162305"/>
                </a:lnTo>
                <a:lnTo>
                  <a:pt x="478504" y="162305"/>
                </a:lnTo>
                <a:lnTo>
                  <a:pt x="480059" y="160527"/>
                </a:lnTo>
                <a:lnTo>
                  <a:pt x="491257" y="147446"/>
                </a:lnTo>
                <a:close/>
              </a:path>
              <a:path w="587375" h="354964">
                <a:moveTo>
                  <a:pt x="504046" y="131825"/>
                </a:moveTo>
                <a:lnTo>
                  <a:pt x="478535" y="131825"/>
                </a:lnTo>
                <a:lnTo>
                  <a:pt x="465073" y="147573"/>
                </a:lnTo>
                <a:lnTo>
                  <a:pt x="465200" y="147446"/>
                </a:lnTo>
                <a:lnTo>
                  <a:pt x="491257" y="147446"/>
                </a:lnTo>
                <a:lnTo>
                  <a:pt x="493648" y="144652"/>
                </a:lnTo>
                <a:lnTo>
                  <a:pt x="504046" y="131825"/>
                </a:lnTo>
                <a:close/>
              </a:path>
              <a:path w="587375" h="354964">
                <a:moveTo>
                  <a:pt x="516997" y="115442"/>
                </a:moveTo>
                <a:lnTo>
                  <a:pt x="491743" y="115442"/>
                </a:lnTo>
                <a:lnTo>
                  <a:pt x="478281" y="132079"/>
                </a:lnTo>
                <a:lnTo>
                  <a:pt x="478535" y="131825"/>
                </a:lnTo>
                <a:lnTo>
                  <a:pt x="504046" y="131825"/>
                </a:lnTo>
                <a:lnTo>
                  <a:pt x="507237" y="127888"/>
                </a:lnTo>
                <a:lnTo>
                  <a:pt x="516997" y="115442"/>
                </a:lnTo>
                <a:close/>
              </a:path>
              <a:path w="587375" h="354964">
                <a:moveTo>
                  <a:pt x="543825" y="79628"/>
                </a:moveTo>
                <a:lnTo>
                  <a:pt x="519302" y="79628"/>
                </a:lnTo>
                <a:lnTo>
                  <a:pt x="505205" y="98297"/>
                </a:lnTo>
                <a:lnTo>
                  <a:pt x="491616" y="115569"/>
                </a:lnTo>
                <a:lnTo>
                  <a:pt x="491743" y="115442"/>
                </a:lnTo>
                <a:lnTo>
                  <a:pt x="516997" y="115442"/>
                </a:lnTo>
                <a:lnTo>
                  <a:pt x="521080" y="110235"/>
                </a:lnTo>
                <a:lnTo>
                  <a:pt x="535177" y="91566"/>
                </a:lnTo>
                <a:lnTo>
                  <a:pt x="543825" y="79628"/>
                </a:lnTo>
                <a:close/>
              </a:path>
              <a:path w="587375" h="354964">
                <a:moveTo>
                  <a:pt x="505332" y="98043"/>
                </a:moveTo>
                <a:lnTo>
                  <a:pt x="505134" y="98297"/>
                </a:lnTo>
                <a:lnTo>
                  <a:pt x="505332" y="98043"/>
                </a:lnTo>
                <a:close/>
              </a:path>
              <a:path w="587375" h="354964">
                <a:moveTo>
                  <a:pt x="580465" y="46608"/>
                </a:moveTo>
                <a:lnTo>
                  <a:pt x="542797" y="46608"/>
                </a:lnTo>
                <a:lnTo>
                  <a:pt x="559053" y="57911"/>
                </a:lnTo>
                <a:lnTo>
                  <a:pt x="551902" y="68305"/>
                </a:lnTo>
                <a:lnTo>
                  <a:pt x="575182" y="84327"/>
                </a:lnTo>
                <a:lnTo>
                  <a:pt x="580465" y="46608"/>
                </a:lnTo>
                <a:close/>
              </a:path>
              <a:path w="587375" h="354964">
                <a:moveTo>
                  <a:pt x="540123" y="60197"/>
                </a:moveTo>
                <a:lnTo>
                  <a:pt x="533399" y="60197"/>
                </a:lnTo>
                <a:lnTo>
                  <a:pt x="519175" y="79755"/>
                </a:lnTo>
                <a:lnTo>
                  <a:pt x="519302" y="79628"/>
                </a:lnTo>
                <a:lnTo>
                  <a:pt x="543825" y="79628"/>
                </a:lnTo>
                <a:lnTo>
                  <a:pt x="549528" y="71754"/>
                </a:lnTo>
                <a:lnTo>
                  <a:pt x="551902" y="68305"/>
                </a:lnTo>
                <a:lnTo>
                  <a:pt x="540123" y="60197"/>
                </a:lnTo>
                <a:close/>
              </a:path>
              <a:path w="587375" h="354964">
                <a:moveTo>
                  <a:pt x="542797" y="46608"/>
                </a:moveTo>
                <a:lnTo>
                  <a:pt x="535548" y="57048"/>
                </a:lnTo>
                <a:lnTo>
                  <a:pt x="551902" y="68305"/>
                </a:lnTo>
                <a:lnTo>
                  <a:pt x="559053" y="57911"/>
                </a:lnTo>
                <a:lnTo>
                  <a:pt x="542797" y="46608"/>
                </a:lnTo>
                <a:close/>
              </a:path>
              <a:path w="587375" h="354964">
                <a:moveTo>
                  <a:pt x="535548" y="57048"/>
                </a:moveTo>
                <a:lnTo>
                  <a:pt x="533272" y="60324"/>
                </a:lnTo>
                <a:lnTo>
                  <a:pt x="540123" y="60197"/>
                </a:lnTo>
                <a:lnTo>
                  <a:pt x="535548" y="57048"/>
                </a:lnTo>
                <a:close/>
              </a:path>
              <a:path w="587375" h="354964">
                <a:moveTo>
                  <a:pt x="586993" y="0"/>
                </a:moveTo>
                <a:lnTo>
                  <a:pt x="512444" y="41147"/>
                </a:lnTo>
                <a:lnTo>
                  <a:pt x="535548" y="57048"/>
                </a:lnTo>
                <a:lnTo>
                  <a:pt x="542797" y="46608"/>
                </a:lnTo>
                <a:lnTo>
                  <a:pt x="580465" y="46608"/>
                </a:lnTo>
                <a:lnTo>
                  <a:pt x="586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82723" y="2435351"/>
            <a:ext cx="1950720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020950" y="5304301"/>
            <a:ext cx="7933690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采用</a:t>
            </a:r>
            <a:r>
              <a:rPr sz="2000" spc="-10" dirty="0">
                <a:latin typeface="FangSong"/>
                <a:cs typeface="FangSong"/>
              </a:rPr>
              <a:t>替</a:t>
            </a:r>
            <a:r>
              <a:rPr sz="2000" spc="-15" dirty="0">
                <a:latin typeface="FangSong"/>
                <a:cs typeface="FangSong"/>
              </a:rPr>
              <a:t>代</a:t>
            </a:r>
            <a:r>
              <a:rPr sz="2000" dirty="0">
                <a:latin typeface="FangSong"/>
                <a:cs typeface="FangSong"/>
              </a:rPr>
              <a:t>损</a:t>
            </a:r>
            <a:r>
              <a:rPr sz="2000" spc="-20" dirty="0">
                <a:latin typeface="FangSong"/>
                <a:cs typeface="FangSong"/>
              </a:rPr>
              <a:t>失</a:t>
            </a:r>
            <a:r>
              <a:rPr sz="2000" dirty="0">
                <a:latin typeface="FangSong"/>
                <a:cs typeface="FangSong"/>
              </a:rPr>
              <a:t>函数</a:t>
            </a:r>
            <a:r>
              <a:rPr sz="2000" spc="-10" dirty="0">
                <a:latin typeface="FangSong"/>
                <a:cs typeface="FangSong"/>
              </a:rPr>
              <a:t>，</a:t>
            </a:r>
            <a:r>
              <a:rPr sz="2000" spc="-15" dirty="0">
                <a:latin typeface="FangSong"/>
                <a:cs typeface="FangSong"/>
              </a:rPr>
              <a:t>是</a:t>
            </a:r>
            <a:r>
              <a:rPr sz="2000" dirty="0">
                <a:latin typeface="FangSong"/>
                <a:cs typeface="FangSong"/>
              </a:rPr>
              <a:t>在</a:t>
            </a:r>
            <a:r>
              <a:rPr sz="2000" spc="-20" dirty="0">
                <a:latin typeface="FangSong"/>
                <a:cs typeface="FangSong"/>
              </a:rPr>
              <a:t>解</a:t>
            </a:r>
            <a:r>
              <a:rPr sz="2000" dirty="0">
                <a:latin typeface="FangSong"/>
                <a:cs typeface="FangSong"/>
              </a:rPr>
              <a:t>决困</a:t>
            </a:r>
            <a:r>
              <a:rPr sz="2000" spc="-10" dirty="0">
                <a:latin typeface="FangSong"/>
                <a:cs typeface="FangSong"/>
              </a:rPr>
              <a:t>难</a:t>
            </a:r>
            <a:r>
              <a:rPr sz="2000" spc="-15" dirty="0">
                <a:latin typeface="FangSong"/>
                <a:cs typeface="FangSong"/>
              </a:rPr>
              <a:t>问</a:t>
            </a:r>
            <a:r>
              <a:rPr sz="2000" dirty="0">
                <a:latin typeface="FangSong"/>
                <a:cs typeface="FangSong"/>
              </a:rPr>
              <a:t>题</a:t>
            </a:r>
            <a:r>
              <a:rPr sz="2000" spc="-20" dirty="0">
                <a:latin typeface="FangSong"/>
                <a:cs typeface="FangSong"/>
              </a:rPr>
              <a:t>时</a:t>
            </a:r>
            <a:r>
              <a:rPr sz="2000" dirty="0">
                <a:latin typeface="FangSong"/>
                <a:cs typeface="FangSong"/>
              </a:rPr>
              <a:t>的常</a:t>
            </a:r>
            <a:r>
              <a:rPr sz="2000" spc="-5" dirty="0">
                <a:latin typeface="FangSong"/>
                <a:cs typeface="FangSong"/>
              </a:rPr>
              <a:t>见</a:t>
            </a:r>
            <a:r>
              <a:rPr sz="2000" spc="-15" dirty="0">
                <a:latin typeface="FangSong"/>
                <a:cs typeface="FangSong"/>
              </a:rPr>
              <a:t>技巧</a:t>
            </a:r>
            <a:endParaRPr sz="2000" dirty="0"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790"/>
              </a:spcBef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求解替</a:t>
            </a:r>
            <a:r>
              <a:rPr sz="2000" spc="-15" dirty="0">
                <a:latin typeface="FangSong"/>
                <a:cs typeface="FangSong"/>
              </a:rPr>
              <a:t>代</a:t>
            </a:r>
            <a:r>
              <a:rPr sz="2000" dirty="0">
                <a:latin typeface="FangSong"/>
                <a:cs typeface="FangSong"/>
              </a:rPr>
              <a:t>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得到的</a:t>
            </a:r>
            <a:r>
              <a:rPr sz="2000" spc="-15" dirty="0">
                <a:latin typeface="FangSong"/>
                <a:cs typeface="FangSong"/>
              </a:rPr>
              <a:t>解</a:t>
            </a:r>
            <a:r>
              <a:rPr sz="2000" dirty="0">
                <a:latin typeface="FangSong"/>
                <a:cs typeface="FangSong"/>
              </a:rPr>
              <a:t>是</a:t>
            </a:r>
            <a:r>
              <a:rPr sz="2000" spc="-15" dirty="0">
                <a:latin typeface="FangSong"/>
                <a:cs typeface="FangSong"/>
              </a:rPr>
              <a:t>否</a:t>
            </a:r>
            <a:r>
              <a:rPr sz="2000" dirty="0">
                <a:latin typeface="FangSong"/>
                <a:cs typeface="FangSong"/>
              </a:rPr>
              <a:t>仍是原</a:t>
            </a:r>
            <a:r>
              <a:rPr sz="2000" spc="-15" dirty="0">
                <a:latin typeface="FangSong"/>
                <a:cs typeface="FangSong"/>
              </a:rPr>
              <a:t>问</a:t>
            </a:r>
            <a:r>
              <a:rPr sz="2000" dirty="0">
                <a:latin typeface="FangSong"/>
                <a:cs typeface="FangSong"/>
              </a:rPr>
              <a:t>题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解？理</a:t>
            </a:r>
            <a:r>
              <a:rPr sz="2000" spc="-15" dirty="0">
                <a:latin typeface="FangSong"/>
                <a:cs typeface="FangSong"/>
              </a:rPr>
              <a:t>论</a:t>
            </a:r>
            <a:r>
              <a:rPr sz="2000" dirty="0">
                <a:latin typeface="FangSong"/>
                <a:cs typeface="FangSong"/>
              </a:rPr>
              <a:t>上</a:t>
            </a:r>
            <a:r>
              <a:rPr sz="2000" spc="-15" dirty="0">
                <a:latin typeface="FangSong"/>
                <a:cs typeface="FangSong"/>
              </a:rPr>
              <a:t>称</a:t>
            </a:r>
            <a:r>
              <a:rPr sz="2000" dirty="0">
                <a:latin typeface="FangSong"/>
                <a:cs typeface="FangSong"/>
              </a:rPr>
              <a:t>为替代</a:t>
            </a:r>
            <a:r>
              <a:rPr sz="2000" spc="-15" dirty="0">
                <a:latin typeface="FangSong"/>
                <a:cs typeface="FangSong"/>
              </a:rPr>
              <a:t>损</a:t>
            </a:r>
            <a:r>
              <a:rPr sz="2000" dirty="0">
                <a:latin typeface="FangSong"/>
                <a:cs typeface="FangSong"/>
              </a:rPr>
              <a:t>失的 </a:t>
            </a:r>
            <a:r>
              <a:rPr sz="2000" spc="10" dirty="0">
                <a:latin typeface="FangSong"/>
                <a:cs typeface="FangSong"/>
              </a:rPr>
              <a:t>“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致性</a:t>
            </a:r>
            <a:r>
              <a:rPr sz="2000" dirty="0">
                <a:latin typeface="FangSong"/>
                <a:cs typeface="FangSong"/>
              </a:rPr>
              <a:t>”</a:t>
            </a:r>
            <a:r>
              <a:rPr sz="2000" spc="-335" dirty="0"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dirty="0">
                <a:latin typeface="Verdana"/>
                <a:cs typeface="Verdana"/>
              </a:rPr>
              <a:t>cons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st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ncy)</a:t>
            </a:r>
            <a:r>
              <a:rPr sz="2000" spc="10" dirty="0">
                <a:latin typeface="FangSong"/>
                <a:cs typeface="FangSong"/>
              </a:rPr>
              <a:t>问题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75" name="object 72"/>
          <p:cNvSpPr/>
          <p:nvPr/>
        </p:nvSpPr>
        <p:spPr>
          <a:xfrm>
            <a:off x="1660976" y="2327061"/>
            <a:ext cx="2221846" cy="586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pPr marL="176530"/>
            <a:r>
              <a:rPr lang="zh-CN" altLang="en-US" dirty="0">
                <a:solidFill>
                  <a:srgbClr val="00C000"/>
                </a:solidFill>
                <a:latin typeface="FangSong"/>
                <a:cs typeface="FangSong"/>
              </a:rPr>
              <a:t>合页损失函数，</a:t>
            </a:r>
            <a:r>
              <a:rPr lang="en-US" altLang="zh-CN" dirty="0">
                <a:solidFill>
                  <a:srgbClr val="00C000"/>
                </a:solidFill>
                <a:latin typeface="FangSong"/>
                <a:cs typeface="FangSong"/>
              </a:rPr>
              <a:t>0/1</a:t>
            </a:r>
            <a:r>
              <a:rPr lang="zh-CN" altLang="en-US" dirty="0">
                <a:solidFill>
                  <a:srgbClr val="00C000"/>
                </a:solidFill>
                <a:latin typeface="FangSong"/>
                <a:cs typeface="FangSong"/>
              </a:rPr>
              <a:t>损失函数的上届</a:t>
            </a:r>
            <a:endParaRPr lang="zh-CN" altLang="en-US" dirty="0">
              <a:solidFill>
                <a:srgbClr val="00C000"/>
              </a:solidFill>
              <a:latin typeface="Verdana"/>
              <a:cs typeface="Verdan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277783" y="2968210"/>
            <a:ext cx="2769374" cy="457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510046"/>
      </p:ext>
    </p:extLst>
  </p:cSld>
  <p:clrMapOvr>
    <a:masterClrMapping/>
  </p:clrMapOvr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 </a:t>
            </a:r>
            <a:r>
              <a:rPr lang="en-US" altLang="zh-CN" dirty="0"/>
              <a:t>(</a:t>
            </a:r>
            <a:r>
              <a:rPr lang="en-US" dirty="0"/>
              <a:t>regularization)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6995" y="1287728"/>
            <a:ext cx="5158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统计学习模</a:t>
            </a:r>
            <a:r>
              <a:rPr sz="2200" spc="-25" dirty="0">
                <a:latin typeface="FangSong"/>
                <a:cs typeface="FangSong"/>
              </a:rPr>
              <a:t>型（</a:t>
            </a:r>
            <a:r>
              <a:rPr sz="2200" spc="-20" dirty="0"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如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SV</a:t>
            </a:r>
            <a:r>
              <a:rPr sz="2000" spc="-10" dirty="0">
                <a:latin typeface="Verdana"/>
                <a:cs typeface="Verdana"/>
              </a:rPr>
              <a:t>M</a:t>
            </a:r>
            <a:r>
              <a:rPr sz="2200" spc="-20" dirty="0">
                <a:latin typeface="FangSong"/>
                <a:cs typeface="FangSong"/>
              </a:rPr>
              <a:t>）</a:t>
            </a:r>
            <a:r>
              <a:rPr sz="2200" spc="-25" dirty="0">
                <a:latin typeface="FangSong"/>
                <a:cs typeface="FangSong"/>
              </a:rPr>
              <a:t>的更</a:t>
            </a:r>
            <a:r>
              <a:rPr sz="2200" spc="-20" dirty="0">
                <a:latin typeface="FangSong"/>
                <a:cs typeface="FangSong"/>
              </a:rPr>
              <a:t>一</a:t>
            </a:r>
            <a:r>
              <a:rPr sz="2200" spc="-25" dirty="0">
                <a:latin typeface="FangSong"/>
                <a:cs typeface="FangSong"/>
              </a:rPr>
              <a:t>般形式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0512" y="4897196"/>
            <a:ext cx="7342505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正</a:t>
            </a:r>
            <a:r>
              <a:rPr sz="2200" spc="-25" dirty="0">
                <a:latin typeface="FangSong"/>
                <a:cs typeface="FangSong"/>
              </a:rPr>
              <a:t>则化</a:t>
            </a:r>
            <a:r>
              <a:rPr sz="2200" spc="-1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理</a:t>
            </a:r>
            <a:r>
              <a:rPr sz="2200" spc="-10" dirty="0">
                <a:latin typeface="FangSong"/>
                <a:cs typeface="FangSong"/>
              </a:rPr>
              <a:t>解</a:t>
            </a:r>
            <a:r>
              <a:rPr sz="2200" spc="-35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罚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”</a:t>
            </a:r>
            <a:endParaRPr sz="2200" dirty="0">
              <a:latin typeface="FangSong"/>
              <a:cs typeface="FangSong"/>
            </a:endParaRPr>
          </a:p>
          <a:p>
            <a:pPr marL="469900">
              <a:spcBef>
                <a:spcPts val="5"/>
              </a:spcBef>
            </a:pPr>
            <a:r>
              <a:rPr sz="2000" dirty="0">
                <a:latin typeface="FangSong"/>
                <a:cs typeface="FangSong"/>
              </a:rPr>
              <a:t>通过对</a:t>
            </a:r>
            <a:r>
              <a:rPr sz="2000" spc="-15" dirty="0">
                <a:latin typeface="FangSong"/>
                <a:cs typeface="FangSong"/>
              </a:rPr>
              <a:t>不</a:t>
            </a:r>
            <a:r>
              <a:rPr sz="2000" dirty="0">
                <a:latin typeface="FangSong"/>
                <a:cs typeface="FangSong"/>
              </a:rPr>
              <a:t>希</a:t>
            </a:r>
            <a:r>
              <a:rPr sz="2000" spc="-15" dirty="0">
                <a:latin typeface="FangSong"/>
                <a:cs typeface="FangSong"/>
              </a:rPr>
              <a:t>望</a:t>
            </a:r>
            <a:r>
              <a:rPr sz="2000" dirty="0">
                <a:latin typeface="FangSong"/>
                <a:cs typeface="FangSong"/>
              </a:rPr>
              <a:t>的结果</a:t>
            </a:r>
            <a:r>
              <a:rPr sz="2000" spc="-15" dirty="0">
                <a:latin typeface="FangSong"/>
                <a:cs typeface="FangSong"/>
              </a:rPr>
              <a:t>施</a:t>
            </a:r>
            <a:r>
              <a:rPr sz="2000" dirty="0">
                <a:latin typeface="FangSong"/>
                <a:cs typeface="FangSong"/>
              </a:rPr>
              <a:t>以</a:t>
            </a:r>
            <a:r>
              <a:rPr sz="2000" spc="-15" dirty="0">
                <a:latin typeface="FangSong"/>
                <a:cs typeface="FangSong"/>
              </a:rPr>
              <a:t>惩</a:t>
            </a:r>
            <a:r>
              <a:rPr sz="2000" dirty="0">
                <a:latin typeface="FangSong"/>
                <a:cs typeface="FangSong"/>
              </a:rPr>
              <a:t>罚，使</a:t>
            </a:r>
            <a:r>
              <a:rPr sz="2000" spc="-15" dirty="0">
                <a:latin typeface="FangSong"/>
                <a:cs typeface="FangSong"/>
              </a:rPr>
              <a:t>得</a:t>
            </a:r>
            <a:r>
              <a:rPr sz="2000" dirty="0">
                <a:latin typeface="FangSong"/>
                <a:cs typeface="FangSong"/>
              </a:rPr>
              <a:t>优</a:t>
            </a:r>
            <a:r>
              <a:rPr sz="2000" spc="-15" dirty="0">
                <a:latin typeface="FangSong"/>
                <a:cs typeface="FangSong"/>
              </a:rPr>
              <a:t>化</a:t>
            </a:r>
            <a:r>
              <a:rPr sz="2000" dirty="0">
                <a:latin typeface="FangSong"/>
                <a:cs typeface="FangSong"/>
              </a:rPr>
              <a:t>过程趋</a:t>
            </a:r>
            <a:r>
              <a:rPr sz="2000" spc="-15" dirty="0">
                <a:latin typeface="FangSong"/>
                <a:cs typeface="FangSong"/>
              </a:rPr>
              <a:t>向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15" dirty="0">
                <a:latin typeface="FangSong"/>
                <a:cs typeface="FangSong"/>
              </a:rPr>
              <a:t>希</a:t>
            </a:r>
            <a:r>
              <a:rPr sz="2000" dirty="0">
                <a:latin typeface="FangSong"/>
                <a:cs typeface="FangSong"/>
              </a:rPr>
              <a:t>望目标</a:t>
            </a:r>
          </a:p>
          <a:p>
            <a:pPr marL="12700">
              <a:spcBef>
                <a:spcPts val="119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从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贝叶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斯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估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计</a:t>
            </a:r>
            <a:r>
              <a:rPr sz="2200" spc="-25" dirty="0">
                <a:latin typeface="FangSong"/>
                <a:cs typeface="FangSong"/>
              </a:rPr>
              <a:t>的角</a:t>
            </a:r>
            <a:r>
              <a:rPr sz="2200" spc="-1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则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可认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为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提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供了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模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型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先验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概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率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8315" y="1957638"/>
            <a:ext cx="3157728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3814" y="2549711"/>
            <a:ext cx="524510" cy="0"/>
          </a:xfrm>
          <a:custGeom>
            <a:avLst/>
            <a:gdLst/>
            <a:ahLst/>
            <a:cxnLst/>
            <a:rect l="l" t="t" r="r" b="b"/>
            <a:pathLst>
              <a:path w="524510">
                <a:moveTo>
                  <a:pt x="0" y="0"/>
                </a:moveTo>
                <a:lnTo>
                  <a:pt x="524129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3176" y="2549711"/>
            <a:ext cx="78105" cy="630555"/>
          </a:xfrm>
          <a:custGeom>
            <a:avLst/>
            <a:gdLst/>
            <a:ahLst/>
            <a:cxnLst/>
            <a:rect l="l" t="t" r="r" b="b"/>
            <a:pathLst>
              <a:path w="78104" h="630555">
                <a:moveTo>
                  <a:pt x="25907" y="552323"/>
                </a:moveTo>
                <a:lnTo>
                  <a:pt x="0" y="552323"/>
                </a:lnTo>
                <a:lnTo>
                  <a:pt x="38861" y="630047"/>
                </a:lnTo>
                <a:lnTo>
                  <a:pt x="71246" y="565277"/>
                </a:lnTo>
                <a:lnTo>
                  <a:pt x="25907" y="565277"/>
                </a:lnTo>
                <a:lnTo>
                  <a:pt x="25907" y="552323"/>
                </a:lnTo>
                <a:close/>
              </a:path>
              <a:path w="78104" h="630555">
                <a:moveTo>
                  <a:pt x="51815" y="0"/>
                </a:moveTo>
                <a:lnTo>
                  <a:pt x="25907" y="0"/>
                </a:lnTo>
                <a:lnTo>
                  <a:pt x="25907" y="565277"/>
                </a:lnTo>
                <a:lnTo>
                  <a:pt x="51815" y="565277"/>
                </a:lnTo>
                <a:lnTo>
                  <a:pt x="51815" y="0"/>
                </a:lnTo>
                <a:close/>
              </a:path>
              <a:path w="78104" h="630555">
                <a:moveTo>
                  <a:pt x="77723" y="552323"/>
                </a:moveTo>
                <a:lnTo>
                  <a:pt x="51815" y="552323"/>
                </a:lnTo>
                <a:lnTo>
                  <a:pt x="51815" y="565277"/>
                </a:lnTo>
                <a:lnTo>
                  <a:pt x="71246" y="565277"/>
                </a:lnTo>
                <a:lnTo>
                  <a:pt x="77723" y="5523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33618" y="2549711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569" y="0"/>
                </a:lnTo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4741" y="2549711"/>
            <a:ext cx="76200" cy="630555"/>
          </a:xfrm>
          <a:custGeom>
            <a:avLst/>
            <a:gdLst/>
            <a:ahLst/>
            <a:cxnLst/>
            <a:rect l="l" t="t" r="r" b="b"/>
            <a:pathLst>
              <a:path w="76200" h="630555">
                <a:moveTo>
                  <a:pt x="28193" y="553847"/>
                </a:moveTo>
                <a:lnTo>
                  <a:pt x="0" y="553847"/>
                </a:lnTo>
                <a:lnTo>
                  <a:pt x="38099" y="630047"/>
                </a:lnTo>
                <a:lnTo>
                  <a:pt x="69849" y="566547"/>
                </a:lnTo>
                <a:lnTo>
                  <a:pt x="28193" y="566547"/>
                </a:lnTo>
                <a:lnTo>
                  <a:pt x="28193" y="553847"/>
                </a:lnTo>
                <a:close/>
              </a:path>
              <a:path w="76200" h="630555">
                <a:moveTo>
                  <a:pt x="48005" y="0"/>
                </a:moveTo>
                <a:lnTo>
                  <a:pt x="28193" y="0"/>
                </a:lnTo>
                <a:lnTo>
                  <a:pt x="28193" y="566547"/>
                </a:lnTo>
                <a:lnTo>
                  <a:pt x="48005" y="566547"/>
                </a:lnTo>
                <a:lnTo>
                  <a:pt x="48005" y="0"/>
                </a:lnTo>
                <a:close/>
              </a:path>
              <a:path w="76200" h="630555">
                <a:moveTo>
                  <a:pt x="76199" y="553847"/>
                </a:moveTo>
                <a:lnTo>
                  <a:pt x="48005" y="553847"/>
                </a:lnTo>
                <a:lnTo>
                  <a:pt x="48005" y="566547"/>
                </a:lnTo>
                <a:lnTo>
                  <a:pt x="69849" y="566547"/>
                </a:lnTo>
                <a:lnTo>
                  <a:pt x="76199" y="55384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03650" y="3332341"/>
            <a:ext cx="162687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2230" algn="ctr">
              <a:lnSpc>
                <a:spcPct val="100099"/>
              </a:lnSpc>
            </a:pP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结构风险 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tr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1600" spc="-3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 r</a:t>
            </a:r>
            <a:r>
              <a:rPr sz="160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) </a:t>
            </a:r>
            <a:r>
              <a:rPr dirty="0">
                <a:latin typeface="FangSong"/>
                <a:cs typeface="FangSong"/>
              </a:rPr>
              <a:t>描述模型本身 的某些性质</a:t>
            </a:r>
            <a:endParaRPr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4260" y="3332341"/>
            <a:ext cx="162560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99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经验风险 </a:t>
            </a:r>
            <a:r>
              <a:rPr sz="1600" spc="-1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z="1600" spc="-20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1600" spc="-25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pirical</a:t>
            </a:r>
            <a:r>
              <a:rPr sz="1600" spc="4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risk) </a:t>
            </a:r>
            <a:r>
              <a:rPr dirty="0">
                <a:latin typeface="FangSong"/>
                <a:cs typeface="FangSong"/>
              </a:rPr>
              <a:t>描述模型与训练 数据的契合程度</a:t>
            </a:r>
            <a:endParaRPr>
              <a:latin typeface="FangSong"/>
              <a:cs typeface="FangSong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6384" y="1963733"/>
            <a:ext cx="2866643" cy="518541"/>
            <a:chOff x="2856384" y="1963733"/>
            <a:chExt cx="2866643" cy="518541"/>
          </a:xfrm>
        </p:grpSpPr>
        <p:sp>
          <p:nvSpPr>
            <p:cNvPr id="11" name="object 11"/>
            <p:cNvSpPr/>
            <p:nvPr/>
          </p:nvSpPr>
          <p:spPr>
            <a:xfrm>
              <a:off x="5075327" y="2046029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0" y="435863"/>
                  </a:moveTo>
                  <a:lnTo>
                    <a:pt x="647700" y="435863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solidFill>
              <a:srgbClr val="FF00FF">
                <a:alpha val="501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27400" y="1982529"/>
              <a:ext cx="948055" cy="127000"/>
            </a:xfrm>
            <a:custGeom>
              <a:avLst/>
              <a:gdLst/>
              <a:ahLst/>
              <a:cxnLst/>
              <a:rect l="l" t="t" r="r" b="b"/>
              <a:pathLst>
                <a:path w="948054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81280" y="69850"/>
                  </a:lnTo>
                  <a:lnTo>
                    <a:pt x="76200" y="69850"/>
                  </a:lnTo>
                  <a:lnTo>
                    <a:pt x="76200" y="57150"/>
                  </a:lnTo>
                  <a:lnTo>
                    <a:pt x="81280" y="57150"/>
                  </a:lnTo>
                  <a:lnTo>
                    <a:pt x="127000" y="0"/>
                  </a:lnTo>
                  <a:close/>
                </a:path>
                <a:path w="948054" h="127000">
                  <a:moveTo>
                    <a:pt x="76200" y="63500"/>
                  </a:moveTo>
                  <a:lnTo>
                    <a:pt x="76200" y="69850"/>
                  </a:lnTo>
                  <a:lnTo>
                    <a:pt x="81280" y="69850"/>
                  </a:lnTo>
                  <a:lnTo>
                    <a:pt x="76200" y="63500"/>
                  </a:lnTo>
                  <a:close/>
                </a:path>
                <a:path w="948054" h="127000">
                  <a:moveTo>
                    <a:pt x="947801" y="57150"/>
                  </a:moveTo>
                  <a:lnTo>
                    <a:pt x="81280" y="57150"/>
                  </a:lnTo>
                  <a:lnTo>
                    <a:pt x="76200" y="63500"/>
                  </a:lnTo>
                  <a:lnTo>
                    <a:pt x="81280" y="69850"/>
                  </a:lnTo>
                  <a:lnTo>
                    <a:pt x="947801" y="69850"/>
                  </a:lnTo>
                  <a:lnTo>
                    <a:pt x="947801" y="57150"/>
                  </a:lnTo>
                  <a:close/>
                </a:path>
                <a:path w="948054" h="127000">
                  <a:moveTo>
                    <a:pt x="81280" y="57150"/>
                  </a:moveTo>
                  <a:lnTo>
                    <a:pt x="76200" y="57150"/>
                  </a:lnTo>
                  <a:lnTo>
                    <a:pt x="76200" y="63500"/>
                  </a:lnTo>
                  <a:lnTo>
                    <a:pt x="81280" y="5715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856384" y="1963733"/>
              <a:ext cx="1249680" cy="276999"/>
            </a:xfrm>
            <a:prstGeom prst="rect">
              <a:avLst/>
            </a:prstGeom>
            <a:solidFill>
              <a:srgbClr val="FF00F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90805"/>
              <a:r>
                <a:rPr dirty="0">
                  <a:solidFill>
                    <a:schemeClr val="bg1"/>
                  </a:solidFill>
                  <a:latin typeface="FangSong"/>
                  <a:cs typeface="FangSong"/>
                </a:rPr>
                <a:t>正则化项</a:t>
              </a:r>
            </a:p>
          </p:txBody>
        </p:sp>
      </p:grpSp>
      <p:sp>
        <p:nvSpPr>
          <p:cNvPr id="15" name="object 15"/>
          <p:cNvSpPr/>
          <p:nvPr/>
        </p:nvSpPr>
        <p:spPr>
          <a:xfrm>
            <a:off x="1707287" y="3163122"/>
            <a:ext cx="2542540" cy="1711960"/>
          </a:xfrm>
          <a:custGeom>
            <a:avLst/>
            <a:gdLst/>
            <a:ahLst/>
            <a:cxnLst/>
            <a:rect l="l" t="t" r="r" b="b"/>
            <a:pathLst>
              <a:path w="2542540" h="1711960">
                <a:moveTo>
                  <a:pt x="529831" y="287273"/>
                </a:moveTo>
                <a:lnTo>
                  <a:pt x="632218" y="619378"/>
                </a:lnTo>
                <a:lnTo>
                  <a:pt x="137934" y="655319"/>
                </a:lnTo>
                <a:lnTo>
                  <a:pt x="463092" y="918463"/>
                </a:lnTo>
                <a:lnTo>
                  <a:pt x="0" y="1020317"/>
                </a:lnTo>
                <a:lnTo>
                  <a:pt x="391896" y="1217802"/>
                </a:lnTo>
                <a:lnTo>
                  <a:pt x="151231" y="1412366"/>
                </a:lnTo>
                <a:lnTo>
                  <a:pt x="565480" y="1445259"/>
                </a:lnTo>
                <a:lnTo>
                  <a:pt x="578662" y="1711452"/>
                </a:lnTo>
                <a:lnTo>
                  <a:pt x="885825" y="1436115"/>
                </a:lnTo>
                <a:lnTo>
                  <a:pt x="1117332" y="1436115"/>
                </a:lnTo>
                <a:lnTo>
                  <a:pt x="1161795" y="1376298"/>
                </a:lnTo>
                <a:lnTo>
                  <a:pt x="1400409" y="1376298"/>
                </a:lnTo>
                <a:lnTo>
                  <a:pt x="1433448" y="1262633"/>
                </a:lnTo>
                <a:lnTo>
                  <a:pt x="1741549" y="1262633"/>
                </a:lnTo>
                <a:lnTo>
                  <a:pt x="1722882" y="1137030"/>
                </a:lnTo>
                <a:lnTo>
                  <a:pt x="2108199" y="1137030"/>
                </a:lnTo>
                <a:lnTo>
                  <a:pt x="1927733" y="975359"/>
                </a:lnTo>
                <a:lnTo>
                  <a:pt x="2150110" y="894587"/>
                </a:lnTo>
                <a:lnTo>
                  <a:pt x="1998852" y="744981"/>
                </a:lnTo>
                <a:lnTo>
                  <a:pt x="2542032" y="526541"/>
                </a:lnTo>
                <a:lnTo>
                  <a:pt x="1927733" y="517524"/>
                </a:lnTo>
                <a:lnTo>
                  <a:pt x="1936224" y="505713"/>
                </a:lnTo>
                <a:lnTo>
                  <a:pt x="1006220" y="505713"/>
                </a:lnTo>
                <a:lnTo>
                  <a:pt x="529831" y="287273"/>
                </a:lnTo>
                <a:close/>
              </a:path>
              <a:path w="2542540" h="1711960">
                <a:moveTo>
                  <a:pt x="1117332" y="1436115"/>
                </a:moveTo>
                <a:lnTo>
                  <a:pt x="885825" y="1436115"/>
                </a:lnTo>
                <a:lnTo>
                  <a:pt x="1023873" y="1561845"/>
                </a:lnTo>
                <a:lnTo>
                  <a:pt x="1117332" y="1436115"/>
                </a:lnTo>
                <a:close/>
              </a:path>
              <a:path w="2542540" h="1711960">
                <a:moveTo>
                  <a:pt x="1400409" y="1376298"/>
                </a:moveTo>
                <a:lnTo>
                  <a:pt x="1161795" y="1376298"/>
                </a:lnTo>
                <a:lnTo>
                  <a:pt x="1366520" y="1492884"/>
                </a:lnTo>
                <a:lnTo>
                  <a:pt x="1400409" y="1376298"/>
                </a:lnTo>
                <a:close/>
              </a:path>
              <a:path w="2542540" h="1711960">
                <a:moveTo>
                  <a:pt x="1741549" y="1262633"/>
                </a:moveTo>
                <a:lnTo>
                  <a:pt x="1433448" y="1262633"/>
                </a:lnTo>
                <a:lnTo>
                  <a:pt x="1758441" y="1376298"/>
                </a:lnTo>
                <a:lnTo>
                  <a:pt x="1741549" y="1262633"/>
                </a:lnTo>
                <a:close/>
              </a:path>
              <a:path w="2542540" h="1711960">
                <a:moveTo>
                  <a:pt x="2108199" y="1137030"/>
                </a:moveTo>
                <a:lnTo>
                  <a:pt x="1722882" y="1137030"/>
                </a:lnTo>
                <a:lnTo>
                  <a:pt x="2221611" y="1238630"/>
                </a:lnTo>
                <a:lnTo>
                  <a:pt x="2108199" y="1137030"/>
                </a:lnTo>
                <a:close/>
              </a:path>
              <a:path w="2542540" h="1711960">
                <a:moveTo>
                  <a:pt x="1144142" y="149478"/>
                </a:moveTo>
                <a:lnTo>
                  <a:pt x="1006220" y="505713"/>
                </a:lnTo>
                <a:lnTo>
                  <a:pt x="1936224" y="505713"/>
                </a:lnTo>
                <a:lnTo>
                  <a:pt x="1970740" y="457707"/>
                </a:lnTo>
                <a:lnTo>
                  <a:pt x="1709420" y="457707"/>
                </a:lnTo>
                <a:lnTo>
                  <a:pt x="1717146" y="344042"/>
                </a:lnTo>
                <a:lnTo>
                  <a:pt x="1348867" y="344042"/>
                </a:lnTo>
                <a:lnTo>
                  <a:pt x="1144142" y="149478"/>
                </a:lnTo>
                <a:close/>
              </a:path>
              <a:path w="2542540" h="1711960">
                <a:moveTo>
                  <a:pt x="2119122" y="251332"/>
                </a:moveTo>
                <a:lnTo>
                  <a:pt x="1709420" y="457707"/>
                </a:lnTo>
                <a:lnTo>
                  <a:pt x="1970740" y="457707"/>
                </a:lnTo>
                <a:lnTo>
                  <a:pt x="2119122" y="251332"/>
                </a:lnTo>
                <a:close/>
              </a:path>
              <a:path w="2542540" h="1711960">
                <a:moveTo>
                  <a:pt x="1740534" y="0"/>
                </a:moveTo>
                <a:lnTo>
                  <a:pt x="1348867" y="344042"/>
                </a:lnTo>
                <a:lnTo>
                  <a:pt x="1717146" y="344042"/>
                </a:lnTo>
                <a:lnTo>
                  <a:pt x="174053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7287" y="3163122"/>
            <a:ext cx="2542540" cy="1711960"/>
          </a:xfrm>
          <a:custGeom>
            <a:avLst/>
            <a:gdLst/>
            <a:ahLst/>
            <a:cxnLst/>
            <a:rect l="l" t="t" r="r" b="b"/>
            <a:pathLst>
              <a:path w="2542540" h="1711960">
                <a:moveTo>
                  <a:pt x="1348867" y="344042"/>
                </a:moveTo>
                <a:lnTo>
                  <a:pt x="1740534" y="0"/>
                </a:lnTo>
                <a:lnTo>
                  <a:pt x="1709420" y="457707"/>
                </a:lnTo>
                <a:lnTo>
                  <a:pt x="2119122" y="251332"/>
                </a:lnTo>
                <a:lnTo>
                  <a:pt x="1927733" y="517524"/>
                </a:lnTo>
                <a:lnTo>
                  <a:pt x="2542032" y="526541"/>
                </a:lnTo>
                <a:lnTo>
                  <a:pt x="1998852" y="744981"/>
                </a:lnTo>
                <a:lnTo>
                  <a:pt x="2150110" y="894587"/>
                </a:lnTo>
                <a:lnTo>
                  <a:pt x="1927733" y="975359"/>
                </a:lnTo>
                <a:lnTo>
                  <a:pt x="2221611" y="1238630"/>
                </a:lnTo>
                <a:lnTo>
                  <a:pt x="1722882" y="1137030"/>
                </a:lnTo>
                <a:lnTo>
                  <a:pt x="1758441" y="1376298"/>
                </a:lnTo>
                <a:lnTo>
                  <a:pt x="1433448" y="1262633"/>
                </a:lnTo>
                <a:lnTo>
                  <a:pt x="1366520" y="1492884"/>
                </a:lnTo>
                <a:lnTo>
                  <a:pt x="1161795" y="1376298"/>
                </a:lnTo>
                <a:lnTo>
                  <a:pt x="1023873" y="1561845"/>
                </a:lnTo>
                <a:lnTo>
                  <a:pt x="885825" y="1436115"/>
                </a:lnTo>
                <a:lnTo>
                  <a:pt x="578662" y="1711452"/>
                </a:lnTo>
                <a:lnTo>
                  <a:pt x="565480" y="1445259"/>
                </a:lnTo>
                <a:lnTo>
                  <a:pt x="151231" y="1412366"/>
                </a:lnTo>
                <a:lnTo>
                  <a:pt x="391896" y="1217802"/>
                </a:lnTo>
                <a:lnTo>
                  <a:pt x="0" y="1020317"/>
                </a:lnTo>
                <a:lnTo>
                  <a:pt x="463092" y="918463"/>
                </a:lnTo>
                <a:lnTo>
                  <a:pt x="137934" y="655319"/>
                </a:lnTo>
                <a:lnTo>
                  <a:pt x="632218" y="619378"/>
                </a:lnTo>
                <a:lnTo>
                  <a:pt x="529831" y="287273"/>
                </a:lnTo>
                <a:lnTo>
                  <a:pt x="1006220" y="505713"/>
                </a:lnTo>
                <a:lnTo>
                  <a:pt x="1144142" y="149478"/>
                </a:lnTo>
                <a:lnTo>
                  <a:pt x="1348867" y="3440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67204" y="3733383"/>
            <a:ext cx="6350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10"/>
              </a:lnSpc>
            </a:pPr>
            <a:r>
              <a:rPr sz="2400" dirty="0">
                <a:latin typeface="FangSong"/>
                <a:cs typeface="FangSong"/>
              </a:rPr>
              <a:t>归纳 偏好</a:t>
            </a:r>
            <a:endParaRPr sz="2400">
              <a:latin typeface="FangSong"/>
              <a:cs typeface="FangSong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837136" y="1137205"/>
            <a:ext cx="2754664" cy="2862322"/>
            <a:chOff x="7837136" y="1137205"/>
            <a:chExt cx="2754664" cy="2862322"/>
          </a:xfrm>
        </p:grpSpPr>
        <p:sp>
          <p:nvSpPr>
            <p:cNvPr id="20" name="object 8"/>
            <p:cNvSpPr/>
            <p:nvPr/>
          </p:nvSpPr>
          <p:spPr>
            <a:xfrm rot="16200000">
              <a:off x="7968820" y="2060237"/>
              <a:ext cx="281496" cy="544863"/>
            </a:xfrm>
            <a:custGeom>
              <a:avLst/>
              <a:gdLst/>
              <a:ahLst/>
              <a:cxnLst/>
              <a:rect l="l" t="t" r="r" b="b"/>
              <a:pathLst>
                <a:path w="76200" h="630555">
                  <a:moveTo>
                    <a:pt x="28193" y="553847"/>
                  </a:moveTo>
                  <a:lnTo>
                    <a:pt x="0" y="553847"/>
                  </a:lnTo>
                  <a:lnTo>
                    <a:pt x="38099" y="630047"/>
                  </a:lnTo>
                  <a:lnTo>
                    <a:pt x="69849" y="566547"/>
                  </a:lnTo>
                  <a:lnTo>
                    <a:pt x="28193" y="566547"/>
                  </a:lnTo>
                  <a:lnTo>
                    <a:pt x="28193" y="553847"/>
                  </a:lnTo>
                  <a:close/>
                </a:path>
                <a:path w="76200" h="630555">
                  <a:moveTo>
                    <a:pt x="48005" y="0"/>
                  </a:moveTo>
                  <a:lnTo>
                    <a:pt x="28193" y="0"/>
                  </a:lnTo>
                  <a:lnTo>
                    <a:pt x="28193" y="566547"/>
                  </a:lnTo>
                  <a:lnTo>
                    <a:pt x="48005" y="566547"/>
                  </a:lnTo>
                  <a:lnTo>
                    <a:pt x="48005" y="0"/>
                  </a:lnTo>
                  <a:close/>
                </a:path>
                <a:path w="76200" h="630555">
                  <a:moveTo>
                    <a:pt x="76199" y="553847"/>
                  </a:moveTo>
                  <a:lnTo>
                    <a:pt x="48005" y="553847"/>
                  </a:lnTo>
                  <a:lnTo>
                    <a:pt x="48005" y="566547"/>
                  </a:lnTo>
                  <a:lnTo>
                    <a:pt x="69849" y="566547"/>
                  </a:lnTo>
                  <a:lnTo>
                    <a:pt x="76199" y="55384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矩形 20"/>
            <p:cNvSpPr/>
            <p:nvPr/>
          </p:nvSpPr>
          <p:spPr>
            <a:xfrm>
              <a:off x="8463094" y="1137205"/>
              <a:ext cx="2128706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1A09FF"/>
                  </a:solidFill>
                  <a:latin typeface="FangSong"/>
                  <a:cs typeface="FangSong"/>
                </a:rPr>
                <a:t>hinge</a:t>
              </a:r>
              <a:r>
                <a:rPr lang="zh-CN" altLang="en-US" b="1" dirty="0">
                  <a:solidFill>
                    <a:srgbClr val="1A09FF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1A09FF"/>
                  </a:solidFill>
                  <a:latin typeface="FangSong"/>
                  <a:cs typeface="FangSong"/>
                </a:rPr>
                <a:t>loss:</a:t>
              </a:r>
              <a:r>
                <a:rPr lang="zh-CN" altLang="en-US" b="1" dirty="0">
                  <a:solidFill>
                    <a:srgbClr val="1A09FF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1A09FF"/>
                  </a:solidFill>
                  <a:latin typeface="FangSong"/>
                  <a:cs typeface="FangSong"/>
                </a:rPr>
                <a:t>SVM</a:t>
              </a:r>
              <a:r>
                <a:rPr lang="zh-CN" altLang="en-US" b="1" dirty="0">
                  <a:solidFill>
                    <a:srgbClr val="1A09FF"/>
                  </a:solidFill>
                  <a:latin typeface="FangSong"/>
                  <a:cs typeface="FangSong"/>
                </a:rPr>
                <a:t> </a:t>
              </a:r>
              <a:endParaRPr lang="en-US" altLang="zh-CN" b="1" dirty="0">
                <a:solidFill>
                  <a:srgbClr val="1A09FF"/>
                </a:solidFill>
                <a:latin typeface="FangSong"/>
                <a:cs typeface="FangSong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FF0000"/>
                  </a:solidFill>
                  <a:latin typeface="FangSong"/>
                  <a:cs typeface="FangSong"/>
                </a:rPr>
                <a:t>square</a:t>
              </a:r>
              <a:r>
                <a:rPr lang="zh-CN" altLang="en-US" b="1" dirty="0">
                  <a:solidFill>
                    <a:srgbClr val="FF0000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FangSong"/>
                  <a:cs typeface="FangSong"/>
                </a:rPr>
                <a:t>loss:</a:t>
              </a:r>
              <a:r>
                <a:rPr lang="zh-CN" altLang="en-US" b="1" dirty="0">
                  <a:solidFill>
                    <a:srgbClr val="FF0000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FangSong"/>
                  <a:cs typeface="FangSong"/>
                </a:rPr>
                <a:t>Least</a:t>
              </a:r>
              <a:r>
                <a:rPr lang="zh-CN" altLang="en-US" b="1" dirty="0">
                  <a:solidFill>
                    <a:srgbClr val="FF0000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FangSong"/>
                  <a:cs typeface="FangSong"/>
                </a:rPr>
                <a:t>squares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16754D"/>
                  </a:solidFill>
                  <a:latin typeface="FangSong"/>
                  <a:cs typeface="FangSong"/>
                </a:rPr>
                <a:t>log</a:t>
              </a:r>
              <a:r>
                <a:rPr lang="zh-CN" altLang="en-US" b="1" dirty="0">
                  <a:solidFill>
                    <a:srgbClr val="16754D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16754D"/>
                  </a:solidFill>
                  <a:latin typeface="FangSong"/>
                  <a:cs typeface="FangSong"/>
                </a:rPr>
                <a:t>loss:</a:t>
              </a:r>
              <a:r>
                <a:rPr lang="zh-CN" altLang="en-US" b="1" dirty="0">
                  <a:solidFill>
                    <a:srgbClr val="16754D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16754D"/>
                  </a:solidFill>
                  <a:latin typeface="FangSong"/>
                  <a:cs typeface="FangSong"/>
                </a:rPr>
                <a:t>Logistic</a:t>
              </a:r>
              <a:r>
                <a:rPr lang="zh-CN" altLang="en-US" b="1" dirty="0">
                  <a:solidFill>
                    <a:srgbClr val="16754D"/>
                  </a:solidFill>
                  <a:latin typeface="FangSong"/>
                  <a:cs typeface="FangSong"/>
                </a:rPr>
                <a:t> </a:t>
              </a:r>
              <a:r>
                <a:rPr lang="en-US" altLang="zh-CN" b="1" dirty="0">
                  <a:solidFill>
                    <a:srgbClr val="16754D"/>
                  </a:solidFill>
                  <a:latin typeface="FangSong"/>
                  <a:cs typeface="FangSong"/>
                </a:rPr>
                <a:t>Regression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solidFill>
                    <a:srgbClr val="C00000"/>
                  </a:solidFill>
                </a:rPr>
                <a:t>exp</a:t>
              </a:r>
              <a:r>
                <a:rPr lang="en-US" altLang="zh-CN" dirty="0">
                  <a:solidFill>
                    <a:srgbClr val="C00000"/>
                  </a:solidFill>
                </a:rPr>
                <a:t>-Loss:</a:t>
              </a:r>
              <a:r>
                <a:rPr lang="zh-CN" altLang="en-US" dirty="0">
                  <a:solidFill>
                    <a:srgbClr val="C00000"/>
                  </a:solidFill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</a:rPr>
                <a:t>Boosting</a:t>
              </a:r>
            </a:p>
            <a:p>
              <a:r>
                <a:rPr lang="mr-IN" altLang="zh-CN" b="1" dirty="0">
                  <a:solidFill>
                    <a:srgbClr val="1A09FF"/>
                  </a:solidFill>
                </a:rPr>
                <a:t>…</a:t>
              </a:r>
              <a:endParaRPr lang="zh-CN" altLang="en-US" b="1" dirty="0">
                <a:solidFill>
                  <a:srgbClr val="1A09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80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</p:bldLst>
  </p:timing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正则化 </a:t>
            </a:r>
            <a:r>
              <a:rPr lang="en-US" altLang="zh-CN"/>
              <a:t>(</a:t>
            </a:r>
            <a:r>
              <a:rPr lang="en-US"/>
              <a:t>regularization)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>
              <a:xfrm>
                <a:off x="1904999" y="2857076"/>
                <a:ext cx="8616950" cy="346752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2000" b="0" i="0">
                    <a:solidFill>
                      <a:schemeClr val="tx1"/>
                    </a:solidFill>
                    <a:latin typeface="Verdana"/>
                    <a:ea typeface="+mn-ea"/>
                    <a:cs typeface="Verdana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kern="0" dirty="0"/>
                  <a:t>考虑最简单的线性回归模型，以</a:t>
                </a:r>
                <a:r>
                  <a:rPr lang="zh-CN" altLang="en-US" kern="0" dirty="0">
                    <a:solidFill>
                      <a:srgbClr val="1A09FF"/>
                    </a:solidFill>
                  </a:rPr>
                  <a:t>平方误差</a:t>
                </a:r>
                <a:r>
                  <a:rPr lang="zh-CN" altLang="en-US" kern="0" dirty="0"/>
                  <a:t>为损失函数，并引入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0" dirty="0"/>
                  <a:t>范数正则化项防止过拟合，则有</a:t>
                </a:r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r>
                  <a:rPr lang="zh-CN" altLang="en-US" kern="0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0" dirty="0"/>
                  <a:t>范数替换为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0" dirty="0"/>
                  <a:t>范数，则有</a:t>
                </a:r>
                <a:r>
                  <a:rPr lang="en-US" altLang="zh-CN" b="1" kern="0" dirty="0">
                    <a:solidFill>
                      <a:srgbClr val="C30D23"/>
                    </a:solidFill>
                  </a:rPr>
                  <a:t>LASSO</a:t>
                </a:r>
                <a:r>
                  <a:rPr lang="zh-CN" altLang="en-US" b="1" kern="0" dirty="0">
                    <a:solidFill>
                      <a:srgbClr val="C30D23"/>
                    </a:solidFill>
                  </a:rPr>
                  <a:t> </a:t>
                </a:r>
                <a:r>
                  <a:rPr lang="en-US" altLang="zh-CN" sz="1600" kern="0" dirty="0"/>
                  <a:t>[Tibshirani, 1996]</a:t>
                </a:r>
                <a:r>
                  <a:rPr lang="zh-CN" altLang="en-US" sz="1600" kern="0" dirty="0"/>
                  <a:t> </a:t>
                </a:r>
                <a:r>
                  <a:rPr lang="en-US" altLang="zh-CN" sz="1600" kern="0" dirty="0"/>
                  <a:t>(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Least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Absolute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Shrinkage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and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Selection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Operator</a:t>
                </a:r>
                <a:r>
                  <a:rPr lang="en-US" altLang="zh-CN" sz="1600" kern="0" dirty="0"/>
                  <a:t>)</a:t>
                </a:r>
                <a:endParaRPr lang="zh-CN" altLang="en-US" sz="1600" kern="0" dirty="0"/>
              </a:p>
              <a:p>
                <a:endParaRPr lang="en-US" altLang="zh-CN" kern="0" dirty="0"/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9" y="2857076"/>
                <a:ext cx="8616950" cy="3467524"/>
              </a:xfrm>
              <a:prstGeom prst="rect">
                <a:avLst/>
              </a:prstGeom>
              <a:blipFill>
                <a:blip r:embed="rId7"/>
                <a:stretch>
                  <a:fillRect l="-1768" t="-2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2940542" y="3716915"/>
          <a:ext cx="34607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4" name="Formula" r:id="rId8" imgW="3461040" imgH="788760" progId="Equation.Ribbit">
                  <p:embed/>
                </p:oleObj>
              </mc:Choice>
              <mc:Fallback>
                <p:oleObj name="Formula" r:id="rId8" imgW="3461040" imgH="788760" progId="Equation.Ribbit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542" y="3716915"/>
                        <a:ext cx="34607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876987" y="3811656"/>
            <a:ext cx="3464341" cy="615553"/>
          </a:xfrm>
          <a:prstGeom prst="rect">
            <a:avLst/>
          </a:prstGeom>
          <a:solidFill>
            <a:srgbClr val="C7ED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岭回归</a:t>
            </a:r>
            <a:r>
              <a:rPr lang="zh-CN" altLang="en-US" dirty="0"/>
              <a:t> </a:t>
            </a:r>
            <a:r>
              <a:rPr lang="en-US" altLang="zh-CN" dirty="0"/>
              <a:t>(ridge regression) </a:t>
            </a:r>
            <a:r>
              <a:rPr lang="en-US" altLang="zh-CN" sz="1600" dirty="0"/>
              <a:t>[Tikhonov and </a:t>
            </a:r>
            <a:r>
              <a:rPr lang="en-US" altLang="zh-CN" sz="1600" dirty="0" err="1"/>
              <a:t>Arsenin</a:t>
            </a:r>
            <a:r>
              <a:rPr lang="en-US" altLang="zh-CN" sz="1600" dirty="0"/>
              <a:t>, 1977]</a:t>
            </a:r>
            <a:endParaRPr lang="zh-CN" altLang="en-US" sz="1600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3096770" y="5381787"/>
          <a:ext cx="34544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5" name="Formula" r:id="rId10" imgW="3454560" imgH="788760" progId="Equation.Ribbit">
                  <p:embed/>
                </p:oleObj>
              </mc:Choice>
              <mc:Fallback>
                <p:oleObj name="Formula" r:id="rId10" imgW="3454560" imgH="788760" progId="Equation.Ribbit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770" y="5381787"/>
                        <a:ext cx="345440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6876986" y="5381788"/>
            <a:ext cx="3464341" cy="646973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2075" tIns="46038" rIns="92075" bIns="4603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kern="0" dirty="0">
                <a:solidFill>
                  <a:schemeClr val="tx1"/>
                </a:solidFill>
                <a:latin typeface="+mj-ea"/>
                <a:ea typeface="+mj-ea"/>
              </a:rPr>
              <a:t>易获得稀疏解，是一种嵌入式特征选择方法</a:t>
            </a:r>
            <a:endParaRPr kumimoji="1" lang="en-US" altLang="zh-CN" kern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03" y="949142"/>
            <a:ext cx="2271147" cy="7570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905001" y="114300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p-</a:t>
            </a:r>
            <a:r>
              <a:rPr lang="zh-CN" altLang="en-US" kern="0" dirty="0">
                <a:solidFill>
                  <a:srgbClr val="1A09FF"/>
                </a:solidFill>
              </a:rPr>
              <a:t>范数 </a:t>
            </a:r>
            <a:r>
              <a:rPr lang="en-US" altLang="zh-CN" kern="0" dirty="0">
                <a:solidFill>
                  <a:srgbClr val="1A09FF"/>
                </a:solidFill>
              </a:rPr>
              <a:t>(p-norm)</a:t>
            </a:r>
            <a:r>
              <a:rPr lang="zh-CN" altLang="en-US" kern="0" dirty="0">
                <a:solidFill>
                  <a:srgbClr val="1A09FF"/>
                </a:solidFill>
              </a:rPr>
              <a:t>：</a:t>
            </a:r>
            <a:endParaRPr lang="zh-CN" altLang="en-US">
              <a:solidFill>
                <a:srgbClr val="1A09F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13858" y="17625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L1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 dirty="0">
              <a:solidFill>
                <a:srgbClr val="1A09FF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91" y="1809501"/>
            <a:ext cx="2912535" cy="28492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920410" y="22697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L2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>
              <a:solidFill>
                <a:srgbClr val="1A09FF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42" y="2334428"/>
            <a:ext cx="3472024" cy="30191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797538" y="1766995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表示向量中所有非零元素的个数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915509" y="17665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L0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>
              <a:solidFill>
                <a:srgbClr val="1A09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632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110" y="3505200"/>
            <a:ext cx="5997910" cy="28415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287" y="914400"/>
            <a:ext cx="5774472" cy="19812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正则化 </a:t>
            </a:r>
            <a:r>
              <a:rPr lang="en-US" altLang="zh-CN"/>
              <a:t>(</a:t>
            </a:r>
            <a:r>
              <a:rPr lang="en-US"/>
              <a:t>regularization)</a:t>
            </a:r>
          </a:p>
        </p:txBody>
      </p:sp>
      <p:sp>
        <p:nvSpPr>
          <p:cNvPr id="5" name="矩形 4"/>
          <p:cNvSpPr/>
          <p:nvPr/>
        </p:nvSpPr>
        <p:spPr>
          <a:xfrm>
            <a:off x="7924801" y="1258670"/>
            <a:ext cx="2255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</a:rPr>
              <a:t>这些项说： 我来更好地拟合数据！！！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24800" y="4918282"/>
            <a:ext cx="2438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A09FF"/>
                </a:solidFill>
              </a:rPr>
              <a:t>正则化项说：放开它们（让这些 </a:t>
            </a:r>
            <a:r>
              <a:rPr lang="en-US" altLang="zh-CN" kern="0" dirty="0">
                <a:solidFill>
                  <a:srgbClr val="1A09FF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q</a:t>
            </a:r>
            <a:r>
              <a:rPr lang="zh-CN" altLang="en-US" kern="0" dirty="0">
                <a:solidFill>
                  <a:srgbClr val="1A09FF"/>
                </a:solidFill>
                <a:latin typeface="Symbol" panose="05050102010706020507" pitchFamily="18" charset="2"/>
              </a:rPr>
              <a:t> </a:t>
            </a:r>
            <a:r>
              <a:rPr lang="zh-CN" altLang="en-US" kern="0" dirty="0">
                <a:solidFill>
                  <a:srgbClr val="1A09FF"/>
                </a:solidFill>
              </a:rPr>
              <a:t>尽量小，接近于</a:t>
            </a:r>
            <a:r>
              <a:rPr lang="en-US" altLang="zh-CN" kern="0" dirty="0">
                <a:solidFill>
                  <a:srgbClr val="1A09FF"/>
                </a:solidFill>
              </a:rPr>
              <a:t>0</a:t>
            </a:r>
            <a:r>
              <a:rPr lang="zh-CN" altLang="en-US" kern="0" dirty="0">
                <a:solidFill>
                  <a:srgbClr val="1A09FF"/>
                </a:solidFill>
              </a:rPr>
              <a:t>但不等于</a:t>
            </a:r>
            <a:r>
              <a:rPr lang="en-US" altLang="zh-CN" kern="0" dirty="0">
                <a:solidFill>
                  <a:srgbClr val="1A09FF"/>
                </a:solidFill>
              </a:rPr>
              <a:t>0</a:t>
            </a:r>
            <a:r>
              <a:rPr lang="zh-CN" altLang="en-US" kern="0" dirty="0">
                <a:solidFill>
                  <a:srgbClr val="1A09FF"/>
                </a:solidFill>
              </a:rPr>
              <a:t>），我的目标函数里面已经考虑了！！！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30" y="3260459"/>
            <a:ext cx="5554133" cy="37333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494967" y="2362200"/>
            <a:ext cx="986792" cy="3048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68568" y="5557684"/>
            <a:ext cx="1594232" cy="5383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26" name="直线箭头连接符 25"/>
          <p:cNvCxnSpPr>
            <a:endCxn id="5" idx="1"/>
          </p:cNvCxnSpPr>
          <p:nvPr/>
        </p:nvCxnSpPr>
        <p:spPr>
          <a:xfrm flipV="1">
            <a:off x="7212446" y="1581835"/>
            <a:ext cx="712354" cy="7568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6352842" y="1960245"/>
            <a:ext cx="1648159" cy="35896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53400" y="3176870"/>
            <a:ext cx="2218362" cy="538317"/>
          </a:xfrm>
          <a:prstGeom prst="rect">
            <a:avLst/>
          </a:prstGeom>
          <a:noFill/>
          <a:ln w="28575">
            <a:solidFill>
              <a:srgbClr val="1A0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9143999" y="3779878"/>
            <a:ext cx="118582" cy="1020723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51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4" grpId="0" animBg="1"/>
      <p:bldP spid="25" grpId="0" animBg="1"/>
      <p:bldP spid="28" grpId="0" animBg="1"/>
    </p:bldLst>
  </p:timing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008" y="1022013"/>
            <a:ext cx="5697569" cy="5129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范数和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范数的形象理解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1855" t="-7031" b="-22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sz="half" idx="4294967295"/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6" y="4038600"/>
            <a:ext cx="1541463" cy="2778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28577" y="1515277"/>
                <a:ext cx="3097297" cy="3785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仅有两个属性，那么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有两个分量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 那么目标优化的解要在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+mj-ea"/>
                    <a:ea typeface="+mj-ea"/>
                  </a:rPr>
                  <a:t>平方误差项与正则化项之间折中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即出现在图中平方误差项等值线与正则化等值线相交处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</a:p>
              <a:p>
                <a:endParaRPr lang="en-US" altLang="zh-CN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从图中看出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采用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+mj-ea"/>
                    <a:ea typeface="+mj-ea"/>
                  </a:rPr>
                  <a:t>范数时交点常出现在坐标轴上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即产生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或者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的稀疏解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577" y="1515277"/>
                <a:ext cx="3097297" cy="3785652"/>
              </a:xfrm>
              <a:prstGeom prst="rect">
                <a:avLst/>
              </a:prstGeom>
              <a:blipFill>
                <a:blip r:embed="rId9"/>
                <a:stretch>
                  <a:fillRect l="-1969" t="-1288" r="-2362" b="-19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328576" y="5547150"/>
            <a:ext cx="3212430" cy="369332"/>
          </a:xfrm>
          <a:prstGeom prst="rect">
            <a:avLst/>
          </a:prstGeom>
          <a:solidFill>
            <a:srgbClr val="C7ED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等值线即取值相同的点的连线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28" y="2574066"/>
            <a:ext cx="1831369" cy="352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385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</a:t>
            </a:r>
            <a:r>
              <a:rPr lang="en-US" altLang="zh-CN" dirty="0"/>
              <a:t>SVR</a:t>
            </a:r>
            <a:r>
              <a:rPr lang="zh-CN" altLang="en-US" dirty="0"/>
              <a:t>及核方法</a:t>
            </a:r>
          </a:p>
        </p:txBody>
      </p:sp>
    </p:spTree>
    <p:extLst>
      <p:ext uri="{BB962C8B-B14F-4D97-AF65-F5344CB8AC3E}">
        <p14:creationId xmlns:p14="http://schemas.microsoft.com/office/powerpoint/2010/main" val="42433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哪一个更好？为什么？</a:t>
            </a:r>
            <a:endParaRPr lang="en-US" altLang="x-none" dirty="0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7354363"/>
              </p:ext>
            </p:extLst>
          </p:nvPr>
        </p:nvGraphicFramePr>
        <p:xfrm>
          <a:off x="3429000" y="94376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768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94376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808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如何进行回归学习？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82774" y="1297099"/>
            <a:ext cx="66116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基本思路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允许模型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25" dirty="0">
                <a:latin typeface="FangSong"/>
                <a:cs typeface="FangSong"/>
              </a:rPr>
              <a:t>出</a:t>
            </a:r>
            <a:r>
              <a:rPr sz="2200" spc="-20" dirty="0">
                <a:latin typeface="FangSong"/>
                <a:cs typeface="FangSong"/>
              </a:rPr>
              <a:t>与</a:t>
            </a:r>
            <a:r>
              <a:rPr sz="2200" spc="-25" dirty="0">
                <a:latin typeface="FangSong"/>
                <a:cs typeface="FangSong"/>
              </a:rPr>
              <a:t>实际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15" dirty="0">
                <a:latin typeface="FangSong"/>
                <a:cs typeface="FangSong"/>
              </a:rPr>
              <a:t>出</a:t>
            </a:r>
            <a:r>
              <a:rPr sz="2200" spc="-25" dirty="0">
                <a:latin typeface="FangSong"/>
                <a:cs typeface="FangSong"/>
              </a:rPr>
              <a:t>间</a:t>
            </a:r>
            <a:r>
              <a:rPr sz="2200" spc="-15" dirty="0">
                <a:latin typeface="FangSong"/>
                <a:cs typeface="FangSong"/>
              </a:rPr>
              <a:t>存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2</a:t>
            </a:r>
            <a:r>
              <a:rPr sz="2000" i="1" dirty="0">
                <a:latin typeface="Verdana"/>
                <a:cs typeface="Verdana"/>
              </a:rPr>
              <a:t>ε</a:t>
            </a:r>
            <a:r>
              <a:rPr sz="2000" i="1" spc="4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的差别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71873" y="2033778"/>
            <a:ext cx="127000" cy="3256279"/>
          </a:xfrm>
          <a:custGeom>
            <a:avLst/>
            <a:gdLst/>
            <a:ahLst/>
            <a:cxnLst/>
            <a:rect l="l" t="t" r="r" b="b"/>
            <a:pathLst>
              <a:path w="127000" h="3256279">
                <a:moveTo>
                  <a:pt x="73405" y="114300"/>
                </a:moveTo>
                <a:lnTo>
                  <a:pt x="53593" y="114300"/>
                </a:lnTo>
                <a:lnTo>
                  <a:pt x="53593" y="3255772"/>
                </a:lnTo>
                <a:lnTo>
                  <a:pt x="73405" y="3255772"/>
                </a:lnTo>
                <a:lnTo>
                  <a:pt x="73405" y="114300"/>
                </a:lnTo>
                <a:close/>
              </a:path>
              <a:path w="127000" h="3256279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256279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4705" y="5227065"/>
            <a:ext cx="3907154" cy="127000"/>
          </a:xfrm>
          <a:custGeom>
            <a:avLst/>
            <a:gdLst/>
            <a:ahLst/>
            <a:cxnLst/>
            <a:rect l="l" t="t" r="r" b="b"/>
            <a:pathLst>
              <a:path w="3907154" h="127000">
                <a:moveTo>
                  <a:pt x="3780028" y="0"/>
                </a:moveTo>
                <a:lnTo>
                  <a:pt x="3780028" y="127000"/>
                </a:lnTo>
                <a:lnTo>
                  <a:pt x="3887216" y="73406"/>
                </a:lnTo>
                <a:lnTo>
                  <a:pt x="3792728" y="73406"/>
                </a:lnTo>
                <a:lnTo>
                  <a:pt x="3792728" y="53594"/>
                </a:lnTo>
                <a:lnTo>
                  <a:pt x="3887216" y="53594"/>
                </a:lnTo>
                <a:lnTo>
                  <a:pt x="3780028" y="0"/>
                </a:lnTo>
                <a:close/>
              </a:path>
              <a:path w="3907154" h="127000">
                <a:moveTo>
                  <a:pt x="3780028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780028" y="73406"/>
                </a:lnTo>
                <a:lnTo>
                  <a:pt x="3780028" y="53594"/>
                </a:lnTo>
                <a:close/>
              </a:path>
              <a:path w="3907154" h="127000">
                <a:moveTo>
                  <a:pt x="3887216" y="53594"/>
                </a:moveTo>
                <a:lnTo>
                  <a:pt x="3792728" y="53594"/>
                </a:lnTo>
                <a:lnTo>
                  <a:pt x="3792728" y="73406"/>
                </a:lnTo>
                <a:lnTo>
                  <a:pt x="3887216" y="73406"/>
                </a:lnTo>
                <a:lnTo>
                  <a:pt x="3907028" y="63500"/>
                </a:lnTo>
                <a:lnTo>
                  <a:pt x="3887216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67989" y="5247568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6723" y="5418168"/>
            <a:ext cx="153670" cy="141605"/>
          </a:xfrm>
          <a:custGeom>
            <a:avLst/>
            <a:gdLst/>
            <a:ahLst/>
            <a:cxnLst/>
            <a:rect l="l" t="t" r="r" b="b"/>
            <a:pathLst>
              <a:path w="153670" h="141604">
                <a:moveTo>
                  <a:pt x="26443" y="109349"/>
                </a:moveTo>
                <a:lnTo>
                  <a:pt x="5288" y="114688"/>
                </a:lnTo>
                <a:lnTo>
                  <a:pt x="2644" y="114688"/>
                </a:lnTo>
                <a:lnTo>
                  <a:pt x="2644" y="122686"/>
                </a:lnTo>
                <a:lnTo>
                  <a:pt x="0" y="125365"/>
                </a:lnTo>
                <a:lnTo>
                  <a:pt x="2644" y="133363"/>
                </a:lnTo>
                <a:lnTo>
                  <a:pt x="18509" y="141361"/>
                </a:lnTo>
                <a:lnTo>
                  <a:pt x="42308" y="141361"/>
                </a:lnTo>
                <a:lnTo>
                  <a:pt x="21155" y="136022"/>
                </a:lnTo>
                <a:lnTo>
                  <a:pt x="21155" y="130684"/>
                </a:lnTo>
                <a:lnTo>
                  <a:pt x="26443" y="125365"/>
                </a:lnTo>
                <a:lnTo>
                  <a:pt x="26443" y="109349"/>
                </a:lnTo>
                <a:close/>
              </a:path>
              <a:path w="153670" h="141604">
                <a:moveTo>
                  <a:pt x="80214" y="120026"/>
                </a:moveTo>
                <a:lnTo>
                  <a:pt x="60819" y="120026"/>
                </a:lnTo>
                <a:lnTo>
                  <a:pt x="81974" y="141361"/>
                </a:lnTo>
                <a:lnTo>
                  <a:pt x="111061" y="141361"/>
                </a:lnTo>
                <a:lnTo>
                  <a:pt x="87262" y="136022"/>
                </a:lnTo>
                <a:lnTo>
                  <a:pt x="84618" y="133363"/>
                </a:lnTo>
                <a:lnTo>
                  <a:pt x="80214" y="120026"/>
                </a:lnTo>
                <a:close/>
              </a:path>
              <a:path w="153670" h="141604">
                <a:moveTo>
                  <a:pt x="81964" y="7997"/>
                </a:moveTo>
                <a:lnTo>
                  <a:pt x="50242" y="7997"/>
                </a:lnTo>
                <a:lnTo>
                  <a:pt x="71396" y="10677"/>
                </a:lnTo>
                <a:lnTo>
                  <a:pt x="74041" y="15995"/>
                </a:lnTo>
                <a:lnTo>
                  <a:pt x="76685" y="42668"/>
                </a:lnTo>
                <a:lnTo>
                  <a:pt x="74041" y="42668"/>
                </a:lnTo>
                <a:lnTo>
                  <a:pt x="74041" y="56004"/>
                </a:lnTo>
                <a:lnTo>
                  <a:pt x="71396" y="56004"/>
                </a:lnTo>
                <a:lnTo>
                  <a:pt x="71396" y="66681"/>
                </a:lnTo>
                <a:lnTo>
                  <a:pt x="68752" y="66681"/>
                </a:lnTo>
                <a:lnTo>
                  <a:pt x="68752" y="77358"/>
                </a:lnTo>
                <a:lnTo>
                  <a:pt x="66107" y="77358"/>
                </a:lnTo>
                <a:lnTo>
                  <a:pt x="66107" y="88015"/>
                </a:lnTo>
                <a:lnTo>
                  <a:pt x="63463" y="88015"/>
                </a:lnTo>
                <a:lnTo>
                  <a:pt x="63463" y="98692"/>
                </a:lnTo>
                <a:lnTo>
                  <a:pt x="60819" y="98692"/>
                </a:lnTo>
                <a:lnTo>
                  <a:pt x="60819" y="106690"/>
                </a:lnTo>
                <a:lnTo>
                  <a:pt x="58175" y="106690"/>
                </a:lnTo>
                <a:lnTo>
                  <a:pt x="58175" y="114688"/>
                </a:lnTo>
                <a:lnTo>
                  <a:pt x="55531" y="114688"/>
                </a:lnTo>
                <a:lnTo>
                  <a:pt x="55531" y="120026"/>
                </a:lnTo>
                <a:lnTo>
                  <a:pt x="52886" y="122686"/>
                </a:lnTo>
                <a:lnTo>
                  <a:pt x="50242" y="122686"/>
                </a:lnTo>
                <a:lnTo>
                  <a:pt x="50242" y="128024"/>
                </a:lnTo>
                <a:lnTo>
                  <a:pt x="39664" y="136022"/>
                </a:lnTo>
                <a:lnTo>
                  <a:pt x="50249" y="136022"/>
                </a:lnTo>
                <a:lnTo>
                  <a:pt x="55531" y="130684"/>
                </a:lnTo>
                <a:lnTo>
                  <a:pt x="55531" y="125365"/>
                </a:lnTo>
                <a:lnTo>
                  <a:pt x="58175" y="125365"/>
                </a:lnTo>
                <a:lnTo>
                  <a:pt x="60819" y="122686"/>
                </a:lnTo>
                <a:lnTo>
                  <a:pt x="60819" y="120026"/>
                </a:lnTo>
                <a:lnTo>
                  <a:pt x="80214" y="120026"/>
                </a:lnTo>
                <a:lnTo>
                  <a:pt x="79330" y="117347"/>
                </a:lnTo>
                <a:lnTo>
                  <a:pt x="81974" y="114688"/>
                </a:lnTo>
                <a:lnTo>
                  <a:pt x="81974" y="93354"/>
                </a:lnTo>
                <a:lnTo>
                  <a:pt x="84618" y="93354"/>
                </a:lnTo>
                <a:lnTo>
                  <a:pt x="84618" y="80017"/>
                </a:lnTo>
                <a:lnTo>
                  <a:pt x="87262" y="80017"/>
                </a:lnTo>
                <a:lnTo>
                  <a:pt x="87262" y="69340"/>
                </a:lnTo>
                <a:lnTo>
                  <a:pt x="89906" y="69340"/>
                </a:lnTo>
                <a:lnTo>
                  <a:pt x="89906" y="58683"/>
                </a:lnTo>
                <a:lnTo>
                  <a:pt x="92551" y="58683"/>
                </a:lnTo>
                <a:lnTo>
                  <a:pt x="92551" y="48006"/>
                </a:lnTo>
                <a:lnTo>
                  <a:pt x="95195" y="48006"/>
                </a:lnTo>
                <a:lnTo>
                  <a:pt x="95195" y="37329"/>
                </a:lnTo>
                <a:lnTo>
                  <a:pt x="97839" y="37329"/>
                </a:lnTo>
                <a:lnTo>
                  <a:pt x="97839" y="32011"/>
                </a:lnTo>
                <a:lnTo>
                  <a:pt x="100485" y="32011"/>
                </a:lnTo>
                <a:lnTo>
                  <a:pt x="100485" y="26672"/>
                </a:lnTo>
                <a:lnTo>
                  <a:pt x="103129" y="26672"/>
                </a:lnTo>
                <a:lnTo>
                  <a:pt x="103129" y="24013"/>
                </a:lnTo>
                <a:lnTo>
                  <a:pt x="92551" y="24013"/>
                </a:lnTo>
                <a:lnTo>
                  <a:pt x="81964" y="7997"/>
                </a:lnTo>
                <a:close/>
              </a:path>
              <a:path w="153670" h="141604">
                <a:moveTo>
                  <a:pt x="142793" y="93354"/>
                </a:moveTo>
                <a:lnTo>
                  <a:pt x="137505" y="93354"/>
                </a:lnTo>
                <a:lnTo>
                  <a:pt x="137505" y="101352"/>
                </a:lnTo>
                <a:lnTo>
                  <a:pt x="134860" y="101352"/>
                </a:lnTo>
                <a:lnTo>
                  <a:pt x="134860" y="106690"/>
                </a:lnTo>
                <a:lnTo>
                  <a:pt x="132216" y="106690"/>
                </a:lnTo>
                <a:lnTo>
                  <a:pt x="132216" y="112029"/>
                </a:lnTo>
                <a:lnTo>
                  <a:pt x="126928" y="117347"/>
                </a:lnTo>
                <a:lnTo>
                  <a:pt x="124284" y="117347"/>
                </a:lnTo>
                <a:lnTo>
                  <a:pt x="124284" y="122686"/>
                </a:lnTo>
                <a:lnTo>
                  <a:pt x="108417" y="136022"/>
                </a:lnTo>
                <a:lnTo>
                  <a:pt x="119005" y="136022"/>
                </a:lnTo>
                <a:lnTo>
                  <a:pt x="134860" y="120026"/>
                </a:lnTo>
                <a:lnTo>
                  <a:pt x="134860" y="114688"/>
                </a:lnTo>
                <a:lnTo>
                  <a:pt x="137505" y="114688"/>
                </a:lnTo>
                <a:lnTo>
                  <a:pt x="137505" y="109349"/>
                </a:lnTo>
                <a:lnTo>
                  <a:pt x="140149" y="109349"/>
                </a:lnTo>
                <a:lnTo>
                  <a:pt x="140149" y="104011"/>
                </a:lnTo>
                <a:lnTo>
                  <a:pt x="142793" y="104011"/>
                </a:lnTo>
                <a:lnTo>
                  <a:pt x="142793" y="93354"/>
                </a:lnTo>
                <a:close/>
              </a:path>
              <a:path w="153670" h="141604">
                <a:moveTo>
                  <a:pt x="21155" y="40008"/>
                </a:moveTo>
                <a:lnTo>
                  <a:pt x="13221" y="40008"/>
                </a:lnTo>
                <a:lnTo>
                  <a:pt x="13221" y="48006"/>
                </a:lnTo>
                <a:lnTo>
                  <a:pt x="10577" y="50666"/>
                </a:lnTo>
                <a:lnTo>
                  <a:pt x="18509" y="50666"/>
                </a:lnTo>
                <a:lnTo>
                  <a:pt x="18509" y="45347"/>
                </a:lnTo>
                <a:lnTo>
                  <a:pt x="21155" y="45347"/>
                </a:lnTo>
                <a:lnTo>
                  <a:pt x="21155" y="40008"/>
                </a:lnTo>
                <a:close/>
              </a:path>
              <a:path w="153670" h="141604">
                <a:moveTo>
                  <a:pt x="23799" y="34670"/>
                </a:moveTo>
                <a:lnTo>
                  <a:pt x="15865" y="34670"/>
                </a:lnTo>
                <a:lnTo>
                  <a:pt x="15865" y="40008"/>
                </a:lnTo>
                <a:lnTo>
                  <a:pt x="23799" y="40008"/>
                </a:lnTo>
                <a:lnTo>
                  <a:pt x="23799" y="34670"/>
                </a:lnTo>
                <a:close/>
              </a:path>
              <a:path w="153670" h="141604">
                <a:moveTo>
                  <a:pt x="26443" y="29331"/>
                </a:moveTo>
                <a:lnTo>
                  <a:pt x="18509" y="29331"/>
                </a:lnTo>
                <a:lnTo>
                  <a:pt x="18509" y="34670"/>
                </a:lnTo>
                <a:lnTo>
                  <a:pt x="26443" y="34670"/>
                </a:lnTo>
                <a:lnTo>
                  <a:pt x="26443" y="29331"/>
                </a:lnTo>
                <a:close/>
              </a:path>
              <a:path w="153670" h="141604">
                <a:moveTo>
                  <a:pt x="140149" y="0"/>
                </a:moveTo>
                <a:lnTo>
                  <a:pt x="108417" y="7997"/>
                </a:lnTo>
                <a:lnTo>
                  <a:pt x="132216" y="18674"/>
                </a:lnTo>
                <a:lnTo>
                  <a:pt x="129572" y="18674"/>
                </a:lnTo>
                <a:lnTo>
                  <a:pt x="129572" y="24013"/>
                </a:lnTo>
                <a:lnTo>
                  <a:pt x="126928" y="26672"/>
                </a:lnTo>
                <a:lnTo>
                  <a:pt x="132216" y="34670"/>
                </a:lnTo>
                <a:lnTo>
                  <a:pt x="148081" y="34670"/>
                </a:lnTo>
                <a:lnTo>
                  <a:pt x="150727" y="32011"/>
                </a:lnTo>
                <a:lnTo>
                  <a:pt x="150727" y="26672"/>
                </a:lnTo>
                <a:lnTo>
                  <a:pt x="153371" y="26672"/>
                </a:lnTo>
                <a:lnTo>
                  <a:pt x="150727" y="10677"/>
                </a:lnTo>
                <a:lnTo>
                  <a:pt x="140149" y="2659"/>
                </a:lnTo>
                <a:lnTo>
                  <a:pt x="140149" y="0"/>
                </a:lnTo>
                <a:close/>
              </a:path>
              <a:path w="153670" h="141604">
                <a:moveTo>
                  <a:pt x="74041" y="0"/>
                </a:moveTo>
                <a:lnTo>
                  <a:pt x="26443" y="21334"/>
                </a:lnTo>
                <a:lnTo>
                  <a:pt x="23799" y="21334"/>
                </a:lnTo>
                <a:lnTo>
                  <a:pt x="23799" y="26672"/>
                </a:lnTo>
                <a:lnTo>
                  <a:pt x="21155" y="29331"/>
                </a:lnTo>
                <a:lnTo>
                  <a:pt x="29087" y="29331"/>
                </a:lnTo>
                <a:lnTo>
                  <a:pt x="29087" y="24013"/>
                </a:lnTo>
                <a:lnTo>
                  <a:pt x="31731" y="24013"/>
                </a:lnTo>
                <a:lnTo>
                  <a:pt x="50242" y="10677"/>
                </a:lnTo>
                <a:lnTo>
                  <a:pt x="50242" y="7997"/>
                </a:lnTo>
                <a:lnTo>
                  <a:pt x="81964" y="7997"/>
                </a:lnTo>
                <a:lnTo>
                  <a:pt x="74041" y="2659"/>
                </a:lnTo>
                <a:lnTo>
                  <a:pt x="74041" y="0"/>
                </a:lnTo>
                <a:close/>
              </a:path>
              <a:path w="153670" h="141604">
                <a:moveTo>
                  <a:pt x="116350" y="7997"/>
                </a:moveTo>
                <a:lnTo>
                  <a:pt x="103129" y="7997"/>
                </a:lnTo>
                <a:lnTo>
                  <a:pt x="103129" y="13336"/>
                </a:lnTo>
                <a:lnTo>
                  <a:pt x="97839" y="18674"/>
                </a:lnTo>
                <a:lnTo>
                  <a:pt x="95195" y="18674"/>
                </a:lnTo>
                <a:lnTo>
                  <a:pt x="95195" y="24013"/>
                </a:lnTo>
                <a:lnTo>
                  <a:pt x="103129" y="24013"/>
                </a:lnTo>
                <a:lnTo>
                  <a:pt x="103129" y="21334"/>
                </a:lnTo>
                <a:lnTo>
                  <a:pt x="105773" y="21334"/>
                </a:lnTo>
                <a:lnTo>
                  <a:pt x="116350" y="10677"/>
                </a:lnTo>
                <a:lnTo>
                  <a:pt x="116350" y="7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6625" y="2325860"/>
            <a:ext cx="125095" cy="179070"/>
          </a:xfrm>
          <a:custGeom>
            <a:avLst/>
            <a:gdLst/>
            <a:ahLst/>
            <a:cxnLst/>
            <a:rect l="l" t="t" r="r" b="b"/>
            <a:pathLst>
              <a:path w="125094" h="179069">
                <a:moveTo>
                  <a:pt x="25405" y="141154"/>
                </a:moveTo>
                <a:lnTo>
                  <a:pt x="11546" y="143507"/>
                </a:lnTo>
                <a:lnTo>
                  <a:pt x="9238" y="145860"/>
                </a:lnTo>
                <a:lnTo>
                  <a:pt x="6927" y="145860"/>
                </a:lnTo>
                <a:lnTo>
                  <a:pt x="6927" y="155272"/>
                </a:lnTo>
                <a:lnTo>
                  <a:pt x="4619" y="157624"/>
                </a:lnTo>
                <a:lnTo>
                  <a:pt x="6927" y="167032"/>
                </a:lnTo>
                <a:lnTo>
                  <a:pt x="16166" y="176443"/>
                </a:lnTo>
                <a:lnTo>
                  <a:pt x="20785" y="178796"/>
                </a:lnTo>
                <a:lnTo>
                  <a:pt x="48502" y="178796"/>
                </a:lnTo>
                <a:lnTo>
                  <a:pt x="57738" y="174090"/>
                </a:lnTo>
                <a:lnTo>
                  <a:pt x="23093" y="174090"/>
                </a:lnTo>
                <a:lnTo>
                  <a:pt x="18473" y="171737"/>
                </a:lnTo>
                <a:lnTo>
                  <a:pt x="16166" y="169385"/>
                </a:lnTo>
                <a:lnTo>
                  <a:pt x="13858" y="164679"/>
                </a:lnTo>
                <a:lnTo>
                  <a:pt x="13858" y="159973"/>
                </a:lnTo>
                <a:lnTo>
                  <a:pt x="23093" y="159973"/>
                </a:lnTo>
                <a:lnTo>
                  <a:pt x="25405" y="157624"/>
                </a:lnTo>
                <a:lnTo>
                  <a:pt x="25405" y="152919"/>
                </a:lnTo>
                <a:lnTo>
                  <a:pt x="27712" y="152919"/>
                </a:lnTo>
                <a:lnTo>
                  <a:pt x="25405" y="143507"/>
                </a:lnTo>
                <a:lnTo>
                  <a:pt x="25405" y="141154"/>
                </a:lnTo>
                <a:close/>
              </a:path>
              <a:path w="125094" h="179069">
                <a:moveTo>
                  <a:pt x="85450" y="145860"/>
                </a:moveTo>
                <a:lnTo>
                  <a:pt x="69284" y="145860"/>
                </a:lnTo>
                <a:lnTo>
                  <a:pt x="69284" y="150566"/>
                </a:lnTo>
                <a:lnTo>
                  <a:pt x="66976" y="152919"/>
                </a:lnTo>
                <a:lnTo>
                  <a:pt x="64668" y="152919"/>
                </a:lnTo>
                <a:lnTo>
                  <a:pt x="64668" y="157624"/>
                </a:lnTo>
                <a:lnTo>
                  <a:pt x="53117" y="169385"/>
                </a:lnTo>
                <a:lnTo>
                  <a:pt x="43883" y="174090"/>
                </a:lnTo>
                <a:lnTo>
                  <a:pt x="57738" y="174090"/>
                </a:lnTo>
                <a:lnTo>
                  <a:pt x="62356" y="171737"/>
                </a:lnTo>
                <a:lnTo>
                  <a:pt x="64668" y="169385"/>
                </a:lnTo>
                <a:lnTo>
                  <a:pt x="69284" y="167032"/>
                </a:lnTo>
                <a:lnTo>
                  <a:pt x="85450" y="150566"/>
                </a:lnTo>
                <a:lnTo>
                  <a:pt x="85450" y="145860"/>
                </a:lnTo>
                <a:close/>
              </a:path>
              <a:path w="125094" h="179069">
                <a:moveTo>
                  <a:pt x="94689" y="129390"/>
                </a:moveTo>
                <a:lnTo>
                  <a:pt x="76215" y="129390"/>
                </a:lnTo>
                <a:lnTo>
                  <a:pt x="76215" y="136449"/>
                </a:lnTo>
                <a:lnTo>
                  <a:pt x="73903" y="136449"/>
                </a:lnTo>
                <a:lnTo>
                  <a:pt x="73903" y="141154"/>
                </a:lnTo>
                <a:lnTo>
                  <a:pt x="71595" y="141154"/>
                </a:lnTo>
                <a:lnTo>
                  <a:pt x="71595" y="145860"/>
                </a:lnTo>
                <a:lnTo>
                  <a:pt x="87761" y="145860"/>
                </a:lnTo>
                <a:lnTo>
                  <a:pt x="90069" y="143507"/>
                </a:lnTo>
                <a:lnTo>
                  <a:pt x="90069" y="138802"/>
                </a:lnTo>
                <a:lnTo>
                  <a:pt x="92381" y="138802"/>
                </a:lnTo>
                <a:lnTo>
                  <a:pt x="92381" y="134096"/>
                </a:lnTo>
                <a:lnTo>
                  <a:pt x="94689" y="134096"/>
                </a:lnTo>
                <a:lnTo>
                  <a:pt x="94689" y="129390"/>
                </a:lnTo>
                <a:close/>
              </a:path>
              <a:path w="125094" h="179069">
                <a:moveTo>
                  <a:pt x="97000" y="122336"/>
                </a:moveTo>
                <a:lnTo>
                  <a:pt x="78523" y="122336"/>
                </a:lnTo>
                <a:lnTo>
                  <a:pt x="78523" y="129390"/>
                </a:lnTo>
                <a:lnTo>
                  <a:pt x="97000" y="129390"/>
                </a:lnTo>
                <a:lnTo>
                  <a:pt x="97000" y="122336"/>
                </a:lnTo>
                <a:close/>
              </a:path>
              <a:path w="125094" h="179069">
                <a:moveTo>
                  <a:pt x="48502" y="51758"/>
                </a:moveTo>
                <a:lnTo>
                  <a:pt x="30024" y="51758"/>
                </a:lnTo>
                <a:lnTo>
                  <a:pt x="30024" y="58813"/>
                </a:lnTo>
                <a:lnTo>
                  <a:pt x="27712" y="58813"/>
                </a:lnTo>
                <a:lnTo>
                  <a:pt x="27712" y="65871"/>
                </a:lnTo>
                <a:lnTo>
                  <a:pt x="25405" y="65871"/>
                </a:lnTo>
                <a:lnTo>
                  <a:pt x="25405" y="75283"/>
                </a:lnTo>
                <a:lnTo>
                  <a:pt x="23093" y="75283"/>
                </a:lnTo>
                <a:lnTo>
                  <a:pt x="23093" y="91749"/>
                </a:lnTo>
                <a:lnTo>
                  <a:pt x="20785" y="94101"/>
                </a:lnTo>
                <a:lnTo>
                  <a:pt x="23093" y="103513"/>
                </a:lnTo>
                <a:lnTo>
                  <a:pt x="25405" y="110571"/>
                </a:lnTo>
                <a:lnTo>
                  <a:pt x="27712" y="112924"/>
                </a:lnTo>
                <a:lnTo>
                  <a:pt x="30024" y="117630"/>
                </a:lnTo>
                <a:lnTo>
                  <a:pt x="32336" y="119983"/>
                </a:lnTo>
                <a:lnTo>
                  <a:pt x="41571" y="124684"/>
                </a:lnTo>
                <a:lnTo>
                  <a:pt x="66976" y="124684"/>
                </a:lnTo>
                <a:lnTo>
                  <a:pt x="76215" y="119983"/>
                </a:lnTo>
                <a:lnTo>
                  <a:pt x="46190" y="119983"/>
                </a:lnTo>
                <a:lnTo>
                  <a:pt x="41571" y="115277"/>
                </a:lnTo>
                <a:lnTo>
                  <a:pt x="39263" y="110571"/>
                </a:lnTo>
                <a:lnTo>
                  <a:pt x="36951" y="98807"/>
                </a:lnTo>
                <a:lnTo>
                  <a:pt x="39263" y="96454"/>
                </a:lnTo>
                <a:lnTo>
                  <a:pt x="39263" y="79988"/>
                </a:lnTo>
                <a:lnTo>
                  <a:pt x="41571" y="79988"/>
                </a:lnTo>
                <a:lnTo>
                  <a:pt x="41571" y="70577"/>
                </a:lnTo>
                <a:lnTo>
                  <a:pt x="43883" y="70577"/>
                </a:lnTo>
                <a:lnTo>
                  <a:pt x="43883" y="63518"/>
                </a:lnTo>
                <a:lnTo>
                  <a:pt x="46190" y="63518"/>
                </a:lnTo>
                <a:lnTo>
                  <a:pt x="46190" y="56464"/>
                </a:lnTo>
                <a:lnTo>
                  <a:pt x="48502" y="56464"/>
                </a:lnTo>
                <a:lnTo>
                  <a:pt x="48502" y="51758"/>
                </a:lnTo>
                <a:close/>
              </a:path>
              <a:path w="125094" h="179069">
                <a:moveTo>
                  <a:pt x="99308" y="115277"/>
                </a:moveTo>
                <a:lnTo>
                  <a:pt x="78523" y="115277"/>
                </a:lnTo>
                <a:lnTo>
                  <a:pt x="80834" y="122336"/>
                </a:lnTo>
                <a:lnTo>
                  <a:pt x="99308" y="122336"/>
                </a:lnTo>
                <a:lnTo>
                  <a:pt x="99308" y="115277"/>
                </a:lnTo>
                <a:close/>
              </a:path>
              <a:path w="125094" h="179069">
                <a:moveTo>
                  <a:pt x="110855" y="2352"/>
                </a:moveTo>
                <a:lnTo>
                  <a:pt x="110855" y="7058"/>
                </a:lnTo>
                <a:lnTo>
                  <a:pt x="108547" y="9411"/>
                </a:lnTo>
                <a:lnTo>
                  <a:pt x="106235" y="9411"/>
                </a:lnTo>
                <a:lnTo>
                  <a:pt x="106235" y="18822"/>
                </a:lnTo>
                <a:lnTo>
                  <a:pt x="103928" y="18822"/>
                </a:lnTo>
                <a:lnTo>
                  <a:pt x="103928" y="28230"/>
                </a:lnTo>
                <a:lnTo>
                  <a:pt x="101616" y="28230"/>
                </a:lnTo>
                <a:lnTo>
                  <a:pt x="101616" y="37641"/>
                </a:lnTo>
                <a:lnTo>
                  <a:pt x="99308" y="37641"/>
                </a:lnTo>
                <a:lnTo>
                  <a:pt x="99308" y="47053"/>
                </a:lnTo>
                <a:lnTo>
                  <a:pt x="97000" y="47053"/>
                </a:lnTo>
                <a:lnTo>
                  <a:pt x="97000" y="56464"/>
                </a:lnTo>
                <a:lnTo>
                  <a:pt x="94689" y="56464"/>
                </a:lnTo>
                <a:lnTo>
                  <a:pt x="94689" y="65871"/>
                </a:lnTo>
                <a:lnTo>
                  <a:pt x="92381" y="65871"/>
                </a:lnTo>
                <a:lnTo>
                  <a:pt x="92381" y="75283"/>
                </a:lnTo>
                <a:lnTo>
                  <a:pt x="90069" y="75283"/>
                </a:lnTo>
                <a:lnTo>
                  <a:pt x="90069" y="84694"/>
                </a:lnTo>
                <a:lnTo>
                  <a:pt x="87761" y="84694"/>
                </a:lnTo>
                <a:lnTo>
                  <a:pt x="87761" y="91749"/>
                </a:lnTo>
                <a:lnTo>
                  <a:pt x="85450" y="91749"/>
                </a:lnTo>
                <a:lnTo>
                  <a:pt x="85450" y="98807"/>
                </a:lnTo>
                <a:lnTo>
                  <a:pt x="83142" y="101160"/>
                </a:lnTo>
                <a:lnTo>
                  <a:pt x="80834" y="101160"/>
                </a:lnTo>
                <a:lnTo>
                  <a:pt x="80834" y="105866"/>
                </a:lnTo>
                <a:lnTo>
                  <a:pt x="69284" y="117630"/>
                </a:lnTo>
                <a:lnTo>
                  <a:pt x="64668" y="119983"/>
                </a:lnTo>
                <a:lnTo>
                  <a:pt x="76215" y="119983"/>
                </a:lnTo>
                <a:lnTo>
                  <a:pt x="78523" y="117630"/>
                </a:lnTo>
                <a:lnTo>
                  <a:pt x="78523" y="115277"/>
                </a:lnTo>
                <a:lnTo>
                  <a:pt x="99308" y="115277"/>
                </a:lnTo>
                <a:lnTo>
                  <a:pt x="99308" y="112924"/>
                </a:lnTo>
                <a:lnTo>
                  <a:pt x="101616" y="112924"/>
                </a:lnTo>
                <a:lnTo>
                  <a:pt x="101616" y="103513"/>
                </a:lnTo>
                <a:lnTo>
                  <a:pt x="103928" y="103513"/>
                </a:lnTo>
                <a:lnTo>
                  <a:pt x="103928" y="94101"/>
                </a:lnTo>
                <a:lnTo>
                  <a:pt x="106235" y="94101"/>
                </a:lnTo>
                <a:lnTo>
                  <a:pt x="106235" y="82341"/>
                </a:lnTo>
                <a:lnTo>
                  <a:pt x="108547" y="82341"/>
                </a:lnTo>
                <a:lnTo>
                  <a:pt x="108547" y="72930"/>
                </a:lnTo>
                <a:lnTo>
                  <a:pt x="110855" y="72930"/>
                </a:lnTo>
                <a:lnTo>
                  <a:pt x="110855" y="63518"/>
                </a:lnTo>
                <a:lnTo>
                  <a:pt x="113167" y="63518"/>
                </a:lnTo>
                <a:lnTo>
                  <a:pt x="113167" y="54111"/>
                </a:lnTo>
                <a:lnTo>
                  <a:pt x="115474" y="54111"/>
                </a:lnTo>
                <a:lnTo>
                  <a:pt x="115474" y="42347"/>
                </a:lnTo>
                <a:lnTo>
                  <a:pt x="117782" y="42347"/>
                </a:lnTo>
                <a:lnTo>
                  <a:pt x="117782" y="32935"/>
                </a:lnTo>
                <a:lnTo>
                  <a:pt x="120094" y="32935"/>
                </a:lnTo>
                <a:lnTo>
                  <a:pt x="120094" y="23528"/>
                </a:lnTo>
                <a:lnTo>
                  <a:pt x="122401" y="23528"/>
                </a:lnTo>
                <a:lnTo>
                  <a:pt x="122401" y="11764"/>
                </a:lnTo>
                <a:lnTo>
                  <a:pt x="124713" y="11764"/>
                </a:lnTo>
                <a:lnTo>
                  <a:pt x="122401" y="4705"/>
                </a:lnTo>
                <a:lnTo>
                  <a:pt x="110855" y="2352"/>
                </a:lnTo>
                <a:close/>
              </a:path>
              <a:path w="125094" h="179069">
                <a:moveTo>
                  <a:pt x="50810" y="44700"/>
                </a:moveTo>
                <a:lnTo>
                  <a:pt x="32336" y="44700"/>
                </a:lnTo>
                <a:lnTo>
                  <a:pt x="32336" y="51758"/>
                </a:lnTo>
                <a:lnTo>
                  <a:pt x="50810" y="51758"/>
                </a:lnTo>
                <a:lnTo>
                  <a:pt x="50810" y="44700"/>
                </a:lnTo>
                <a:close/>
              </a:path>
              <a:path w="125094" h="179069">
                <a:moveTo>
                  <a:pt x="53117" y="37641"/>
                </a:moveTo>
                <a:lnTo>
                  <a:pt x="34644" y="37641"/>
                </a:lnTo>
                <a:lnTo>
                  <a:pt x="34644" y="44700"/>
                </a:lnTo>
                <a:lnTo>
                  <a:pt x="53117" y="44700"/>
                </a:lnTo>
                <a:lnTo>
                  <a:pt x="53117" y="37641"/>
                </a:lnTo>
                <a:close/>
              </a:path>
              <a:path w="125094" h="179069">
                <a:moveTo>
                  <a:pt x="9238" y="32935"/>
                </a:moveTo>
                <a:lnTo>
                  <a:pt x="2311" y="32935"/>
                </a:lnTo>
                <a:lnTo>
                  <a:pt x="2311" y="39994"/>
                </a:lnTo>
                <a:lnTo>
                  <a:pt x="0" y="42347"/>
                </a:lnTo>
                <a:lnTo>
                  <a:pt x="6927" y="42347"/>
                </a:lnTo>
                <a:lnTo>
                  <a:pt x="6927" y="37641"/>
                </a:lnTo>
                <a:lnTo>
                  <a:pt x="9238" y="37641"/>
                </a:lnTo>
                <a:lnTo>
                  <a:pt x="9238" y="32935"/>
                </a:lnTo>
                <a:close/>
              </a:path>
              <a:path w="125094" h="179069">
                <a:moveTo>
                  <a:pt x="55429" y="32935"/>
                </a:moveTo>
                <a:lnTo>
                  <a:pt x="36951" y="32935"/>
                </a:lnTo>
                <a:lnTo>
                  <a:pt x="36951" y="37641"/>
                </a:lnTo>
                <a:lnTo>
                  <a:pt x="55429" y="37641"/>
                </a:lnTo>
                <a:lnTo>
                  <a:pt x="55429" y="32935"/>
                </a:lnTo>
                <a:close/>
              </a:path>
              <a:path w="125094" h="179069">
                <a:moveTo>
                  <a:pt x="11546" y="25877"/>
                </a:moveTo>
                <a:lnTo>
                  <a:pt x="4619" y="25877"/>
                </a:lnTo>
                <a:lnTo>
                  <a:pt x="4619" y="32935"/>
                </a:lnTo>
                <a:lnTo>
                  <a:pt x="11546" y="32935"/>
                </a:lnTo>
                <a:lnTo>
                  <a:pt x="11546" y="25877"/>
                </a:lnTo>
                <a:close/>
              </a:path>
              <a:path w="125094" h="179069">
                <a:moveTo>
                  <a:pt x="53117" y="4705"/>
                </a:moveTo>
                <a:lnTo>
                  <a:pt x="41571" y="4705"/>
                </a:lnTo>
                <a:lnTo>
                  <a:pt x="41571" y="25877"/>
                </a:lnTo>
                <a:lnTo>
                  <a:pt x="39263" y="25877"/>
                </a:lnTo>
                <a:lnTo>
                  <a:pt x="39263" y="32935"/>
                </a:lnTo>
                <a:lnTo>
                  <a:pt x="57737" y="32935"/>
                </a:lnTo>
                <a:lnTo>
                  <a:pt x="55429" y="11764"/>
                </a:lnTo>
                <a:lnTo>
                  <a:pt x="53117" y="9411"/>
                </a:lnTo>
                <a:lnTo>
                  <a:pt x="53117" y="4705"/>
                </a:lnTo>
                <a:close/>
              </a:path>
              <a:path w="125094" h="179069">
                <a:moveTo>
                  <a:pt x="13858" y="21175"/>
                </a:moveTo>
                <a:lnTo>
                  <a:pt x="6927" y="21175"/>
                </a:lnTo>
                <a:lnTo>
                  <a:pt x="6927" y="25877"/>
                </a:lnTo>
                <a:lnTo>
                  <a:pt x="13858" y="25877"/>
                </a:lnTo>
                <a:lnTo>
                  <a:pt x="13858" y="21175"/>
                </a:lnTo>
                <a:close/>
              </a:path>
              <a:path w="125094" h="179069">
                <a:moveTo>
                  <a:pt x="16166" y="16470"/>
                </a:moveTo>
                <a:lnTo>
                  <a:pt x="9238" y="16470"/>
                </a:lnTo>
                <a:lnTo>
                  <a:pt x="9238" y="21175"/>
                </a:lnTo>
                <a:lnTo>
                  <a:pt x="16166" y="21175"/>
                </a:lnTo>
                <a:lnTo>
                  <a:pt x="16166" y="16470"/>
                </a:lnTo>
                <a:close/>
              </a:path>
              <a:path w="125094" h="179069">
                <a:moveTo>
                  <a:pt x="46190" y="0"/>
                </a:moveTo>
                <a:lnTo>
                  <a:pt x="25405" y="2352"/>
                </a:lnTo>
                <a:lnTo>
                  <a:pt x="23093" y="4705"/>
                </a:lnTo>
                <a:lnTo>
                  <a:pt x="18473" y="7058"/>
                </a:lnTo>
                <a:lnTo>
                  <a:pt x="16166" y="7058"/>
                </a:lnTo>
                <a:lnTo>
                  <a:pt x="16166" y="11764"/>
                </a:lnTo>
                <a:lnTo>
                  <a:pt x="11546" y="16470"/>
                </a:lnTo>
                <a:lnTo>
                  <a:pt x="18473" y="16470"/>
                </a:lnTo>
                <a:lnTo>
                  <a:pt x="27712" y="7058"/>
                </a:lnTo>
                <a:lnTo>
                  <a:pt x="41571" y="4705"/>
                </a:lnTo>
                <a:lnTo>
                  <a:pt x="48502" y="4705"/>
                </a:lnTo>
                <a:lnTo>
                  <a:pt x="46190" y="2352"/>
                </a:lnTo>
                <a:lnTo>
                  <a:pt x="46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2892" y="4608029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0968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8331" y="3771090"/>
            <a:ext cx="462535" cy="247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0392" y="389687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428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98931" y="3852174"/>
            <a:ext cx="81280" cy="106045"/>
          </a:xfrm>
          <a:custGeom>
            <a:avLst/>
            <a:gdLst/>
            <a:ahLst/>
            <a:cxnLst/>
            <a:rect l="l" t="t" r="r" b="b"/>
            <a:pathLst>
              <a:path w="81279" h="106045">
                <a:moveTo>
                  <a:pt x="26968" y="33266"/>
                </a:moveTo>
                <a:lnTo>
                  <a:pt x="6206" y="33266"/>
                </a:lnTo>
                <a:lnTo>
                  <a:pt x="6206" y="39504"/>
                </a:lnTo>
                <a:lnTo>
                  <a:pt x="4137" y="39504"/>
                </a:lnTo>
                <a:lnTo>
                  <a:pt x="4137" y="45743"/>
                </a:lnTo>
                <a:lnTo>
                  <a:pt x="2068" y="45743"/>
                </a:lnTo>
                <a:lnTo>
                  <a:pt x="2068" y="60295"/>
                </a:lnTo>
                <a:lnTo>
                  <a:pt x="0" y="62374"/>
                </a:lnTo>
                <a:lnTo>
                  <a:pt x="2068" y="72771"/>
                </a:lnTo>
                <a:lnTo>
                  <a:pt x="4137" y="81085"/>
                </a:lnTo>
                <a:lnTo>
                  <a:pt x="6206" y="85244"/>
                </a:lnTo>
                <a:lnTo>
                  <a:pt x="8275" y="87323"/>
                </a:lnTo>
                <a:lnTo>
                  <a:pt x="10380" y="91482"/>
                </a:lnTo>
                <a:lnTo>
                  <a:pt x="16587" y="97720"/>
                </a:lnTo>
                <a:lnTo>
                  <a:pt x="20725" y="99800"/>
                </a:lnTo>
                <a:lnTo>
                  <a:pt x="22794" y="101879"/>
                </a:lnTo>
                <a:lnTo>
                  <a:pt x="26968" y="103959"/>
                </a:lnTo>
                <a:lnTo>
                  <a:pt x="33174" y="106034"/>
                </a:lnTo>
                <a:lnTo>
                  <a:pt x="58074" y="106034"/>
                </a:lnTo>
                <a:lnTo>
                  <a:pt x="64281" y="103959"/>
                </a:lnTo>
                <a:lnTo>
                  <a:pt x="68436" y="101879"/>
                </a:lnTo>
                <a:lnTo>
                  <a:pt x="35243" y="101879"/>
                </a:lnTo>
                <a:lnTo>
                  <a:pt x="31106" y="99800"/>
                </a:lnTo>
                <a:lnTo>
                  <a:pt x="29037" y="97720"/>
                </a:lnTo>
                <a:lnTo>
                  <a:pt x="24899" y="95641"/>
                </a:lnTo>
                <a:lnTo>
                  <a:pt x="18656" y="83165"/>
                </a:lnTo>
                <a:lnTo>
                  <a:pt x="16587" y="70692"/>
                </a:lnTo>
                <a:lnTo>
                  <a:pt x="18656" y="68612"/>
                </a:lnTo>
                <a:lnTo>
                  <a:pt x="18656" y="58215"/>
                </a:lnTo>
                <a:lnTo>
                  <a:pt x="20725" y="58215"/>
                </a:lnTo>
                <a:lnTo>
                  <a:pt x="20725" y="49898"/>
                </a:lnTo>
                <a:lnTo>
                  <a:pt x="62212" y="49898"/>
                </a:lnTo>
                <a:lnTo>
                  <a:pt x="68455" y="47818"/>
                </a:lnTo>
                <a:lnTo>
                  <a:pt x="68455" y="43663"/>
                </a:lnTo>
                <a:lnTo>
                  <a:pt x="22794" y="43663"/>
                </a:lnTo>
                <a:lnTo>
                  <a:pt x="24899" y="41584"/>
                </a:lnTo>
                <a:lnTo>
                  <a:pt x="24899" y="37425"/>
                </a:lnTo>
                <a:lnTo>
                  <a:pt x="26968" y="37425"/>
                </a:lnTo>
                <a:lnTo>
                  <a:pt x="26968" y="33266"/>
                </a:lnTo>
                <a:close/>
              </a:path>
              <a:path w="81279" h="106045">
                <a:moveTo>
                  <a:pt x="74661" y="93562"/>
                </a:moveTo>
                <a:lnTo>
                  <a:pt x="68455" y="95641"/>
                </a:lnTo>
                <a:lnTo>
                  <a:pt x="60143" y="99800"/>
                </a:lnTo>
                <a:lnTo>
                  <a:pt x="53936" y="101879"/>
                </a:lnTo>
                <a:lnTo>
                  <a:pt x="68436" y="101879"/>
                </a:lnTo>
                <a:lnTo>
                  <a:pt x="72592" y="99800"/>
                </a:lnTo>
                <a:lnTo>
                  <a:pt x="74661" y="97720"/>
                </a:lnTo>
                <a:lnTo>
                  <a:pt x="74661" y="93562"/>
                </a:lnTo>
                <a:close/>
              </a:path>
              <a:path w="81279" h="106045">
                <a:moveTo>
                  <a:pt x="29037" y="27028"/>
                </a:moveTo>
                <a:lnTo>
                  <a:pt x="10380" y="27028"/>
                </a:lnTo>
                <a:lnTo>
                  <a:pt x="10380" y="31187"/>
                </a:lnTo>
                <a:lnTo>
                  <a:pt x="8275" y="33266"/>
                </a:lnTo>
                <a:lnTo>
                  <a:pt x="29037" y="33266"/>
                </a:lnTo>
                <a:lnTo>
                  <a:pt x="29037" y="27028"/>
                </a:lnTo>
                <a:close/>
              </a:path>
              <a:path w="81279" h="106045">
                <a:moveTo>
                  <a:pt x="33174" y="20790"/>
                </a:moveTo>
                <a:lnTo>
                  <a:pt x="14518" y="20790"/>
                </a:lnTo>
                <a:lnTo>
                  <a:pt x="14518" y="24949"/>
                </a:lnTo>
                <a:lnTo>
                  <a:pt x="12449" y="27028"/>
                </a:lnTo>
                <a:lnTo>
                  <a:pt x="31106" y="27028"/>
                </a:lnTo>
                <a:lnTo>
                  <a:pt x="33174" y="24949"/>
                </a:lnTo>
                <a:lnTo>
                  <a:pt x="33174" y="20790"/>
                </a:lnTo>
                <a:close/>
              </a:path>
              <a:path w="81279" h="106045">
                <a:moveTo>
                  <a:pt x="80868" y="0"/>
                </a:moveTo>
                <a:lnTo>
                  <a:pt x="49762" y="2079"/>
                </a:lnTo>
                <a:lnTo>
                  <a:pt x="41486" y="4158"/>
                </a:lnTo>
                <a:lnTo>
                  <a:pt x="39417" y="6238"/>
                </a:lnTo>
                <a:lnTo>
                  <a:pt x="31106" y="10397"/>
                </a:lnTo>
                <a:lnTo>
                  <a:pt x="29037" y="12476"/>
                </a:lnTo>
                <a:lnTo>
                  <a:pt x="20725" y="16635"/>
                </a:lnTo>
                <a:lnTo>
                  <a:pt x="16587" y="20790"/>
                </a:lnTo>
                <a:lnTo>
                  <a:pt x="35243" y="20790"/>
                </a:lnTo>
                <a:lnTo>
                  <a:pt x="41486" y="14555"/>
                </a:lnTo>
                <a:lnTo>
                  <a:pt x="45624" y="12476"/>
                </a:lnTo>
                <a:lnTo>
                  <a:pt x="47693" y="10397"/>
                </a:lnTo>
                <a:lnTo>
                  <a:pt x="53936" y="8317"/>
                </a:lnTo>
                <a:lnTo>
                  <a:pt x="72592" y="6238"/>
                </a:lnTo>
                <a:lnTo>
                  <a:pt x="80868" y="4158"/>
                </a:lnTo>
                <a:lnTo>
                  <a:pt x="80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2891" y="2321766"/>
            <a:ext cx="435116" cy="247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9166" y="2365424"/>
            <a:ext cx="161925" cy="160655"/>
          </a:xfrm>
          <a:custGeom>
            <a:avLst/>
            <a:gdLst/>
            <a:ahLst/>
            <a:cxnLst/>
            <a:rect l="l" t="t" r="r" b="b"/>
            <a:pathLst>
              <a:path w="161925" h="160655">
                <a:moveTo>
                  <a:pt x="87023" y="85244"/>
                </a:moveTo>
                <a:lnTo>
                  <a:pt x="76689" y="85244"/>
                </a:lnTo>
                <a:lnTo>
                  <a:pt x="76689" y="153857"/>
                </a:lnTo>
                <a:lnTo>
                  <a:pt x="78756" y="160095"/>
                </a:lnTo>
                <a:lnTo>
                  <a:pt x="87023" y="160095"/>
                </a:lnTo>
                <a:lnTo>
                  <a:pt x="87023" y="85244"/>
                </a:lnTo>
                <a:close/>
              </a:path>
              <a:path w="161925" h="160655">
                <a:moveTo>
                  <a:pt x="87023" y="0"/>
                </a:moveTo>
                <a:lnTo>
                  <a:pt x="78756" y="0"/>
                </a:lnTo>
                <a:lnTo>
                  <a:pt x="78756" y="6238"/>
                </a:lnTo>
                <a:lnTo>
                  <a:pt x="76689" y="6238"/>
                </a:lnTo>
                <a:lnTo>
                  <a:pt x="76689" y="76930"/>
                </a:lnTo>
                <a:lnTo>
                  <a:pt x="2103" y="79009"/>
                </a:lnTo>
                <a:lnTo>
                  <a:pt x="0" y="81089"/>
                </a:lnTo>
                <a:lnTo>
                  <a:pt x="2103" y="83168"/>
                </a:lnTo>
                <a:lnTo>
                  <a:pt x="8303" y="85244"/>
                </a:lnTo>
                <a:lnTo>
                  <a:pt x="155409" y="85244"/>
                </a:lnTo>
                <a:lnTo>
                  <a:pt x="161646" y="83168"/>
                </a:lnTo>
                <a:lnTo>
                  <a:pt x="161646" y="76930"/>
                </a:lnTo>
                <a:lnTo>
                  <a:pt x="87023" y="76930"/>
                </a:lnTo>
                <a:lnTo>
                  <a:pt x="870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1598" y="2402850"/>
            <a:ext cx="81280" cy="106045"/>
          </a:xfrm>
          <a:custGeom>
            <a:avLst/>
            <a:gdLst/>
            <a:ahLst/>
            <a:cxnLst/>
            <a:rect l="l" t="t" r="r" b="b"/>
            <a:pathLst>
              <a:path w="81279" h="106044">
                <a:moveTo>
                  <a:pt x="26941" y="33266"/>
                </a:moveTo>
                <a:lnTo>
                  <a:pt x="6236" y="33266"/>
                </a:lnTo>
                <a:lnTo>
                  <a:pt x="6236" y="39504"/>
                </a:lnTo>
                <a:lnTo>
                  <a:pt x="4133" y="39504"/>
                </a:lnTo>
                <a:lnTo>
                  <a:pt x="4133" y="45743"/>
                </a:lnTo>
                <a:lnTo>
                  <a:pt x="2066" y="45743"/>
                </a:lnTo>
                <a:lnTo>
                  <a:pt x="2066" y="60295"/>
                </a:lnTo>
                <a:lnTo>
                  <a:pt x="0" y="62374"/>
                </a:lnTo>
                <a:lnTo>
                  <a:pt x="2066" y="72771"/>
                </a:lnTo>
                <a:lnTo>
                  <a:pt x="4133" y="81085"/>
                </a:lnTo>
                <a:lnTo>
                  <a:pt x="6236" y="85244"/>
                </a:lnTo>
                <a:lnTo>
                  <a:pt x="8303" y="87323"/>
                </a:lnTo>
                <a:lnTo>
                  <a:pt x="10370" y="91482"/>
                </a:lnTo>
                <a:lnTo>
                  <a:pt x="16570" y="97720"/>
                </a:lnTo>
                <a:lnTo>
                  <a:pt x="20740" y="99800"/>
                </a:lnTo>
                <a:lnTo>
                  <a:pt x="22807" y="101879"/>
                </a:lnTo>
                <a:lnTo>
                  <a:pt x="26941" y="103959"/>
                </a:lnTo>
                <a:lnTo>
                  <a:pt x="33141" y="106034"/>
                </a:lnTo>
                <a:lnTo>
                  <a:pt x="58015" y="106034"/>
                </a:lnTo>
                <a:lnTo>
                  <a:pt x="64252" y="103959"/>
                </a:lnTo>
                <a:lnTo>
                  <a:pt x="68386" y="101879"/>
                </a:lnTo>
                <a:lnTo>
                  <a:pt x="35244" y="101879"/>
                </a:lnTo>
                <a:lnTo>
                  <a:pt x="31074" y="99800"/>
                </a:lnTo>
                <a:lnTo>
                  <a:pt x="29007" y="97720"/>
                </a:lnTo>
                <a:lnTo>
                  <a:pt x="24874" y="95641"/>
                </a:lnTo>
                <a:lnTo>
                  <a:pt x="18637" y="83165"/>
                </a:lnTo>
                <a:lnTo>
                  <a:pt x="16570" y="70692"/>
                </a:lnTo>
                <a:lnTo>
                  <a:pt x="18637" y="68612"/>
                </a:lnTo>
                <a:lnTo>
                  <a:pt x="18637" y="58215"/>
                </a:lnTo>
                <a:lnTo>
                  <a:pt x="20740" y="58215"/>
                </a:lnTo>
                <a:lnTo>
                  <a:pt x="20740" y="49898"/>
                </a:lnTo>
                <a:lnTo>
                  <a:pt x="60082" y="49898"/>
                </a:lnTo>
                <a:lnTo>
                  <a:pt x="68386" y="47818"/>
                </a:lnTo>
                <a:lnTo>
                  <a:pt x="68386" y="43663"/>
                </a:lnTo>
                <a:lnTo>
                  <a:pt x="22807" y="43663"/>
                </a:lnTo>
                <a:lnTo>
                  <a:pt x="24874" y="41584"/>
                </a:lnTo>
                <a:lnTo>
                  <a:pt x="24874" y="37425"/>
                </a:lnTo>
                <a:lnTo>
                  <a:pt x="26941" y="37425"/>
                </a:lnTo>
                <a:lnTo>
                  <a:pt x="26941" y="33266"/>
                </a:lnTo>
                <a:close/>
              </a:path>
              <a:path w="81279" h="106044">
                <a:moveTo>
                  <a:pt x="74586" y="93562"/>
                </a:moveTo>
                <a:lnTo>
                  <a:pt x="68386" y="95641"/>
                </a:lnTo>
                <a:lnTo>
                  <a:pt x="60082" y="99800"/>
                </a:lnTo>
                <a:lnTo>
                  <a:pt x="53882" y="101879"/>
                </a:lnTo>
                <a:lnTo>
                  <a:pt x="68386" y="101879"/>
                </a:lnTo>
                <a:lnTo>
                  <a:pt x="72519" y="99800"/>
                </a:lnTo>
                <a:lnTo>
                  <a:pt x="74586" y="97720"/>
                </a:lnTo>
                <a:lnTo>
                  <a:pt x="74586" y="93562"/>
                </a:lnTo>
                <a:close/>
              </a:path>
              <a:path w="81279" h="106044">
                <a:moveTo>
                  <a:pt x="29007" y="27028"/>
                </a:moveTo>
                <a:lnTo>
                  <a:pt x="10370" y="27028"/>
                </a:lnTo>
                <a:lnTo>
                  <a:pt x="10370" y="31187"/>
                </a:lnTo>
                <a:lnTo>
                  <a:pt x="8303" y="33266"/>
                </a:lnTo>
                <a:lnTo>
                  <a:pt x="29007" y="33266"/>
                </a:lnTo>
                <a:lnTo>
                  <a:pt x="29007" y="27028"/>
                </a:lnTo>
                <a:close/>
              </a:path>
              <a:path w="81279" h="106044">
                <a:moveTo>
                  <a:pt x="33141" y="20790"/>
                </a:moveTo>
                <a:lnTo>
                  <a:pt x="14503" y="20790"/>
                </a:lnTo>
                <a:lnTo>
                  <a:pt x="14503" y="24949"/>
                </a:lnTo>
                <a:lnTo>
                  <a:pt x="12437" y="27028"/>
                </a:lnTo>
                <a:lnTo>
                  <a:pt x="31074" y="27028"/>
                </a:lnTo>
                <a:lnTo>
                  <a:pt x="33141" y="24949"/>
                </a:lnTo>
                <a:lnTo>
                  <a:pt x="33141" y="20790"/>
                </a:lnTo>
                <a:close/>
              </a:path>
              <a:path w="81279" h="106044">
                <a:moveTo>
                  <a:pt x="80823" y="0"/>
                </a:moveTo>
                <a:lnTo>
                  <a:pt x="49748" y="2079"/>
                </a:lnTo>
                <a:lnTo>
                  <a:pt x="41444" y="4158"/>
                </a:lnTo>
                <a:lnTo>
                  <a:pt x="39378" y="6238"/>
                </a:lnTo>
                <a:lnTo>
                  <a:pt x="31074" y="10397"/>
                </a:lnTo>
                <a:lnTo>
                  <a:pt x="29007" y="12476"/>
                </a:lnTo>
                <a:lnTo>
                  <a:pt x="20740" y="16635"/>
                </a:lnTo>
                <a:lnTo>
                  <a:pt x="16570" y="20790"/>
                </a:lnTo>
                <a:lnTo>
                  <a:pt x="35244" y="20790"/>
                </a:lnTo>
                <a:lnTo>
                  <a:pt x="41444" y="14555"/>
                </a:lnTo>
                <a:lnTo>
                  <a:pt x="45578" y="12476"/>
                </a:lnTo>
                <a:lnTo>
                  <a:pt x="47645" y="10397"/>
                </a:lnTo>
                <a:lnTo>
                  <a:pt x="53882" y="8317"/>
                </a:lnTo>
                <a:lnTo>
                  <a:pt x="72519" y="6238"/>
                </a:lnTo>
                <a:lnTo>
                  <a:pt x="80823" y="4158"/>
                </a:lnTo>
                <a:lnTo>
                  <a:pt x="80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7586" y="2532643"/>
            <a:ext cx="794416" cy="594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25515" y="2630150"/>
            <a:ext cx="161925" cy="56515"/>
          </a:xfrm>
          <a:custGeom>
            <a:avLst/>
            <a:gdLst/>
            <a:ahLst/>
            <a:cxnLst/>
            <a:rect l="l" t="t" r="r" b="b"/>
            <a:pathLst>
              <a:path w="161925" h="56514">
                <a:moveTo>
                  <a:pt x="161707" y="45639"/>
                </a:moveTo>
                <a:lnTo>
                  <a:pt x="2103" y="47714"/>
                </a:lnTo>
                <a:lnTo>
                  <a:pt x="0" y="49789"/>
                </a:lnTo>
                <a:lnTo>
                  <a:pt x="2103" y="53939"/>
                </a:lnTo>
                <a:lnTo>
                  <a:pt x="8306" y="56014"/>
                </a:lnTo>
                <a:lnTo>
                  <a:pt x="153401" y="56014"/>
                </a:lnTo>
                <a:lnTo>
                  <a:pt x="161707" y="53939"/>
                </a:lnTo>
                <a:lnTo>
                  <a:pt x="161707" y="45639"/>
                </a:lnTo>
                <a:close/>
              </a:path>
              <a:path w="161925" h="56514">
                <a:moveTo>
                  <a:pt x="161707" y="0"/>
                </a:moveTo>
                <a:lnTo>
                  <a:pt x="2103" y="2071"/>
                </a:lnTo>
                <a:lnTo>
                  <a:pt x="0" y="4146"/>
                </a:lnTo>
                <a:lnTo>
                  <a:pt x="2103" y="6220"/>
                </a:lnTo>
                <a:lnTo>
                  <a:pt x="8306" y="8295"/>
                </a:lnTo>
                <a:lnTo>
                  <a:pt x="153401" y="8295"/>
                </a:lnTo>
                <a:lnTo>
                  <a:pt x="161707" y="6220"/>
                </a:lnTo>
                <a:lnTo>
                  <a:pt x="1617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8414" y="2607327"/>
            <a:ext cx="189230" cy="112395"/>
          </a:xfrm>
          <a:custGeom>
            <a:avLst/>
            <a:gdLst/>
            <a:ahLst/>
            <a:cxnLst/>
            <a:rect l="l" t="t" r="r" b="b"/>
            <a:pathLst>
              <a:path w="189229" h="112394">
                <a:moveTo>
                  <a:pt x="58037" y="47718"/>
                </a:moveTo>
                <a:lnTo>
                  <a:pt x="29018" y="47718"/>
                </a:lnTo>
                <a:lnTo>
                  <a:pt x="29018" y="56014"/>
                </a:lnTo>
                <a:lnTo>
                  <a:pt x="26951" y="56014"/>
                </a:lnTo>
                <a:lnTo>
                  <a:pt x="26951" y="62238"/>
                </a:lnTo>
                <a:lnTo>
                  <a:pt x="24883" y="62238"/>
                </a:lnTo>
                <a:lnTo>
                  <a:pt x="24883" y="78837"/>
                </a:lnTo>
                <a:lnTo>
                  <a:pt x="22779" y="80912"/>
                </a:lnTo>
                <a:lnTo>
                  <a:pt x="24883" y="91283"/>
                </a:lnTo>
                <a:lnTo>
                  <a:pt x="26951" y="97508"/>
                </a:lnTo>
                <a:lnTo>
                  <a:pt x="35221" y="105807"/>
                </a:lnTo>
                <a:lnTo>
                  <a:pt x="43528" y="109957"/>
                </a:lnTo>
                <a:lnTo>
                  <a:pt x="49731" y="112028"/>
                </a:lnTo>
                <a:lnTo>
                  <a:pt x="80817" y="112028"/>
                </a:lnTo>
                <a:lnTo>
                  <a:pt x="82921" y="109957"/>
                </a:lnTo>
                <a:lnTo>
                  <a:pt x="87056" y="107882"/>
                </a:lnTo>
                <a:lnTo>
                  <a:pt x="91191" y="103732"/>
                </a:lnTo>
                <a:lnTo>
                  <a:pt x="62173" y="103732"/>
                </a:lnTo>
                <a:lnTo>
                  <a:pt x="58037" y="101657"/>
                </a:lnTo>
                <a:lnTo>
                  <a:pt x="51798" y="95433"/>
                </a:lnTo>
                <a:lnTo>
                  <a:pt x="49731" y="85058"/>
                </a:lnTo>
                <a:lnTo>
                  <a:pt x="51798" y="82983"/>
                </a:lnTo>
                <a:lnTo>
                  <a:pt x="51798" y="66388"/>
                </a:lnTo>
                <a:lnTo>
                  <a:pt x="53902" y="66388"/>
                </a:lnTo>
                <a:lnTo>
                  <a:pt x="53902" y="60164"/>
                </a:lnTo>
                <a:lnTo>
                  <a:pt x="55970" y="60164"/>
                </a:lnTo>
                <a:lnTo>
                  <a:pt x="55970" y="51868"/>
                </a:lnTo>
                <a:lnTo>
                  <a:pt x="58037" y="51868"/>
                </a:lnTo>
                <a:lnTo>
                  <a:pt x="58037" y="47718"/>
                </a:lnTo>
                <a:close/>
              </a:path>
              <a:path w="189229" h="112394">
                <a:moveTo>
                  <a:pt x="120210" y="99582"/>
                </a:moveTo>
                <a:lnTo>
                  <a:pt x="93259" y="99582"/>
                </a:lnTo>
                <a:lnTo>
                  <a:pt x="97430" y="101657"/>
                </a:lnTo>
                <a:lnTo>
                  <a:pt x="99498" y="103732"/>
                </a:lnTo>
                <a:lnTo>
                  <a:pt x="103633" y="105807"/>
                </a:lnTo>
                <a:lnTo>
                  <a:pt x="105701" y="107882"/>
                </a:lnTo>
                <a:lnTo>
                  <a:pt x="109836" y="109957"/>
                </a:lnTo>
                <a:lnTo>
                  <a:pt x="116075" y="112028"/>
                </a:lnTo>
                <a:lnTo>
                  <a:pt x="145094" y="112028"/>
                </a:lnTo>
                <a:lnTo>
                  <a:pt x="151297" y="109957"/>
                </a:lnTo>
                <a:lnTo>
                  <a:pt x="155468" y="107882"/>
                </a:lnTo>
                <a:lnTo>
                  <a:pt x="159604" y="103732"/>
                </a:lnTo>
                <a:lnTo>
                  <a:pt x="126449" y="103732"/>
                </a:lnTo>
                <a:lnTo>
                  <a:pt x="122278" y="101657"/>
                </a:lnTo>
                <a:lnTo>
                  <a:pt x="120210" y="99582"/>
                </a:lnTo>
                <a:close/>
              </a:path>
              <a:path w="189229" h="112394">
                <a:moveTo>
                  <a:pt x="128517" y="22823"/>
                </a:moveTo>
                <a:lnTo>
                  <a:pt x="101566" y="22823"/>
                </a:lnTo>
                <a:lnTo>
                  <a:pt x="101566" y="31119"/>
                </a:lnTo>
                <a:lnTo>
                  <a:pt x="99498" y="31119"/>
                </a:lnTo>
                <a:lnTo>
                  <a:pt x="99498" y="39418"/>
                </a:lnTo>
                <a:lnTo>
                  <a:pt x="97430" y="39418"/>
                </a:lnTo>
                <a:lnTo>
                  <a:pt x="97430" y="47718"/>
                </a:lnTo>
                <a:lnTo>
                  <a:pt x="95327" y="47718"/>
                </a:lnTo>
                <a:lnTo>
                  <a:pt x="95327" y="56014"/>
                </a:lnTo>
                <a:lnTo>
                  <a:pt x="93259" y="56014"/>
                </a:lnTo>
                <a:lnTo>
                  <a:pt x="93259" y="64313"/>
                </a:lnTo>
                <a:lnTo>
                  <a:pt x="91191" y="64313"/>
                </a:lnTo>
                <a:lnTo>
                  <a:pt x="91191" y="78837"/>
                </a:lnTo>
                <a:lnTo>
                  <a:pt x="89124" y="78837"/>
                </a:lnTo>
                <a:lnTo>
                  <a:pt x="89124" y="91283"/>
                </a:lnTo>
                <a:lnTo>
                  <a:pt x="87056" y="91283"/>
                </a:lnTo>
                <a:lnTo>
                  <a:pt x="87056" y="95433"/>
                </a:lnTo>
                <a:lnTo>
                  <a:pt x="80817" y="101657"/>
                </a:lnTo>
                <a:lnTo>
                  <a:pt x="76682" y="103732"/>
                </a:lnTo>
                <a:lnTo>
                  <a:pt x="91191" y="103732"/>
                </a:lnTo>
                <a:lnTo>
                  <a:pt x="93259" y="101657"/>
                </a:lnTo>
                <a:lnTo>
                  <a:pt x="93259" y="99582"/>
                </a:lnTo>
                <a:lnTo>
                  <a:pt x="120210" y="99582"/>
                </a:lnTo>
                <a:lnTo>
                  <a:pt x="118143" y="95433"/>
                </a:lnTo>
                <a:lnTo>
                  <a:pt x="116075" y="85058"/>
                </a:lnTo>
                <a:lnTo>
                  <a:pt x="118143" y="82983"/>
                </a:lnTo>
                <a:lnTo>
                  <a:pt x="118143" y="68463"/>
                </a:lnTo>
                <a:lnTo>
                  <a:pt x="120210" y="68463"/>
                </a:lnTo>
                <a:lnTo>
                  <a:pt x="120210" y="60164"/>
                </a:lnTo>
                <a:lnTo>
                  <a:pt x="122278" y="60164"/>
                </a:lnTo>
                <a:lnTo>
                  <a:pt x="122278" y="53939"/>
                </a:lnTo>
                <a:lnTo>
                  <a:pt x="124346" y="53939"/>
                </a:lnTo>
                <a:lnTo>
                  <a:pt x="124346" y="43568"/>
                </a:lnTo>
                <a:lnTo>
                  <a:pt x="126449" y="43568"/>
                </a:lnTo>
                <a:lnTo>
                  <a:pt x="126449" y="35269"/>
                </a:lnTo>
                <a:lnTo>
                  <a:pt x="128517" y="35269"/>
                </a:lnTo>
                <a:lnTo>
                  <a:pt x="128517" y="22823"/>
                </a:lnTo>
                <a:close/>
              </a:path>
              <a:path w="189229" h="112394">
                <a:moveTo>
                  <a:pt x="176181" y="72613"/>
                </a:moveTo>
                <a:lnTo>
                  <a:pt x="165806" y="72613"/>
                </a:lnTo>
                <a:lnTo>
                  <a:pt x="165806" y="76762"/>
                </a:lnTo>
                <a:lnTo>
                  <a:pt x="163739" y="76762"/>
                </a:lnTo>
                <a:lnTo>
                  <a:pt x="163739" y="80912"/>
                </a:lnTo>
                <a:lnTo>
                  <a:pt x="161671" y="80912"/>
                </a:lnTo>
                <a:lnTo>
                  <a:pt x="161671" y="85058"/>
                </a:lnTo>
                <a:lnTo>
                  <a:pt x="159604" y="85058"/>
                </a:lnTo>
                <a:lnTo>
                  <a:pt x="159604" y="89208"/>
                </a:lnTo>
                <a:lnTo>
                  <a:pt x="157536" y="89208"/>
                </a:lnTo>
                <a:lnTo>
                  <a:pt x="157536" y="93358"/>
                </a:lnTo>
                <a:lnTo>
                  <a:pt x="149229" y="101657"/>
                </a:lnTo>
                <a:lnTo>
                  <a:pt x="145094" y="103732"/>
                </a:lnTo>
                <a:lnTo>
                  <a:pt x="159604" y="103732"/>
                </a:lnTo>
                <a:lnTo>
                  <a:pt x="165806" y="97508"/>
                </a:lnTo>
                <a:lnTo>
                  <a:pt x="165806" y="93358"/>
                </a:lnTo>
                <a:lnTo>
                  <a:pt x="167874" y="93358"/>
                </a:lnTo>
                <a:lnTo>
                  <a:pt x="169978" y="91283"/>
                </a:lnTo>
                <a:lnTo>
                  <a:pt x="169978" y="87133"/>
                </a:lnTo>
                <a:lnTo>
                  <a:pt x="172045" y="87133"/>
                </a:lnTo>
                <a:lnTo>
                  <a:pt x="172045" y="82983"/>
                </a:lnTo>
                <a:lnTo>
                  <a:pt x="174113" y="82983"/>
                </a:lnTo>
                <a:lnTo>
                  <a:pt x="174113" y="78837"/>
                </a:lnTo>
                <a:lnTo>
                  <a:pt x="176181" y="78837"/>
                </a:lnTo>
                <a:lnTo>
                  <a:pt x="176181" y="72613"/>
                </a:lnTo>
                <a:close/>
              </a:path>
              <a:path w="189229" h="112394">
                <a:moveTo>
                  <a:pt x="182383" y="53939"/>
                </a:moveTo>
                <a:lnTo>
                  <a:pt x="172045" y="53939"/>
                </a:lnTo>
                <a:lnTo>
                  <a:pt x="172045" y="62238"/>
                </a:lnTo>
                <a:lnTo>
                  <a:pt x="169978" y="62238"/>
                </a:lnTo>
                <a:lnTo>
                  <a:pt x="169978" y="66388"/>
                </a:lnTo>
                <a:lnTo>
                  <a:pt x="167874" y="66388"/>
                </a:lnTo>
                <a:lnTo>
                  <a:pt x="167874" y="72613"/>
                </a:lnTo>
                <a:lnTo>
                  <a:pt x="178248" y="72613"/>
                </a:lnTo>
                <a:lnTo>
                  <a:pt x="178248" y="68463"/>
                </a:lnTo>
                <a:lnTo>
                  <a:pt x="180316" y="68463"/>
                </a:lnTo>
                <a:lnTo>
                  <a:pt x="180316" y="60164"/>
                </a:lnTo>
                <a:lnTo>
                  <a:pt x="182383" y="60164"/>
                </a:lnTo>
                <a:lnTo>
                  <a:pt x="182383" y="53939"/>
                </a:lnTo>
                <a:close/>
              </a:path>
              <a:path w="189229" h="112394">
                <a:moveTo>
                  <a:pt x="180316" y="0"/>
                </a:moveTo>
                <a:lnTo>
                  <a:pt x="165806" y="2074"/>
                </a:lnTo>
                <a:lnTo>
                  <a:pt x="163739" y="4149"/>
                </a:lnTo>
                <a:lnTo>
                  <a:pt x="159604" y="4149"/>
                </a:lnTo>
                <a:lnTo>
                  <a:pt x="159604" y="8299"/>
                </a:lnTo>
                <a:lnTo>
                  <a:pt x="157536" y="10374"/>
                </a:lnTo>
                <a:lnTo>
                  <a:pt x="155468" y="10374"/>
                </a:lnTo>
                <a:lnTo>
                  <a:pt x="155468" y="16598"/>
                </a:lnTo>
                <a:lnTo>
                  <a:pt x="153364" y="18673"/>
                </a:lnTo>
                <a:lnTo>
                  <a:pt x="157536" y="26969"/>
                </a:lnTo>
                <a:lnTo>
                  <a:pt x="165806" y="31119"/>
                </a:lnTo>
                <a:lnTo>
                  <a:pt x="169978" y="35269"/>
                </a:lnTo>
                <a:lnTo>
                  <a:pt x="172045" y="39418"/>
                </a:lnTo>
                <a:lnTo>
                  <a:pt x="174113" y="53939"/>
                </a:lnTo>
                <a:lnTo>
                  <a:pt x="184487" y="53939"/>
                </a:lnTo>
                <a:lnTo>
                  <a:pt x="184487" y="45643"/>
                </a:lnTo>
                <a:lnTo>
                  <a:pt x="186555" y="45643"/>
                </a:lnTo>
                <a:lnTo>
                  <a:pt x="186555" y="37344"/>
                </a:lnTo>
                <a:lnTo>
                  <a:pt x="188622" y="37344"/>
                </a:lnTo>
                <a:lnTo>
                  <a:pt x="186555" y="10374"/>
                </a:lnTo>
                <a:lnTo>
                  <a:pt x="184487" y="6224"/>
                </a:lnTo>
                <a:lnTo>
                  <a:pt x="180316" y="2074"/>
                </a:lnTo>
                <a:lnTo>
                  <a:pt x="180316" y="0"/>
                </a:lnTo>
                <a:close/>
              </a:path>
              <a:path w="189229" h="112394">
                <a:moveTo>
                  <a:pt x="64240" y="31119"/>
                </a:moveTo>
                <a:lnTo>
                  <a:pt x="35221" y="31119"/>
                </a:lnTo>
                <a:lnTo>
                  <a:pt x="35221" y="37344"/>
                </a:lnTo>
                <a:lnTo>
                  <a:pt x="33154" y="37344"/>
                </a:lnTo>
                <a:lnTo>
                  <a:pt x="33154" y="43568"/>
                </a:lnTo>
                <a:lnTo>
                  <a:pt x="31086" y="43568"/>
                </a:lnTo>
                <a:lnTo>
                  <a:pt x="31086" y="47718"/>
                </a:lnTo>
                <a:lnTo>
                  <a:pt x="60105" y="47718"/>
                </a:lnTo>
                <a:lnTo>
                  <a:pt x="60105" y="41493"/>
                </a:lnTo>
                <a:lnTo>
                  <a:pt x="62173" y="41493"/>
                </a:lnTo>
                <a:lnTo>
                  <a:pt x="62173" y="35269"/>
                </a:lnTo>
                <a:lnTo>
                  <a:pt x="64240" y="35269"/>
                </a:lnTo>
                <a:lnTo>
                  <a:pt x="64240" y="31119"/>
                </a:lnTo>
                <a:close/>
              </a:path>
              <a:path w="189229" h="112394">
                <a:moveTo>
                  <a:pt x="14509" y="26969"/>
                </a:moveTo>
                <a:lnTo>
                  <a:pt x="4135" y="26969"/>
                </a:lnTo>
                <a:lnTo>
                  <a:pt x="4135" y="31119"/>
                </a:lnTo>
                <a:lnTo>
                  <a:pt x="2067" y="31119"/>
                </a:lnTo>
                <a:lnTo>
                  <a:pt x="2067" y="37344"/>
                </a:lnTo>
                <a:lnTo>
                  <a:pt x="0" y="39418"/>
                </a:lnTo>
                <a:lnTo>
                  <a:pt x="10374" y="39418"/>
                </a:lnTo>
                <a:lnTo>
                  <a:pt x="12441" y="37344"/>
                </a:lnTo>
                <a:lnTo>
                  <a:pt x="12441" y="33194"/>
                </a:lnTo>
                <a:lnTo>
                  <a:pt x="14509" y="33194"/>
                </a:lnTo>
                <a:lnTo>
                  <a:pt x="14509" y="26969"/>
                </a:lnTo>
                <a:close/>
              </a:path>
              <a:path w="189229" h="112394">
                <a:moveTo>
                  <a:pt x="60105" y="8299"/>
                </a:moveTo>
                <a:lnTo>
                  <a:pt x="41460" y="8299"/>
                </a:lnTo>
                <a:lnTo>
                  <a:pt x="41460" y="22823"/>
                </a:lnTo>
                <a:lnTo>
                  <a:pt x="39393" y="22823"/>
                </a:lnTo>
                <a:lnTo>
                  <a:pt x="39393" y="26969"/>
                </a:lnTo>
                <a:lnTo>
                  <a:pt x="37289" y="26969"/>
                </a:lnTo>
                <a:lnTo>
                  <a:pt x="37289" y="31119"/>
                </a:lnTo>
                <a:lnTo>
                  <a:pt x="66308" y="31119"/>
                </a:lnTo>
                <a:lnTo>
                  <a:pt x="64240" y="14524"/>
                </a:lnTo>
                <a:lnTo>
                  <a:pt x="62173" y="10374"/>
                </a:lnTo>
                <a:lnTo>
                  <a:pt x="60105" y="8299"/>
                </a:lnTo>
                <a:close/>
              </a:path>
              <a:path w="189229" h="112394">
                <a:moveTo>
                  <a:pt x="49731" y="0"/>
                </a:moveTo>
                <a:lnTo>
                  <a:pt x="29018" y="2074"/>
                </a:lnTo>
                <a:lnTo>
                  <a:pt x="20712" y="6224"/>
                </a:lnTo>
                <a:lnTo>
                  <a:pt x="12441" y="14524"/>
                </a:lnTo>
                <a:lnTo>
                  <a:pt x="10374" y="14524"/>
                </a:lnTo>
                <a:lnTo>
                  <a:pt x="10374" y="18673"/>
                </a:lnTo>
                <a:lnTo>
                  <a:pt x="8270" y="18673"/>
                </a:lnTo>
                <a:lnTo>
                  <a:pt x="8270" y="22823"/>
                </a:lnTo>
                <a:lnTo>
                  <a:pt x="6202" y="22823"/>
                </a:lnTo>
                <a:lnTo>
                  <a:pt x="6202" y="26969"/>
                </a:lnTo>
                <a:lnTo>
                  <a:pt x="16577" y="26969"/>
                </a:lnTo>
                <a:lnTo>
                  <a:pt x="18644" y="24894"/>
                </a:lnTo>
                <a:lnTo>
                  <a:pt x="18644" y="20748"/>
                </a:lnTo>
                <a:lnTo>
                  <a:pt x="20712" y="20748"/>
                </a:lnTo>
                <a:lnTo>
                  <a:pt x="24883" y="16598"/>
                </a:lnTo>
                <a:lnTo>
                  <a:pt x="24883" y="12449"/>
                </a:lnTo>
                <a:lnTo>
                  <a:pt x="29018" y="12449"/>
                </a:lnTo>
                <a:lnTo>
                  <a:pt x="31086" y="10374"/>
                </a:lnTo>
                <a:lnTo>
                  <a:pt x="41460" y="8299"/>
                </a:lnTo>
                <a:lnTo>
                  <a:pt x="60105" y="8299"/>
                </a:lnTo>
                <a:lnTo>
                  <a:pt x="58037" y="6224"/>
                </a:lnTo>
                <a:lnTo>
                  <a:pt x="49731" y="2074"/>
                </a:lnTo>
                <a:lnTo>
                  <a:pt x="49731" y="0"/>
                </a:lnTo>
                <a:close/>
              </a:path>
              <a:path w="189229" h="112394">
                <a:moveTo>
                  <a:pt x="128517" y="2074"/>
                </a:moveTo>
                <a:lnTo>
                  <a:pt x="114008" y="4149"/>
                </a:lnTo>
                <a:lnTo>
                  <a:pt x="109836" y="6224"/>
                </a:lnTo>
                <a:lnTo>
                  <a:pt x="107768" y="6224"/>
                </a:lnTo>
                <a:lnTo>
                  <a:pt x="107768" y="10374"/>
                </a:lnTo>
                <a:lnTo>
                  <a:pt x="105701" y="12449"/>
                </a:lnTo>
                <a:lnTo>
                  <a:pt x="103633" y="12449"/>
                </a:lnTo>
                <a:lnTo>
                  <a:pt x="103633" y="22823"/>
                </a:lnTo>
                <a:lnTo>
                  <a:pt x="130585" y="22823"/>
                </a:lnTo>
                <a:lnTo>
                  <a:pt x="130585" y="18673"/>
                </a:lnTo>
                <a:lnTo>
                  <a:pt x="132652" y="18673"/>
                </a:lnTo>
                <a:lnTo>
                  <a:pt x="130585" y="6224"/>
                </a:lnTo>
                <a:lnTo>
                  <a:pt x="128517" y="4149"/>
                </a:lnTo>
                <a:lnTo>
                  <a:pt x="128517" y="20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1922" y="2501522"/>
            <a:ext cx="118745" cy="114300"/>
          </a:xfrm>
          <a:custGeom>
            <a:avLst/>
            <a:gdLst/>
            <a:ahLst/>
            <a:cxnLst/>
            <a:rect l="l" t="t" r="r" b="b"/>
            <a:pathLst>
              <a:path w="118745" h="114300">
                <a:moveTo>
                  <a:pt x="62173" y="8299"/>
                </a:moveTo>
                <a:lnTo>
                  <a:pt x="55933" y="8299"/>
                </a:lnTo>
                <a:lnTo>
                  <a:pt x="55933" y="109953"/>
                </a:lnTo>
                <a:lnTo>
                  <a:pt x="58037" y="114103"/>
                </a:lnTo>
                <a:lnTo>
                  <a:pt x="62173" y="114103"/>
                </a:lnTo>
                <a:lnTo>
                  <a:pt x="62173" y="8299"/>
                </a:lnTo>
                <a:close/>
              </a:path>
              <a:path w="118745" h="114300">
                <a:moveTo>
                  <a:pt x="118143" y="0"/>
                </a:moveTo>
                <a:lnTo>
                  <a:pt x="2067" y="2074"/>
                </a:lnTo>
                <a:lnTo>
                  <a:pt x="0" y="4149"/>
                </a:lnTo>
                <a:lnTo>
                  <a:pt x="2067" y="6224"/>
                </a:lnTo>
                <a:lnTo>
                  <a:pt x="6202" y="8299"/>
                </a:lnTo>
                <a:lnTo>
                  <a:pt x="111904" y="8299"/>
                </a:lnTo>
                <a:lnTo>
                  <a:pt x="118143" y="6224"/>
                </a:lnTo>
                <a:lnTo>
                  <a:pt x="1181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9083" y="2607327"/>
            <a:ext cx="140970" cy="112395"/>
          </a:xfrm>
          <a:custGeom>
            <a:avLst/>
            <a:gdLst/>
            <a:ahLst/>
            <a:cxnLst/>
            <a:rect l="l" t="t" r="r" b="b"/>
            <a:pathLst>
              <a:path w="140970" h="112394">
                <a:moveTo>
                  <a:pt x="26951" y="72613"/>
                </a:moveTo>
                <a:lnTo>
                  <a:pt x="12441" y="74688"/>
                </a:lnTo>
                <a:lnTo>
                  <a:pt x="8270" y="76762"/>
                </a:lnTo>
                <a:lnTo>
                  <a:pt x="6202" y="78837"/>
                </a:lnTo>
                <a:lnTo>
                  <a:pt x="4135" y="78837"/>
                </a:lnTo>
                <a:lnTo>
                  <a:pt x="4135" y="82983"/>
                </a:lnTo>
                <a:lnTo>
                  <a:pt x="2067" y="82983"/>
                </a:lnTo>
                <a:lnTo>
                  <a:pt x="2067" y="91283"/>
                </a:lnTo>
                <a:lnTo>
                  <a:pt x="0" y="93358"/>
                </a:lnTo>
                <a:lnTo>
                  <a:pt x="2067" y="99582"/>
                </a:lnTo>
                <a:lnTo>
                  <a:pt x="4135" y="103732"/>
                </a:lnTo>
                <a:lnTo>
                  <a:pt x="8270" y="107882"/>
                </a:lnTo>
                <a:lnTo>
                  <a:pt x="16577" y="112028"/>
                </a:lnTo>
                <a:lnTo>
                  <a:pt x="39356" y="112028"/>
                </a:lnTo>
                <a:lnTo>
                  <a:pt x="47663" y="107882"/>
                </a:lnTo>
                <a:lnTo>
                  <a:pt x="51798" y="103732"/>
                </a:lnTo>
                <a:lnTo>
                  <a:pt x="22779" y="103732"/>
                </a:lnTo>
                <a:lnTo>
                  <a:pt x="16577" y="101657"/>
                </a:lnTo>
                <a:lnTo>
                  <a:pt x="22779" y="99582"/>
                </a:lnTo>
                <a:lnTo>
                  <a:pt x="31086" y="91283"/>
                </a:lnTo>
                <a:lnTo>
                  <a:pt x="29018" y="78837"/>
                </a:lnTo>
                <a:lnTo>
                  <a:pt x="26951" y="74688"/>
                </a:lnTo>
                <a:lnTo>
                  <a:pt x="26951" y="72613"/>
                </a:lnTo>
                <a:close/>
              </a:path>
              <a:path w="140970" h="112394">
                <a:moveTo>
                  <a:pt x="79783" y="99582"/>
                </a:moveTo>
                <a:lnTo>
                  <a:pt x="53866" y="99582"/>
                </a:lnTo>
                <a:lnTo>
                  <a:pt x="60105" y="105807"/>
                </a:lnTo>
                <a:lnTo>
                  <a:pt x="68375" y="109957"/>
                </a:lnTo>
                <a:lnTo>
                  <a:pt x="76682" y="112028"/>
                </a:lnTo>
                <a:lnTo>
                  <a:pt x="103633" y="112028"/>
                </a:lnTo>
                <a:lnTo>
                  <a:pt x="111904" y="107882"/>
                </a:lnTo>
                <a:lnTo>
                  <a:pt x="114008" y="105807"/>
                </a:lnTo>
                <a:lnTo>
                  <a:pt x="118143" y="103732"/>
                </a:lnTo>
                <a:lnTo>
                  <a:pt x="82885" y="103732"/>
                </a:lnTo>
                <a:lnTo>
                  <a:pt x="80817" y="101657"/>
                </a:lnTo>
                <a:lnTo>
                  <a:pt x="79783" y="99582"/>
                </a:lnTo>
                <a:close/>
              </a:path>
              <a:path w="140970" h="112394">
                <a:moveTo>
                  <a:pt x="80817" y="64313"/>
                </a:moveTo>
                <a:lnTo>
                  <a:pt x="53866" y="64313"/>
                </a:lnTo>
                <a:lnTo>
                  <a:pt x="53866" y="72613"/>
                </a:lnTo>
                <a:lnTo>
                  <a:pt x="51798" y="72613"/>
                </a:lnTo>
                <a:lnTo>
                  <a:pt x="51798" y="80912"/>
                </a:lnTo>
                <a:lnTo>
                  <a:pt x="49731" y="80912"/>
                </a:lnTo>
                <a:lnTo>
                  <a:pt x="49731" y="87133"/>
                </a:lnTo>
                <a:lnTo>
                  <a:pt x="47663" y="87133"/>
                </a:lnTo>
                <a:lnTo>
                  <a:pt x="47663" y="91283"/>
                </a:lnTo>
                <a:lnTo>
                  <a:pt x="45595" y="91283"/>
                </a:lnTo>
                <a:lnTo>
                  <a:pt x="45595" y="95433"/>
                </a:lnTo>
                <a:lnTo>
                  <a:pt x="37289" y="103732"/>
                </a:lnTo>
                <a:lnTo>
                  <a:pt x="51798" y="103732"/>
                </a:lnTo>
                <a:lnTo>
                  <a:pt x="53866" y="101657"/>
                </a:lnTo>
                <a:lnTo>
                  <a:pt x="53866" y="99582"/>
                </a:lnTo>
                <a:lnTo>
                  <a:pt x="79783" y="99582"/>
                </a:lnTo>
                <a:lnTo>
                  <a:pt x="76682" y="93358"/>
                </a:lnTo>
                <a:lnTo>
                  <a:pt x="78750" y="91283"/>
                </a:lnTo>
                <a:lnTo>
                  <a:pt x="78750" y="74688"/>
                </a:lnTo>
                <a:lnTo>
                  <a:pt x="80817" y="74688"/>
                </a:lnTo>
                <a:lnTo>
                  <a:pt x="80817" y="64313"/>
                </a:lnTo>
                <a:close/>
              </a:path>
              <a:path w="140970" h="112394">
                <a:moveTo>
                  <a:pt x="134720" y="80912"/>
                </a:moveTo>
                <a:lnTo>
                  <a:pt x="122278" y="80912"/>
                </a:lnTo>
                <a:lnTo>
                  <a:pt x="122278" y="85058"/>
                </a:lnTo>
                <a:lnTo>
                  <a:pt x="120210" y="85058"/>
                </a:lnTo>
                <a:lnTo>
                  <a:pt x="120210" y="89208"/>
                </a:lnTo>
                <a:lnTo>
                  <a:pt x="111904" y="97508"/>
                </a:lnTo>
                <a:lnTo>
                  <a:pt x="103633" y="101657"/>
                </a:lnTo>
                <a:lnTo>
                  <a:pt x="101566" y="103732"/>
                </a:lnTo>
                <a:lnTo>
                  <a:pt x="118143" y="103732"/>
                </a:lnTo>
                <a:lnTo>
                  <a:pt x="122278" y="99582"/>
                </a:lnTo>
                <a:lnTo>
                  <a:pt x="126413" y="97508"/>
                </a:lnTo>
                <a:lnTo>
                  <a:pt x="126413" y="93358"/>
                </a:lnTo>
                <a:lnTo>
                  <a:pt x="128517" y="93358"/>
                </a:lnTo>
                <a:lnTo>
                  <a:pt x="130585" y="91283"/>
                </a:lnTo>
                <a:lnTo>
                  <a:pt x="130585" y="87133"/>
                </a:lnTo>
                <a:lnTo>
                  <a:pt x="132652" y="87133"/>
                </a:lnTo>
                <a:lnTo>
                  <a:pt x="134720" y="85058"/>
                </a:lnTo>
                <a:lnTo>
                  <a:pt x="134720" y="80912"/>
                </a:lnTo>
                <a:close/>
              </a:path>
              <a:path w="140970" h="112394">
                <a:moveTo>
                  <a:pt x="136787" y="72613"/>
                </a:moveTo>
                <a:lnTo>
                  <a:pt x="126413" y="72613"/>
                </a:lnTo>
                <a:lnTo>
                  <a:pt x="126413" y="76762"/>
                </a:lnTo>
                <a:lnTo>
                  <a:pt x="124346" y="76762"/>
                </a:lnTo>
                <a:lnTo>
                  <a:pt x="124346" y="80912"/>
                </a:lnTo>
                <a:lnTo>
                  <a:pt x="136787" y="80912"/>
                </a:lnTo>
                <a:lnTo>
                  <a:pt x="136787" y="72613"/>
                </a:lnTo>
                <a:close/>
              </a:path>
              <a:path w="140970" h="112394">
                <a:moveTo>
                  <a:pt x="80817" y="8299"/>
                </a:moveTo>
                <a:lnTo>
                  <a:pt x="41460" y="8299"/>
                </a:lnTo>
                <a:lnTo>
                  <a:pt x="58037" y="10374"/>
                </a:lnTo>
                <a:lnTo>
                  <a:pt x="62173" y="10374"/>
                </a:lnTo>
                <a:lnTo>
                  <a:pt x="62173" y="14524"/>
                </a:lnTo>
                <a:lnTo>
                  <a:pt x="64240" y="31119"/>
                </a:lnTo>
                <a:lnTo>
                  <a:pt x="62173" y="31119"/>
                </a:lnTo>
                <a:lnTo>
                  <a:pt x="62173" y="39418"/>
                </a:lnTo>
                <a:lnTo>
                  <a:pt x="60105" y="39418"/>
                </a:lnTo>
                <a:lnTo>
                  <a:pt x="60105" y="47718"/>
                </a:lnTo>
                <a:lnTo>
                  <a:pt x="58037" y="47718"/>
                </a:lnTo>
                <a:lnTo>
                  <a:pt x="58037" y="56014"/>
                </a:lnTo>
                <a:lnTo>
                  <a:pt x="55970" y="56014"/>
                </a:lnTo>
                <a:lnTo>
                  <a:pt x="55970" y="64313"/>
                </a:lnTo>
                <a:lnTo>
                  <a:pt x="82885" y="64313"/>
                </a:lnTo>
                <a:lnTo>
                  <a:pt x="82885" y="58089"/>
                </a:lnTo>
                <a:lnTo>
                  <a:pt x="84989" y="58089"/>
                </a:lnTo>
                <a:lnTo>
                  <a:pt x="84989" y="49793"/>
                </a:lnTo>
                <a:lnTo>
                  <a:pt x="87056" y="49793"/>
                </a:lnTo>
                <a:lnTo>
                  <a:pt x="87056" y="43568"/>
                </a:lnTo>
                <a:lnTo>
                  <a:pt x="89124" y="43568"/>
                </a:lnTo>
                <a:lnTo>
                  <a:pt x="89124" y="35269"/>
                </a:lnTo>
                <a:lnTo>
                  <a:pt x="91191" y="35269"/>
                </a:lnTo>
                <a:lnTo>
                  <a:pt x="91191" y="29044"/>
                </a:lnTo>
                <a:lnTo>
                  <a:pt x="93259" y="29044"/>
                </a:lnTo>
                <a:lnTo>
                  <a:pt x="93259" y="22823"/>
                </a:lnTo>
                <a:lnTo>
                  <a:pt x="95327" y="22823"/>
                </a:lnTo>
                <a:lnTo>
                  <a:pt x="95327" y="18673"/>
                </a:lnTo>
                <a:lnTo>
                  <a:pt x="97394" y="18673"/>
                </a:lnTo>
                <a:lnTo>
                  <a:pt x="99498" y="16598"/>
                </a:lnTo>
                <a:lnTo>
                  <a:pt x="99498" y="12449"/>
                </a:lnTo>
                <a:lnTo>
                  <a:pt x="84989" y="12449"/>
                </a:lnTo>
                <a:lnTo>
                  <a:pt x="80817" y="8299"/>
                </a:lnTo>
                <a:close/>
              </a:path>
              <a:path w="140970" h="112394">
                <a:moveTo>
                  <a:pt x="18644" y="31119"/>
                </a:moveTo>
                <a:lnTo>
                  <a:pt x="6202" y="31119"/>
                </a:lnTo>
                <a:lnTo>
                  <a:pt x="6202" y="37344"/>
                </a:lnTo>
                <a:lnTo>
                  <a:pt x="4135" y="39418"/>
                </a:lnTo>
                <a:lnTo>
                  <a:pt x="14509" y="39418"/>
                </a:lnTo>
                <a:lnTo>
                  <a:pt x="18644" y="35269"/>
                </a:lnTo>
                <a:lnTo>
                  <a:pt x="18644" y="31119"/>
                </a:lnTo>
                <a:close/>
              </a:path>
              <a:path w="140970" h="112394">
                <a:moveTo>
                  <a:pt x="134720" y="8299"/>
                </a:moveTo>
                <a:lnTo>
                  <a:pt x="105701" y="8299"/>
                </a:lnTo>
                <a:lnTo>
                  <a:pt x="120210" y="10374"/>
                </a:lnTo>
                <a:lnTo>
                  <a:pt x="124346" y="12449"/>
                </a:lnTo>
                <a:lnTo>
                  <a:pt x="116075" y="16598"/>
                </a:lnTo>
                <a:lnTo>
                  <a:pt x="114008" y="16598"/>
                </a:lnTo>
                <a:lnTo>
                  <a:pt x="114008" y="22823"/>
                </a:lnTo>
                <a:lnTo>
                  <a:pt x="111904" y="22823"/>
                </a:lnTo>
                <a:lnTo>
                  <a:pt x="111904" y="26969"/>
                </a:lnTo>
                <a:lnTo>
                  <a:pt x="109836" y="29044"/>
                </a:lnTo>
                <a:lnTo>
                  <a:pt x="114008" y="37344"/>
                </a:lnTo>
                <a:lnTo>
                  <a:pt x="116075" y="39418"/>
                </a:lnTo>
                <a:lnTo>
                  <a:pt x="130585" y="39418"/>
                </a:lnTo>
                <a:lnTo>
                  <a:pt x="134720" y="37344"/>
                </a:lnTo>
                <a:lnTo>
                  <a:pt x="138855" y="33194"/>
                </a:lnTo>
                <a:lnTo>
                  <a:pt x="138855" y="29044"/>
                </a:lnTo>
                <a:lnTo>
                  <a:pt x="140923" y="29044"/>
                </a:lnTo>
                <a:lnTo>
                  <a:pt x="138855" y="14524"/>
                </a:lnTo>
                <a:lnTo>
                  <a:pt x="136787" y="10374"/>
                </a:lnTo>
                <a:lnTo>
                  <a:pt x="134720" y="8299"/>
                </a:lnTo>
                <a:close/>
              </a:path>
              <a:path w="140970" h="112394">
                <a:moveTo>
                  <a:pt x="20712" y="26969"/>
                </a:moveTo>
                <a:lnTo>
                  <a:pt x="8270" y="26969"/>
                </a:lnTo>
                <a:lnTo>
                  <a:pt x="8270" y="31119"/>
                </a:lnTo>
                <a:lnTo>
                  <a:pt x="20712" y="31119"/>
                </a:lnTo>
                <a:lnTo>
                  <a:pt x="20712" y="26969"/>
                </a:lnTo>
                <a:close/>
              </a:path>
              <a:path w="140970" h="112394">
                <a:moveTo>
                  <a:pt x="64240" y="0"/>
                </a:moveTo>
                <a:lnTo>
                  <a:pt x="39356" y="2074"/>
                </a:lnTo>
                <a:lnTo>
                  <a:pt x="26951" y="8299"/>
                </a:lnTo>
                <a:lnTo>
                  <a:pt x="20712" y="14524"/>
                </a:lnTo>
                <a:lnTo>
                  <a:pt x="16577" y="14524"/>
                </a:lnTo>
                <a:lnTo>
                  <a:pt x="16577" y="18673"/>
                </a:lnTo>
                <a:lnTo>
                  <a:pt x="14509" y="20748"/>
                </a:lnTo>
                <a:lnTo>
                  <a:pt x="12441" y="20748"/>
                </a:lnTo>
                <a:lnTo>
                  <a:pt x="12441" y="24894"/>
                </a:lnTo>
                <a:lnTo>
                  <a:pt x="10337" y="26969"/>
                </a:lnTo>
                <a:lnTo>
                  <a:pt x="22779" y="26969"/>
                </a:lnTo>
                <a:lnTo>
                  <a:pt x="22779" y="22823"/>
                </a:lnTo>
                <a:lnTo>
                  <a:pt x="24847" y="22823"/>
                </a:lnTo>
                <a:lnTo>
                  <a:pt x="33154" y="14524"/>
                </a:lnTo>
                <a:lnTo>
                  <a:pt x="41460" y="10374"/>
                </a:lnTo>
                <a:lnTo>
                  <a:pt x="41460" y="8299"/>
                </a:lnTo>
                <a:lnTo>
                  <a:pt x="80817" y="8299"/>
                </a:lnTo>
                <a:lnTo>
                  <a:pt x="76682" y="6224"/>
                </a:lnTo>
                <a:lnTo>
                  <a:pt x="74614" y="4149"/>
                </a:lnTo>
                <a:lnTo>
                  <a:pt x="64240" y="2074"/>
                </a:lnTo>
                <a:lnTo>
                  <a:pt x="64240" y="0"/>
                </a:lnTo>
                <a:close/>
              </a:path>
              <a:path w="140970" h="112394">
                <a:moveTo>
                  <a:pt x="124346" y="0"/>
                </a:moveTo>
                <a:lnTo>
                  <a:pt x="101566" y="2074"/>
                </a:lnTo>
                <a:lnTo>
                  <a:pt x="99498" y="4149"/>
                </a:lnTo>
                <a:lnTo>
                  <a:pt x="95327" y="6224"/>
                </a:lnTo>
                <a:lnTo>
                  <a:pt x="93259" y="8299"/>
                </a:lnTo>
                <a:lnTo>
                  <a:pt x="89124" y="10374"/>
                </a:lnTo>
                <a:lnTo>
                  <a:pt x="87056" y="12449"/>
                </a:lnTo>
                <a:lnTo>
                  <a:pt x="103633" y="12449"/>
                </a:lnTo>
                <a:lnTo>
                  <a:pt x="105701" y="10374"/>
                </a:lnTo>
                <a:lnTo>
                  <a:pt x="105701" y="8299"/>
                </a:lnTo>
                <a:lnTo>
                  <a:pt x="134720" y="8299"/>
                </a:lnTo>
                <a:lnTo>
                  <a:pt x="132652" y="6224"/>
                </a:lnTo>
                <a:lnTo>
                  <a:pt x="124346" y="2074"/>
                </a:lnTo>
                <a:lnTo>
                  <a:pt x="1243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60861" y="2576206"/>
            <a:ext cx="161925" cy="160020"/>
          </a:xfrm>
          <a:custGeom>
            <a:avLst/>
            <a:gdLst/>
            <a:ahLst/>
            <a:cxnLst/>
            <a:rect l="l" t="t" r="r" b="b"/>
            <a:pathLst>
              <a:path w="161925" h="160019">
                <a:moveTo>
                  <a:pt x="87056" y="85058"/>
                </a:moveTo>
                <a:lnTo>
                  <a:pt x="76682" y="85058"/>
                </a:lnTo>
                <a:lnTo>
                  <a:pt x="76682" y="153522"/>
                </a:lnTo>
                <a:lnTo>
                  <a:pt x="78750" y="159746"/>
                </a:lnTo>
                <a:lnTo>
                  <a:pt x="87056" y="159746"/>
                </a:lnTo>
                <a:lnTo>
                  <a:pt x="87056" y="85058"/>
                </a:lnTo>
                <a:close/>
              </a:path>
              <a:path w="161925" h="160019">
                <a:moveTo>
                  <a:pt x="87056" y="0"/>
                </a:moveTo>
                <a:lnTo>
                  <a:pt x="78750" y="0"/>
                </a:lnTo>
                <a:lnTo>
                  <a:pt x="78750" y="6224"/>
                </a:lnTo>
                <a:lnTo>
                  <a:pt x="76682" y="6224"/>
                </a:lnTo>
                <a:lnTo>
                  <a:pt x="76682" y="76762"/>
                </a:lnTo>
                <a:lnTo>
                  <a:pt x="2067" y="78837"/>
                </a:lnTo>
                <a:lnTo>
                  <a:pt x="0" y="80912"/>
                </a:lnTo>
                <a:lnTo>
                  <a:pt x="2067" y="82987"/>
                </a:lnTo>
                <a:lnTo>
                  <a:pt x="8306" y="85058"/>
                </a:lnTo>
                <a:lnTo>
                  <a:pt x="155468" y="85058"/>
                </a:lnTo>
                <a:lnTo>
                  <a:pt x="161671" y="82987"/>
                </a:lnTo>
                <a:lnTo>
                  <a:pt x="161671" y="76762"/>
                </a:lnTo>
                <a:lnTo>
                  <a:pt x="87056" y="76762"/>
                </a:lnTo>
                <a:lnTo>
                  <a:pt x="870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03387" y="2547162"/>
            <a:ext cx="89535" cy="172720"/>
          </a:xfrm>
          <a:custGeom>
            <a:avLst/>
            <a:gdLst/>
            <a:ahLst/>
            <a:cxnLst/>
            <a:rect l="l" t="t" r="r" b="b"/>
            <a:pathLst>
              <a:path w="89534" h="172719">
                <a:moveTo>
                  <a:pt x="66308" y="62238"/>
                </a:moveTo>
                <a:lnTo>
                  <a:pt x="47663" y="64313"/>
                </a:lnTo>
                <a:lnTo>
                  <a:pt x="43528" y="66388"/>
                </a:lnTo>
                <a:lnTo>
                  <a:pt x="41460" y="68463"/>
                </a:lnTo>
                <a:lnTo>
                  <a:pt x="37289" y="70538"/>
                </a:lnTo>
                <a:lnTo>
                  <a:pt x="31086" y="76762"/>
                </a:lnTo>
                <a:lnTo>
                  <a:pt x="12441" y="76762"/>
                </a:lnTo>
                <a:lnTo>
                  <a:pt x="12441" y="85058"/>
                </a:lnTo>
                <a:lnTo>
                  <a:pt x="10337" y="85058"/>
                </a:lnTo>
                <a:lnTo>
                  <a:pt x="10337" y="91283"/>
                </a:lnTo>
                <a:lnTo>
                  <a:pt x="8270" y="91283"/>
                </a:lnTo>
                <a:lnTo>
                  <a:pt x="8270" y="99582"/>
                </a:lnTo>
                <a:lnTo>
                  <a:pt x="6202" y="99582"/>
                </a:lnTo>
                <a:lnTo>
                  <a:pt x="6202" y="107882"/>
                </a:lnTo>
                <a:lnTo>
                  <a:pt x="4135" y="107882"/>
                </a:lnTo>
                <a:lnTo>
                  <a:pt x="4135" y="114103"/>
                </a:lnTo>
                <a:lnTo>
                  <a:pt x="2067" y="114103"/>
                </a:lnTo>
                <a:lnTo>
                  <a:pt x="2067" y="120328"/>
                </a:lnTo>
                <a:lnTo>
                  <a:pt x="0" y="120328"/>
                </a:lnTo>
                <a:lnTo>
                  <a:pt x="0" y="136926"/>
                </a:lnTo>
                <a:lnTo>
                  <a:pt x="20712" y="172192"/>
                </a:lnTo>
                <a:lnTo>
                  <a:pt x="41460" y="172192"/>
                </a:lnTo>
                <a:lnTo>
                  <a:pt x="45595" y="170121"/>
                </a:lnTo>
                <a:lnTo>
                  <a:pt x="51798" y="168046"/>
                </a:lnTo>
                <a:lnTo>
                  <a:pt x="24847" y="168046"/>
                </a:lnTo>
                <a:lnTo>
                  <a:pt x="18644" y="161821"/>
                </a:lnTo>
                <a:lnTo>
                  <a:pt x="16577" y="157672"/>
                </a:lnTo>
                <a:lnTo>
                  <a:pt x="14509" y="145222"/>
                </a:lnTo>
                <a:lnTo>
                  <a:pt x="16577" y="143147"/>
                </a:lnTo>
                <a:lnTo>
                  <a:pt x="16577" y="122402"/>
                </a:lnTo>
                <a:lnTo>
                  <a:pt x="18644" y="122402"/>
                </a:lnTo>
                <a:lnTo>
                  <a:pt x="18644" y="112032"/>
                </a:lnTo>
                <a:lnTo>
                  <a:pt x="20712" y="112032"/>
                </a:lnTo>
                <a:lnTo>
                  <a:pt x="20712" y="103732"/>
                </a:lnTo>
                <a:lnTo>
                  <a:pt x="22779" y="103732"/>
                </a:lnTo>
                <a:lnTo>
                  <a:pt x="22779" y="95433"/>
                </a:lnTo>
                <a:lnTo>
                  <a:pt x="24847" y="95433"/>
                </a:lnTo>
                <a:lnTo>
                  <a:pt x="24847" y="89208"/>
                </a:lnTo>
                <a:lnTo>
                  <a:pt x="26951" y="89208"/>
                </a:lnTo>
                <a:lnTo>
                  <a:pt x="31086" y="85058"/>
                </a:lnTo>
                <a:lnTo>
                  <a:pt x="31086" y="80912"/>
                </a:lnTo>
                <a:lnTo>
                  <a:pt x="33154" y="80912"/>
                </a:lnTo>
                <a:lnTo>
                  <a:pt x="35221" y="78837"/>
                </a:lnTo>
                <a:lnTo>
                  <a:pt x="39356" y="76762"/>
                </a:lnTo>
                <a:lnTo>
                  <a:pt x="43528" y="72613"/>
                </a:lnTo>
                <a:lnTo>
                  <a:pt x="49731" y="70538"/>
                </a:lnTo>
                <a:lnTo>
                  <a:pt x="64240" y="68463"/>
                </a:lnTo>
                <a:lnTo>
                  <a:pt x="74614" y="68463"/>
                </a:lnTo>
                <a:lnTo>
                  <a:pt x="72547" y="66388"/>
                </a:lnTo>
                <a:lnTo>
                  <a:pt x="66308" y="64313"/>
                </a:lnTo>
                <a:lnTo>
                  <a:pt x="66308" y="62238"/>
                </a:lnTo>
                <a:close/>
              </a:path>
              <a:path w="89534" h="172719">
                <a:moveTo>
                  <a:pt x="74614" y="143147"/>
                </a:moveTo>
                <a:lnTo>
                  <a:pt x="60105" y="143147"/>
                </a:lnTo>
                <a:lnTo>
                  <a:pt x="60105" y="147297"/>
                </a:lnTo>
                <a:lnTo>
                  <a:pt x="58037" y="147297"/>
                </a:lnTo>
                <a:lnTo>
                  <a:pt x="58037" y="151447"/>
                </a:lnTo>
                <a:lnTo>
                  <a:pt x="43528" y="165971"/>
                </a:lnTo>
                <a:lnTo>
                  <a:pt x="39356" y="168046"/>
                </a:lnTo>
                <a:lnTo>
                  <a:pt x="51798" y="168046"/>
                </a:lnTo>
                <a:lnTo>
                  <a:pt x="53866" y="165971"/>
                </a:lnTo>
                <a:lnTo>
                  <a:pt x="58037" y="163896"/>
                </a:lnTo>
                <a:lnTo>
                  <a:pt x="74614" y="147297"/>
                </a:lnTo>
                <a:lnTo>
                  <a:pt x="74614" y="143147"/>
                </a:lnTo>
                <a:close/>
              </a:path>
              <a:path w="89534" h="172719">
                <a:moveTo>
                  <a:pt x="80817" y="132777"/>
                </a:moveTo>
                <a:lnTo>
                  <a:pt x="64240" y="132777"/>
                </a:lnTo>
                <a:lnTo>
                  <a:pt x="64240" y="139001"/>
                </a:lnTo>
                <a:lnTo>
                  <a:pt x="62173" y="139001"/>
                </a:lnTo>
                <a:lnTo>
                  <a:pt x="62173" y="143147"/>
                </a:lnTo>
                <a:lnTo>
                  <a:pt x="76682" y="143147"/>
                </a:lnTo>
                <a:lnTo>
                  <a:pt x="78750" y="141076"/>
                </a:lnTo>
                <a:lnTo>
                  <a:pt x="78750" y="136926"/>
                </a:lnTo>
                <a:lnTo>
                  <a:pt x="80817" y="136926"/>
                </a:lnTo>
                <a:lnTo>
                  <a:pt x="80817" y="132777"/>
                </a:lnTo>
                <a:close/>
              </a:path>
              <a:path w="89534" h="172719">
                <a:moveTo>
                  <a:pt x="74614" y="68463"/>
                </a:moveTo>
                <a:lnTo>
                  <a:pt x="64240" y="68463"/>
                </a:lnTo>
                <a:lnTo>
                  <a:pt x="64240" y="70538"/>
                </a:lnTo>
                <a:lnTo>
                  <a:pt x="68375" y="74688"/>
                </a:lnTo>
                <a:lnTo>
                  <a:pt x="70479" y="78837"/>
                </a:lnTo>
                <a:lnTo>
                  <a:pt x="72547" y="107882"/>
                </a:lnTo>
                <a:lnTo>
                  <a:pt x="70479" y="107882"/>
                </a:lnTo>
                <a:lnTo>
                  <a:pt x="70479" y="118253"/>
                </a:lnTo>
                <a:lnTo>
                  <a:pt x="68375" y="118253"/>
                </a:lnTo>
                <a:lnTo>
                  <a:pt x="68375" y="126552"/>
                </a:lnTo>
                <a:lnTo>
                  <a:pt x="66308" y="126552"/>
                </a:lnTo>
                <a:lnTo>
                  <a:pt x="66308" y="132777"/>
                </a:lnTo>
                <a:lnTo>
                  <a:pt x="82885" y="132777"/>
                </a:lnTo>
                <a:lnTo>
                  <a:pt x="82885" y="128627"/>
                </a:lnTo>
                <a:lnTo>
                  <a:pt x="84989" y="128627"/>
                </a:lnTo>
                <a:lnTo>
                  <a:pt x="84989" y="122402"/>
                </a:lnTo>
                <a:lnTo>
                  <a:pt x="87056" y="122402"/>
                </a:lnTo>
                <a:lnTo>
                  <a:pt x="87056" y="116178"/>
                </a:lnTo>
                <a:lnTo>
                  <a:pt x="89124" y="116178"/>
                </a:lnTo>
                <a:lnTo>
                  <a:pt x="87056" y="87133"/>
                </a:lnTo>
                <a:lnTo>
                  <a:pt x="80817" y="74688"/>
                </a:lnTo>
                <a:lnTo>
                  <a:pt x="74614" y="68463"/>
                </a:lnTo>
                <a:close/>
              </a:path>
              <a:path w="89534" h="172719">
                <a:moveTo>
                  <a:pt x="45595" y="0"/>
                </a:moveTo>
                <a:lnTo>
                  <a:pt x="29018" y="2074"/>
                </a:lnTo>
                <a:lnTo>
                  <a:pt x="12441" y="2074"/>
                </a:lnTo>
                <a:lnTo>
                  <a:pt x="12441" y="6224"/>
                </a:lnTo>
                <a:lnTo>
                  <a:pt x="10337" y="8299"/>
                </a:lnTo>
                <a:lnTo>
                  <a:pt x="14509" y="10374"/>
                </a:lnTo>
                <a:lnTo>
                  <a:pt x="26951" y="10374"/>
                </a:lnTo>
                <a:lnTo>
                  <a:pt x="26951" y="26969"/>
                </a:lnTo>
                <a:lnTo>
                  <a:pt x="24847" y="26969"/>
                </a:lnTo>
                <a:lnTo>
                  <a:pt x="24847" y="35269"/>
                </a:lnTo>
                <a:lnTo>
                  <a:pt x="22779" y="35269"/>
                </a:lnTo>
                <a:lnTo>
                  <a:pt x="22779" y="43568"/>
                </a:lnTo>
                <a:lnTo>
                  <a:pt x="20712" y="43568"/>
                </a:lnTo>
                <a:lnTo>
                  <a:pt x="20712" y="49793"/>
                </a:lnTo>
                <a:lnTo>
                  <a:pt x="18644" y="49793"/>
                </a:lnTo>
                <a:lnTo>
                  <a:pt x="18644" y="60164"/>
                </a:lnTo>
                <a:lnTo>
                  <a:pt x="16577" y="60164"/>
                </a:lnTo>
                <a:lnTo>
                  <a:pt x="16577" y="68463"/>
                </a:lnTo>
                <a:lnTo>
                  <a:pt x="14509" y="68463"/>
                </a:lnTo>
                <a:lnTo>
                  <a:pt x="14509" y="76762"/>
                </a:lnTo>
                <a:lnTo>
                  <a:pt x="29018" y="76762"/>
                </a:lnTo>
                <a:lnTo>
                  <a:pt x="29018" y="70538"/>
                </a:lnTo>
                <a:lnTo>
                  <a:pt x="31086" y="70538"/>
                </a:lnTo>
                <a:lnTo>
                  <a:pt x="31086" y="62238"/>
                </a:lnTo>
                <a:lnTo>
                  <a:pt x="33154" y="62238"/>
                </a:lnTo>
                <a:lnTo>
                  <a:pt x="33154" y="53943"/>
                </a:lnTo>
                <a:lnTo>
                  <a:pt x="35221" y="53943"/>
                </a:lnTo>
                <a:lnTo>
                  <a:pt x="35221" y="45643"/>
                </a:lnTo>
                <a:lnTo>
                  <a:pt x="37289" y="45643"/>
                </a:lnTo>
                <a:lnTo>
                  <a:pt x="37289" y="37344"/>
                </a:lnTo>
                <a:lnTo>
                  <a:pt x="39356" y="37344"/>
                </a:lnTo>
                <a:lnTo>
                  <a:pt x="39356" y="29044"/>
                </a:lnTo>
                <a:lnTo>
                  <a:pt x="41460" y="29044"/>
                </a:lnTo>
                <a:lnTo>
                  <a:pt x="41460" y="20748"/>
                </a:lnTo>
                <a:lnTo>
                  <a:pt x="43528" y="20748"/>
                </a:lnTo>
                <a:lnTo>
                  <a:pt x="43528" y="12449"/>
                </a:lnTo>
                <a:lnTo>
                  <a:pt x="45595" y="12449"/>
                </a:lnTo>
                <a:lnTo>
                  <a:pt x="455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97141" y="2561718"/>
            <a:ext cx="247650" cy="480695"/>
          </a:xfrm>
          <a:custGeom>
            <a:avLst/>
            <a:gdLst/>
            <a:ahLst/>
            <a:cxnLst/>
            <a:rect l="l" t="t" r="r" b="b"/>
            <a:pathLst>
              <a:path w="247650" h="480694">
                <a:moveTo>
                  <a:pt x="185572" y="434874"/>
                </a:moveTo>
                <a:lnTo>
                  <a:pt x="164719" y="458851"/>
                </a:lnTo>
                <a:lnTo>
                  <a:pt x="247142" y="480187"/>
                </a:lnTo>
                <a:lnTo>
                  <a:pt x="231966" y="443230"/>
                </a:lnTo>
                <a:lnTo>
                  <a:pt x="195072" y="443230"/>
                </a:lnTo>
                <a:lnTo>
                  <a:pt x="185572" y="434874"/>
                </a:lnTo>
                <a:close/>
              </a:path>
              <a:path w="247650" h="480694">
                <a:moveTo>
                  <a:pt x="193899" y="425301"/>
                </a:moveTo>
                <a:lnTo>
                  <a:pt x="185572" y="434874"/>
                </a:lnTo>
                <a:lnTo>
                  <a:pt x="195072" y="443230"/>
                </a:lnTo>
                <a:lnTo>
                  <a:pt x="203454" y="433705"/>
                </a:lnTo>
                <a:lnTo>
                  <a:pt x="193899" y="425301"/>
                </a:lnTo>
                <a:close/>
              </a:path>
              <a:path w="247650" h="480694">
                <a:moveTo>
                  <a:pt x="214757" y="401320"/>
                </a:moveTo>
                <a:lnTo>
                  <a:pt x="193899" y="425301"/>
                </a:lnTo>
                <a:lnTo>
                  <a:pt x="203454" y="433705"/>
                </a:lnTo>
                <a:lnTo>
                  <a:pt x="195072" y="443230"/>
                </a:lnTo>
                <a:lnTo>
                  <a:pt x="231966" y="443230"/>
                </a:lnTo>
                <a:lnTo>
                  <a:pt x="214757" y="401320"/>
                </a:lnTo>
                <a:close/>
              </a:path>
              <a:path w="247650" h="480694">
                <a:moveTo>
                  <a:pt x="12700" y="0"/>
                </a:moveTo>
                <a:lnTo>
                  <a:pt x="0" y="254"/>
                </a:lnTo>
                <a:lnTo>
                  <a:pt x="635" y="34925"/>
                </a:lnTo>
                <a:lnTo>
                  <a:pt x="1778" y="69469"/>
                </a:lnTo>
                <a:lnTo>
                  <a:pt x="7239" y="137922"/>
                </a:lnTo>
                <a:lnTo>
                  <a:pt x="16002" y="188087"/>
                </a:lnTo>
                <a:lnTo>
                  <a:pt x="30353" y="236474"/>
                </a:lnTo>
                <a:lnTo>
                  <a:pt x="52069" y="282829"/>
                </a:lnTo>
                <a:lnTo>
                  <a:pt x="81280" y="326644"/>
                </a:lnTo>
                <a:lnTo>
                  <a:pt x="129413" y="381508"/>
                </a:lnTo>
                <a:lnTo>
                  <a:pt x="184531" y="433959"/>
                </a:lnTo>
                <a:lnTo>
                  <a:pt x="185572" y="434874"/>
                </a:lnTo>
                <a:lnTo>
                  <a:pt x="193899" y="425301"/>
                </a:lnTo>
                <a:lnTo>
                  <a:pt x="193057" y="424561"/>
                </a:lnTo>
                <a:lnTo>
                  <a:pt x="165111" y="398907"/>
                </a:lnTo>
                <a:lnTo>
                  <a:pt x="138430" y="372618"/>
                </a:lnTo>
                <a:lnTo>
                  <a:pt x="138565" y="372618"/>
                </a:lnTo>
                <a:lnTo>
                  <a:pt x="113664" y="345948"/>
                </a:lnTo>
                <a:lnTo>
                  <a:pt x="102451" y="332740"/>
                </a:lnTo>
                <a:lnTo>
                  <a:pt x="91513" y="319024"/>
                </a:lnTo>
                <a:lnTo>
                  <a:pt x="81245" y="305054"/>
                </a:lnTo>
                <a:lnTo>
                  <a:pt x="71798" y="290957"/>
                </a:lnTo>
                <a:lnTo>
                  <a:pt x="62992" y="276352"/>
                </a:lnTo>
                <a:lnTo>
                  <a:pt x="55252" y="261874"/>
                </a:lnTo>
                <a:lnTo>
                  <a:pt x="48379" y="247269"/>
                </a:lnTo>
                <a:lnTo>
                  <a:pt x="42266" y="232156"/>
                </a:lnTo>
                <a:lnTo>
                  <a:pt x="42202" y="231902"/>
                </a:lnTo>
                <a:lnTo>
                  <a:pt x="36918" y="216789"/>
                </a:lnTo>
                <a:lnTo>
                  <a:pt x="36881" y="216535"/>
                </a:lnTo>
                <a:lnTo>
                  <a:pt x="32333" y="201168"/>
                </a:lnTo>
                <a:lnTo>
                  <a:pt x="32321" y="200914"/>
                </a:lnTo>
                <a:lnTo>
                  <a:pt x="28385" y="185293"/>
                </a:lnTo>
                <a:lnTo>
                  <a:pt x="24971" y="169291"/>
                </a:lnTo>
                <a:lnTo>
                  <a:pt x="24959" y="168910"/>
                </a:lnTo>
                <a:lnTo>
                  <a:pt x="19851" y="136398"/>
                </a:lnTo>
                <a:lnTo>
                  <a:pt x="19913" y="136144"/>
                </a:lnTo>
                <a:lnTo>
                  <a:pt x="16626" y="103886"/>
                </a:lnTo>
                <a:lnTo>
                  <a:pt x="16510" y="102997"/>
                </a:lnTo>
                <a:lnTo>
                  <a:pt x="14473" y="68834"/>
                </a:lnTo>
                <a:lnTo>
                  <a:pt x="13335" y="34544"/>
                </a:lnTo>
                <a:lnTo>
                  <a:pt x="12700" y="0"/>
                </a:lnTo>
                <a:close/>
              </a:path>
              <a:path w="247650" h="480694">
                <a:moveTo>
                  <a:pt x="192913" y="424434"/>
                </a:moveTo>
                <a:lnTo>
                  <a:pt x="193057" y="424561"/>
                </a:lnTo>
                <a:lnTo>
                  <a:pt x="192913" y="424434"/>
                </a:lnTo>
                <a:close/>
              </a:path>
              <a:path w="247650" h="480694">
                <a:moveTo>
                  <a:pt x="164973" y="398780"/>
                </a:moveTo>
                <a:lnTo>
                  <a:pt x="165100" y="398907"/>
                </a:lnTo>
                <a:lnTo>
                  <a:pt x="164973" y="398780"/>
                </a:lnTo>
                <a:close/>
              </a:path>
              <a:path w="247650" h="480694">
                <a:moveTo>
                  <a:pt x="138565" y="372618"/>
                </a:moveTo>
                <a:lnTo>
                  <a:pt x="138430" y="372618"/>
                </a:lnTo>
                <a:lnTo>
                  <a:pt x="138684" y="372745"/>
                </a:lnTo>
                <a:lnTo>
                  <a:pt x="138565" y="372618"/>
                </a:lnTo>
                <a:close/>
              </a:path>
              <a:path w="247650" h="480694">
                <a:moveTo>
                  <a:pt x="113702" y="345948"/>
                </a:moveTo>
                <a:lnTo>
                  <a:pt x="113918" y="346202"/>
                </a:lnTo>
                <a:lnTo>
                  <a:pt x="113702" y="345948"/>
                </a:lnTo>
                <a:close/>
              </a:path>
              <a:path w="247650" h="480694">
                <a:moveTo>
                  <a:pt x="102235" y="332486"/>
                </a:moveTo>
                <a:lnTo>
                  <a:pt x="102361" y="332740"/>
                </a:lnTo>
                <a:lnTo>
                  <a:pt x="102235" y="332486"/>
                </a:lnTo>
                <a:close/>
              </a:path>
              <a:path w="247650" h="480694">
                <a:moveTo>
                  <a:pt x="91313" y="318770"/>
                </a:moveTo>
                <a:lnTo>
                  <a:pt x="91440" y="319024"/>
                </a:lnTo>
                <a:lnTo>
                  <a:pt x="91313" y="318770"/>
                </a:lnTo>
                <a:close/>
              </a:path>
              <a:path w="247650" h="480694">
                <a:moveTo>
                  <a:pt x="81194" y="304927"/>
                </a:moveTo>
                <a:close/>
              </a:path>
              <a:path w="247650" h="480694">
                <a:moveTo>
                  <a:pt x="71628" y="290703"/>
                </a:moveTo>
                <a:lnTo>
                  <a:pt x="71755" y="290957"/>
                </a:lnTo>
                <a:lnTo>
                  <a:pt x="71628" y="290703"/>
                </a:lnTo>
                <a:close/>
              </a:path>
              <a:path w="247650" h="480694">
                <a:moveTo>
                  <a:pt x="63040" y="276352"/>
                </a:moveTo>
                <a:lnTo>
                  <a:pt x="63246" y="276733"/>
                </a:lnTo>
                <a:lnTo>
                  <a:pt x="63040" y="276352"/>
                </a:lnTo>
                <a:close/>
              </a:path>
              <a:path w="247650" h="480694">
                <a:moveTo>
                  <a:pt x="55304" y="261984"/>
                </a:moveTo>
                <a:lnTo>
                  <a:pt x="55371" y="262128"/>
                </a:lnTo>
                <a:lnTo>
                  <a:pt x="55304" y="261984"/>
                </a:lnTo>
                <a:close/>
              </a:path>
              <a:path w="247650" h="480694">
                <a:moveTo>
                  <a:pt x="55252" y="261874"/>
                </a:moveTo>
                <a:close/>
              </a:path>
              <a:path w="247650" h="480694">
                <a:moveTo>
                  <a:pt x="48284" y="247015"/>
                </a:moveTo>
                <a:lnTo>
                  <a:pt x="48387" y="247269"/>
                </a:lnTo>
                <a:lnTo>
                  <a:pt x="48284" y="247015"/>
                </a:lnTo>
                <a:close/>
              </a:path>
              <a:path w="247650" h="480694">
                <a:moveTo>
                  <a:pt x="42202" y="231902"/>
                </a:moveTo>
                <a:lnTo>
                  <a:pt x="42291" y="232156"/>
                </a:lnTo>
                <a:lnTo>
                  <a:pt x="42202" y="231902"/>
                </a:lnTo>
                <a:close/>
              </a:path>
              <a:path w="247650" h="480694">
                <a:moveTo>
                  <a:pt x="36881" y="216535"/>
                </a:moveTo>
                <a:lnTo>
                  <a:pt x="36957" y="216789"/>
                </a:lnTo>
                <a:lnTo>
                  <a:pt x="36881" y="216535"/>
                </a:lnTo>
                <a:close/>
              </a:path>
              <a:path w="247650" h="480694">
                <a:moveTo>
                  <a:pt x="32321" y="200914"/>
                </a:moveTo>
                <a:lnTo>
                  <a:pt x="32384" y="201168"/>
                </a:lnTo>
                <a:lnTo>
                  <a:pt x="32321" y="200914"/>
                </a:lnTo>
                <a:close/>
              </a:path>
              <a:path w="247650" h="480694">
                <a:moveTo>
                  <a:pt x="28321" y="185039"/>
                </a:moveTo>
                <a:lnTo>
                  <a:pt x="28321" y="185293"/>
                </a:lnTo>
                <a:lnTo>
                  <a:pt x="28321" y="185039"/>
                </a:lnTo>
                <a:close/>
              </a:path>
              <a:path w="247650" h="480694">
                <a:moveTo>
                  <a:pt x="24959" y="168910"/>
                </a:moveTo>
                <a:lnTo>
                  <a:pt x="25019" y="169291"/>
                </a:lnTo>
                <a:lnTo>
                  <a:pt x="24959" y="168910"/>
                </a:lnTo>
                <a:close/>
              </a:path>
              <a:path w="247650" h="480694">
                <a:moveTo>
                  <a:pt x="19913" y="136144"/>
                </a:moveTo>
                <a:lnTo>
                  <a:pt x="19938" y="136398"/>
                </a:lnTo>
                <a:lnTo>
                  <a:pt x="19913" y="136144"/>
                </a:lnTo>
                <a:close/>
              </a:path>
              <a:path w="247650" h="480694">
                <a:moveTo>
                  <a:pt x="16510" y="102743"/>
                </a:moveTo>
                <a:lnTo>
                  <a:pt x="16510" y="102997"/>
                </a:lnTo>
                <a:lnTo>
                  <a:pt x="16510" y="102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57059" y="3579876"/>
            <a:ext cx="483234" cy="326390"/>
          </a:xfrm>
          <a:custGeom>
            <a:avLst/>
            <a:gdLst/>
            <a:ahLst/>
            <a:cxnLst/>
            <a:rect l="l" t="t" r="r" b="b"/>
            <a:pathLst>
              <a:path w="483235" h="326389">
                <a:moveTo>
                  <a:pt x="55154" y="52997"/>
                </a:moveTo>
                <a:lnTo>
                  <a:pt x="101346" y="123444"/>
                </a:lnTo>
                <a:lnTo>
                  <a:pt x="135890" y="160274"/>
                </a:lnTo>
                <a:lnTo>
                  <a:pt x="169926" y="194437"/>
                </a:lnTo>
                <a:lnTo>
                  <a:pt x="203200" y="225552"/>
                </a:lnTo>
                <a:lnTo>
                  <a:pt x="235458" y="252730"/>
                </a:lnTo>
                <a:lnTo>
                  <a:pt x="266700" y="275590"/>
                </a:lnTo>
                <a:lnTo>
                  <a:pt x="311531" y="300482"/>
                </a:lnTo>
                <a:lnTo>
                  <a:pt x="353949" y="315849"/>
                </a:lnTo>
                <a:lnTo>
                  <a:pt x="394335" y="323723"/>
                </a:lnTo>
                <a:lnTo>
                  <a:pt x="433197" y="326263"/>
                </a:lnTo>
                <a:lnTo>
                  <a:pt x="458343" y="326263"/>
                </a:lnTo>
                <a:lnTo>
                  <a:pt x="483235" y="325628"/>
                </a:lnTo>
                <a:lnTo>
                  <a:pt x="482993" y="313563"/>
                </a:lnTo>
                <a:lnTo>
                  <a:pt x="433578" y="313563"/>
                </a:lnTo>
                <a:lnTo>
                  <a:pt x="408305" y="312420"/>
                </a:lnTo>
                <a:lnTo>
                  <a:pt x="408559" y="312420"/>
                </a:lnTo>
                <a:lnTo>
                  <a:pt x="396898" y="311150"/>
                </a:lnTo>
                <a:lnTo>
                  <a:pt x="395986" y="311150"/>
                </a:lnTo>
                <a:lnTo>
                  <a:pt x="383032" y="309245"/>
                </a:lnTo>
                <a:lnTo>
                  <a:pt x="383413" y="309245"/>
                </a:lnTo>
                <a:lnTo>
                  <a:pt x="370078" y="306705"/>
                </a:lnTo>
                <a:lnTo>
                  <a:pt x="370459" y="306705"/>
                </a:lnTo>
                <a:lnTo>
                  <a:pt x="357124" y="303530"/>
                </a:lnTo>
                <a:lnTo>
                  <a:pt x="357378" y="303530"/>
                </a:lnTo>
                <a:lnTo>
                  <a:pt x="344213" y="299593"/>
                </a:lnTo>
                <a:lnTo>
                  <a:pt x="344043" y="299593"/>
                </a:lnTo>
                <a:lnTo>
                  <a:pt x="330327" y="294640"/>
                </a:lnTo>
                <a:lnTo>
                  <a:pt x="317210" y="289052"/>
                </a:lnTo>
                <a:lnTo>
                  <a:pt x="316992" y="289052"/>
                </a:lnTo>
                <a:lnTo>
                  <a:pt x="302514" y="281940"/>
                </a:lnTo>
                <a:lnTo>
                  <a:pt x="302663" y="281940"/>
                </a:lnTo>
                <a:lnTo>
                  <a:pt x="288290" y="274066"/>
                </a:lnTo>
                <a:lnTo>
                  <a:pt x="273963" y="265049"/>
                </a:lnTo>
                <a:lnTo>
                  <a:pt x="273812" y="265049"/>
                </a:lnTo>
                <a:lnTo>
                  <a:pt x="258934" y="254635"/>
                </a:lnTo>
                <a:lnTo>
                  <a:pt x="243371" y="242824"/>
                </a:lnTo>
                <a:lnTo>
                  <a:pt x="227738" y="229997"/>
                </a:lnTo>
                <a:lnTo>
                  <a:pt x="211602" y="216154"/>
                </a:lnTo>
                <a:lnTo>
                  <a:pt x="195337" y="201295"/>
                </a:lnTo>
                <a:lnTo>
                  <a:pt x="178947" y="185420"/>
                </a:lnTo>
                <a:lnTo>
                  <a:pt x="178816" y="185420"/>
                </a:lnTo>
                <a:lnTo>
                  <a:pt x="162052" y="168783"/>
                </a:lnTo>
                <a:lnTo>
                  <a:pt x="145041" y="151384"/>
                </a:lnTo>
                <a:lnTo>
                  <a:pt x="110629" y="114808"/>
                </a:lnTo>
                <a:lnTo>
                  <a:pt x="75806" y="76327"/>
                </a:lnTo>
                <a:lnTo>
                  <a:pt x="55154" y="52997"/>
                </a:lnTo>
                <a:close/>
              </a:path>
              <a:path w="483235" h="326389">
                <a:moveTo>
                  <a:pt x="482981" y="312928"/>
                </a:moveTo>
                <a:lnTo>
                  <a:pt x="458089" y="313563"/>
                </a:lnTo>
                <a:lnTo>
                  <a:pt x="482993" y="313563"/>
                </a:lnTo>
                <a:lnTo>
                  <a:pt x="482981" y="312928"/>
                </a:lnTo>
                <a:close/>
              </a:path>
              <a:path w="483235" h="326389">
                <a:moveTo>
                  <a:pt x="395732" y="311023"/>
                </a:moveTo>
                <a:lnTo>
                  <a:pt x="395986" y="311150"/>
                </a:lnTo>
                <a:lnTo>
                  <a:pt x="396898" y="311150"/>
                </a:lnTo>
                <a:lnTo>
                  <a:pt x="395732" y="311023"/>
                </a:lnTo>
                <a:close/>
              </a:path>
              <a:path w="483235" h="326389">
                <a:moveTo>
                  <a:pt x="343789" y="299466"/>
                </a:moveTo>
                <a:lnTo>
                  <a:pt x="344043" y="299593"/>
                </a:lnTo>
                <a:lnTo>
                  <a:pt x="344213" y="299593"/>
                </a:lnTo>
                <a:lnTo>
                  <a:pt x="343789" y="299466"/>
                </a:lnTo>
                <a:close/>
              </a:path>
              <a:path w="483235" h="326389">
                <a:moveTo>
                  <a:pt x="330408" y="294640"/>
                </a:moveTo>
                <a:lnTo>
                  <a:pt x="330708" y="294767"/>
                </a:lnTo>
                <a:lnTo>
                  <a:pt x="330408" y="294640"/>
                </a:lnTo>
                <a:close/>
              </a:path>
              <a:path w="483235" h="326389">
                <a:moveTo>
                  <a:pt x="316611" y="288798"/>
                </a:moveTo>
                <a:lnTo>
                  <a:pt x="316992" y="289052"/>
                </a:lnTo>
                <a:lnTo>
                  <a:pt x="317210" y="289052"/>
                </a:lnTo>
                <a:lnTo>
                  <a:pt x="316611" y="288798"/>
                </a:lnTo>
                <a:close/>
              </a:path>
              <a:path w="483235" h="326389">
                <a:moveTo>
                  <a:pt x="302663" y="281940"/>
                </a:moveTo>
                <a:lnTo>
                  <a:pt x="302514" y="281940"/>
                </a:lnTo>
                <a:lnTo>
                  <a:pt x="302895" y="282067"/>
                </a:lnTo>
                <a:lnTo>
                  <a:pt x="302663" y="281940"/>
                </a:lnTo>
                <a:close/>
              </a:path>
              <a:path w="483235" h="326389">
                <a:moveTo>
                  <a:pt x="288341" y="274066"/>
                </a:moveTo>
                <a:lnTo>
                  <a:pt x="288544" y="274193"/>
                </a:lnTo>
                <a:lnTo>
                  <a:pt x="288341" y="274066"/>
                </a:lnTo>
                <a:close/>
              </a:path>
              <a:path w="483235" h="326389">
                <a:moveTo>
                  <a:pt x="273558" y="264795"/>
                </a:moveTo>
                <a:lnTo>
                  <a:pt x="273812" y="265049"/>
                </a:lnTo>
                <a:lnTo>
                  <a:pt x="273963" y="265049"/>
                </a:lnTo>
                <a:lnTo>
                  <a:pt x="273558" y="264795"/>
                </a:lnTo>
                <a:close/>
              </a:path>
              <a:path w="483235" h="326389">
                <a:moveTo>
                  <a:pt x="258572" y="254381"/>
                </a:moveTo>
                <a:lnTo>
                  <a:pt x="258826" y="254635"/>
                </a:lnTo>
                <a:lnTo>
                  <a:pt x="258572" y="254381"/>
                </a:lnTo>
                <a:close/>
              </a:path>
              <a:path w="483235" h="326389">
                <a:moveTo>
                  <a:pt x="243205" y="242697"/>
                </a:moveTo>
                <a:lnTo>
                  <a:pt x="243332" y="242824"/>
                </a:lnTo>
                <a:lnTo>
                  <a:pt x="243205" y="242697"/>
                </a:lnTo>
                <a:close/>
              </a:path>
              <a:path w="483235" h="326389">
                <a:moveTo>
                  <a:pt x="227584" y="229870"/>
                </a:moveTo>
                <a:lnTo>
                  <a:pt x="227738" y="229997"/>
                </a:lnTo>
                <a:lnTo>
                  <a:pt x="227584" y="229870"/>
                </a:lnTo>
                <a:close/>
              </a:path>
              <a:path w="483235" h="326389">
                <a:moveTo>
                  <a:pt x="211455" y="216027"/>
                </a:moveTo>
                <a:lnTo>
                  <a:pt x="211582" y="216154"/>
                </a:lnTo>
                <a:lnTo>
                  <a:pt x="211455" y="216027"/>
                </a:lnTo>
                <a:close/>
              </a:path>
              <a:path w="483235" h="326389">
                <a:moveTo>
                  <a:pt x="195199" y="201168"/>
                </a:moveTo>
                <a:lnTo>
                  <a:pt x="195326" y="201295"/>
                </a:lnTo>
                <a:lnTo>
                  <a:pt x="195199" y="201168"/>
                </a:lnTo>
                <a:close/>
              </a:path>
              <a:path w="483235" h="326389">
                <a:moveTo>
                  <a:pt x="178816" y="185293"/>
                </a:moveTo>
                <a:lnTo>
                  <a:pt x="178816" y="185420"/>
                </a:lnTo>
                <a:lnTo>
                  <a:pt x="178947" y="185420"/>
                </a:lnTo>
                <a:lnTo>
                  <a:pt x="178816" y="185293"/>
                </a:lnTo>
                <a:close/>
              </a:path>
              <a:path w="483235" h="326389">
                <a:moveTo>
                  <a:pt x="145041" y="151384"/>
                </a:moveTo>
                <a:close/>
              </a:path>
              <a:path w="483235" h="326389">
                <a:moveTo>
                  <a:pt x="110629" y="114808"/>
                </a:moveTo>
                <a:lnTo>
                  <a:pt x="110744" y="114935"/>
                </a:lnTo>
                <a:lnTo>
                  <a:pt x="110629" y="114808"/>
                </a:lnTo>
                <a:close/>
              </a:path>
              <a:path w="483235" h="326389">
                <a:moveTo>
                  <a:pt x="0" y="0"/>
                </a:moveTo>
                <a:lnTo>
                  <a:pt x="21717" y="82423"/>
                </a:lnTo>
                <a:lnTo>
                  <a:pt x="45605" y="61400"/>
                </a:lnTo>
                <a:lnTo>
                  <a:pt x="37211" y="51943"/>
                </a:lnTo>
                <a:lnTo>
                  <a:pt x="46736" y="43434"/>
                </a:lnTo>
                <a:lnTo>
                  <a:pt x="66022" y="43434"/>
                </a:lnTo>
                <a:lnTo>
                  <a:pt x="78867" y="32131"/>
                </a:lnTo>
                <a:lnTo>
                  <a:pt x="0" y="0"/>
                </a:lnTo>
                <a:close/>
              </a:path>
              <a:path w="483235" h="326389">
                <a:moveTo>
                  <a:pt x="75692" y="76200"/>
                </a:moveTo>
                <a:lnTo>
                  <a:pt x="75692" y="76327"/>
                </a:lnTo>
                <a:lnTo>
                  <a:pt x="75692" y="76200"/>
                </a:lnTo>
                <a:close/>
              </a:path>
              <a:path w="483235" h="326389">
                <a:moveTo>
                  <a:pt x="46736" y="43434"/>
                </a:moveTo>
                <a:lnTo>
                  <a:pt x="37211" y="51943"/>
                </a:lnTo>
                <a:lnTo>
                  <a:pt x="45605" y="61400"/>
                </a:lnTo>
                <a:lnTo>
                  <a:pt x="55154" y="52997"/>
                </a:lnTo>
                <a:lnTo>
                  <a:pt x="46736" y="43434"/>
                </a:lnTo>
                <a:close/>
              </a:path>
              <a:path w="483235" h="326389">
                <a:moveTo>
                  <a:pt x="66022" y="43434"/>
                </a:moveTo>
                <a:lnTo>
                  <a:pt x="46736" y="43434"/>
                </a:lnTo>
                <a:lnTo>
                  <a:pt x="55154" y="52997"/>
                </a:lnTo>
                <a:lnTo>
                  <a:pt x="66022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98290" y="3061335"/>
            <a:ext cx="2842895" cy="1489710"/>
          </a:xfrm>
          <a:custGeom>
            <a:avLst/>
            <a:gdLst/>
            <a:ahLst/>
            <a:cxnLst/>
            <a:rect l="l" t="t" r="r" b="b"/>
            <a:pathLst>
              <a:path w="2842895" h="1489710">
                <a:moveTo>
                  <a:pt x="0" y="1489709"/>
                </a:moveTo>
                <a:lnTo>
                  <a:pt x="2842641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89146" y="2803779"/>
            <a:ext cx="2851785" cy="1492250"/>
          </a:xfrm>
          <a:custGeom>
            <a:avLst/>
            <a:gdLst/>
            <a:ahLst/>
            <a:cxnLst/>
            <a:rect l="l" t="t" r="r" b="b"/>
            <a:pathLst>
              <a:path w="2851785" h="1492250">
                <a:moveTo>
                  <a:pt x="0" y="1491742"/>
                </a:moveTo>
                <a:lnTo>
                  <a:pt x="2851785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89146" y="3321050"/>
            <a:ext cx="2851785" cy="1492250"/>
          </a:xfrm>
          <a:custGeom>
            <a:avLst/>
            <a:gdLst/>
            <a:ahLst/>
            <a:cxnLst/>
            <a:rect l="l" t="t" r="r" b="b"/>
            <a:pathLst>
              <a:path w="2851785" h="1492250">
                <a:moveTo>
                  <a:pt x="0" y="1491869"/>
                </a:moveTo>
                <a:lnTo>
                  <a:pt x="2851785" y="0"/>
                </a:lnTo>
              </a:path>
            </a:pathLst>
          </a:custGeom>
          <a:ln w="952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6405" y="3832215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39512" y="3178517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7504" y="3190610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48072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58801" y="0"/>
                </a:moveTo>
                <a:lnTo>
                  <a:pt x="21663" y="18157"/>
                </a:lnTo>
                <a:lnTo>
                  <a:pt x="1507" y="54070"/>
                </a:lnTo>
                <a:lnTo>
                  <a:pt x="0" y="68549"/>
                </a:lnTo>
                <a:lnTo>
                  <a:pt x="819" y="79266"/>
                </a:lnTo>
                <a:lnTo>
                  <a:pt x="19045" y="116298"/>
                </a:lnTo>
                <a:lnTo>
                  <a:pt x="55049" y="136388"/>
                </a:lnTo>
                <a:lnTo>
                  <a:pt x="69587" y="137890"/>
                </a:lnTo>
                <a:lnTo>
                  <a:pt x="83535" y="136433"/>
                </a:lnTo>
                <a:lnTo>
                  <a:pt x="118453" y="116888"/>
                </a:lnTo>
                <a:lnTo>
                  <a:pt x="137162" y="79129"/>
                </a:lnTo>
                <a:lnTo>
                  <a:pt x="138503" y="63505"/>
                </a:lnTo>
                <a:lnTo>
                  <a:pt x="136250" y="50412"/>
                </a:lnTo>
                <a:lnTo>
                  <a:pt x="115203" y="17972"/>
                </a:lnTo>
                <a:lnTo>
                  <a:pt x="75536" y="1035"/>
                </a:lnTo>
                <a:lnTo>
                  <a:pt x="5880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8072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4312" y="3844320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58801" y="0"/>
                </a:moveTo>
                <a:lnTo>
                  <a:pt x="21663" y="18157"/>
                </a:lnTo>
                <a:lnTo>
                  <a:pt x="1507" y="54070"/>
                </a:lnTo>
                <a:lnTo>
                  <a:pt x="0" y="68549"/>
                </a:lnTo>
                <a:lnTo>
                  <a:pt x="819" y="79266"/>
                </a:lnTo>
                <a:lnTo>
                  <a:pt x="19045" y="116298"/>
                </a:lnTo>
                <a:lnTo>
                  <a:pt x="55049" y="136388"/>
                </a:lnTo>
                <a:lnTo>
                  <a:pt x="69587" y="137890"/>
                </a:lnTo>
                <a:lnTo>
                  <a:pt x="83535" y="136433"/>
                </a:lnTo>
                <a:lnTo>
                  <a:pt x="118453" y="116888"/>
                </a:lnTo>
                <a:lnTo>
                  <a:pt x="137162" y="79129"/>
                </a:lnTo>
                <a:lnTo>
                  <a:pt x="138503" y="63505"/>
                </a:lnTo>
                <a:lnTo>
                  <a:pt x="136250" y="50412"/>
                </a:lnTo>
                <a:lnTo>
                  <a:pt x="115203" y="17972"/>
                </a:lnTo>
                <a:lnTo>
                  <a:pt x="75536" y="1035"/>
                </a:lnTo>
                <a:lnTo>
                  <a:pt x="5880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4312" y="3844320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89548" y="3624951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58904" y="0"/>
                </a:moveTo>
                <a:lnTo>
                  <a:pt x="21695" y="18280"/>
                </a:lnTo>
                <a:lnTo>
                  <a:pt x="1509" y="54061"/>
                </a:lnTo>
                <a:lnTo>
                  <a:pt x="0" y="68464"/>
                </a:lnTo>
                <a:lnTo>
                  <a:pt x="1116" y="80861"/>
                </a:lnTo>
                <a:lnTo>
                  <a:pt x="20110" y="116881"/>
                </a:lnTo>
                <a:lnTo>
                  <a:pt x="56956" y="136337"/>
                </a:lnTo>
                <a:lnTo>
                  <a:pt x="71931" y="137782"/>
                </a:lnTo>
                <a:lnTo>
                  <a:pt x="85742" y="136061"/>
                </a:lnTo>
                <a:lnTo>
                  <a:pt x="120242" y="116111"/>
                </a:lnTo>
                <a:lnTo>
                  <a:pt x="138642" y="78076"/>
                </a:lnTo>
                <a:lnTo>
                  <a:pt x="139932" y="62288"/>
                </a:lnTo>
                <a:lnTo>
                  <a:pt x="137473" y="49400"/>
                </a:lnTo>
                <a:lnTo>
                  <a:pt x="115933" y="17539"/>
                </a:lnTo>
                <a:lnTo>
                  <a:pt x="75813" y="984"/>
                </a:lnTo>
                <a:lnTo>
                  <a:pt x="5890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9548" y="3624951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4208" y="3515232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31865" y="307317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30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01" y="4633937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04333" y="4324466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57059" y="2629788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3700" y="3867276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17665" y="3516746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31864" y="3343020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58254" y="0"/>
                </a:moveTo>
                <a:lnTo>
                  <a:pt x="21444" y="18495"/>
                </a:lnTo>
                <a:lnTo>
                  <a:pt x="1491" y="54666"/>
                </a:lnTo>
                <a:lnTo>
                  <a:pt x="0" y="69215"/>
                </a:lnTo>
                <a:lnTo>
                  <a:pt x="1093" y="81686"/>
                </a:lnTo>
                <a:lnTo>
                  <a:pt x="19853" y="118128"/>
                </a:lnTo>
                <a:lnTo>
                  <a:pt x="56295" y="137832"/>
                </a:lnTo>
                <a:lnTo>
                  <a:pt x="71115" y="139296"/>
                </a:lnTo>
                <a:lnTo>
                  <a:pt x="84793" y="137561"/>
                </a:lnTo>
                <a:lnTo>
                  <a:pt x="118940" y="117404"/>
                </a:lnTo>
                <a:lnTo>
                  <a:pt x="137145" y="79032"/>
                </a:lnTo>
                <a:lnTo>
                  <a:pt x="138425" y="63128"/>
                </a:lnTo>
                <a:lnTo>
                  <a:pt x="136018" y="50080"/>
                </a:lnTo>
                <a:lnTo>
                  <a:pt x="114746" y="17793"/>
                </a:lnTo>
                <a:lnTo>
                  <a:pt x="75016" y="999"/>
                </a:lnTo>
                <a:lnTo>
                  <a:pt x="5825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31864" y="3343020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22166" y="2791462"/>
            <a:ext cx="2845435" cy="2009139"/>
          </a:xfrm>
          <a:custGeom>
            <a:avLst/>
            <a:gdLst/>
            <a:ahLst/>
            <a:cxnLst/>
            <a:rect l="l" t="t" r="r" b="b"/>
            <a:pathLst>
              <a:path w="2845435" h="2009139">
                <a:moveTo>
                  <a:pt x="2835402" y="0"/>
                </a:moveTo>
                <a:lnTo>
                  <a:pt x="0" y="1476883"/>
                </a:lnTo>
                <a:lnTo>
                  <a:pt x="9906" y="2008632"/>
                </a:lnTo>
                <a:lnTo>
                  <a:pt x="2845308" y="521842"/>
                </a:lnTo>
                <a:lnTo>
                  <a:pt x="2835402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44011" y="4370832"/>
            <a:ext cx="1422400" cy="451484"/>
          </a:xfrm>
          <a:custGeom>
            <a:avLst/>
            <a:gdLst/>
            <a:ahLst/>
            <a:cxnLst/>
            <a:rect l="l" t="t" r="r" b="b"/>
            <a:pathLst>
              <a:path w="1422400" h="451485">
                <a:moveTo>
                  <a:pt x="0" y="451104"/>
                </a:moveTo>
                <a:lnTo>
                  <a:pt x="1421891" y="451104"/>
                </a:lnTo>
                <a:lnTo>
                  <a:pt x="1421891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223386" y="4422215"/>
            <a:ext cx="12484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r>
              <a:rPr sz="2000" i="1" dirty="0">
                <a:solidFill>
                  <a:srgbClr val="FF0000"/>
                </a:solidFill>
                <a:latin typeface="Verdana"/>
                <a:cs typeface="Verdana"/>
              </a:rPr>
              <a:t>ε</a:t>
            </a:r>
            <a:r>
              <a:rPr sz="2000" i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间隔带</a:t>
            </a:r>
            <a:endParaRPr sz="22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923246558"/>
      </p:ext>
    </p:extLst>
  </p:cSld>
  <p:clrMapOvr>
    <a:masterClrMapping/>
  </p:clrMapOvr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支持向量回归 </a:t>
            </a:r>
            <a:r>
              <a:rPr lang="en-US" altLang="zh-CN" dirty="0"/>
              <a:t>(SVR)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37969" y="5637558"/>
            <a:ext cx="587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预测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1892" y="1345640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原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始问题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6581" y="1089660"/>
            <a:ext cx="4537075" cy="2100580"/>
          </a:xfrm>
          <a:custGeom>
            <a:avLst/>
            <a:gdLst/>
            <a:ahLst/>
            <a:cxnLst/>
            <a:rect l="l" t="t" r="r" b="b"/>
            <a:pathLst>
              <a:path w="4537075" h="2100580">
                <a:moveTo>
                  <a:pt x="0" y="2100072"/>
                </a:moveTo>
                <a:lnTo>
                  <a:pt x="4536948" y="2100072"/>
                </a:lnTo>
                <a:lnTo>
                  <a:pt x="4536948" y="0"/>
                </a:lnTo>
                <a:lnTo>
                  <a:pt x="0" y="0"/>
                </a:lnTo>
                <a:lnTo>
                  <a:pt x="0" y="210007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1756" y="1132333"/>
            <a:ext cx="3381755" cy="775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3527" y="1944624"/>
            <a:ext cx="3339084" cy="1208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1892" y="3491686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偶问题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9628" y="3326892"/>
            <a:ext cx="7287895" cy="1958339"/>
          </a:xfrm>
          <a:custGeom>
            <a:avLst/>
            <a:gdLst/>
            <a:ahLst/>
            <a:cxnLst/>
            <a:rect l="l" t="t" r="r" b="b"/>
            <a:pathLst>
              <a:path w="7287895" h="1958339">
                <a:moveTo>
                  <a:pt x="0" y="1958339"/>
                </a:moveTo>
                <a:lnTo>
                  <a:pt x="7287768" y="1958339"/>
                </a:lnTo>
                <a:lnTo>
                  <a:pt x="7287768" y="0"/>
                </a:lnTo>
                <a:lnTo>
                  <a:pt x="0" y="0"/>
                </a:lnTo>
                <a:lnTo>
                  <a:pt x="0" y="19583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7832" y="3378709"/>
            <a:ext cx="3557016" cy="784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5996" y="3413759"/>
            <a:ext cx="3540252" cy="714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1755" y="4302252"/>
            <a:ext cx="2567940" cy="792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5709" y="4442460"/>
            <a:ext cx="1671827" cy="4648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6768" y="5373624"/>
            <a:ext cx="3412235" cy="879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6095999" y="779110"/>
            <a:ext cx="1709980" cy="651407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6780041" y="796660"/>
            <a:ext cx="1025938" cy="682814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22511" y="459071"/>
            <a:ext cx="2438401" cy="923330"/>
          </a:xfrm>
          <a:prstGeom prst="rect">
            <a:avLst/>
          </a:prstGeom>
          <a:ln w="38100">
            <a:solidFill>
              <a:srgbClr val="1A09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A09FF"/>
                </a:solidFill>
              </a:rPr>
              <a:t>松弛变量</a:t>
            </a:r>
            <a:endParaRPr lang="en-US" altLang="zh-CN" kern="0" dirty="0">
              <a:solidFill>
                <a:srgbClr val="1A09FF"/>
              </a:solidFill>
            </a:endParaRPr>
          </a:p>
          <a:p>
            <a:r>
              <a:rPr lang="zh-CN" altLang="en-US">
                <a:solidFill>
                  <a:srgbClr val="1A09FF"/>
                </a:solidFill>
              </a:rPr>
              <a:t>间隔两侧的程度可以不同</a:t>
            </a:r>
          </a:p>
        </p:txBody>
      </p:sp>
    </p:spTree>
    <p:extLst>
      <p:ext uri="{BB962C8B-B14F-4D97-AF65-F5344CB8AC3E}">
        <p14:creationId xmlns:p14="http://schemas.microsoft.com/office/powerpoint/2010/main" val="1912920605"/>
      </p:ext>
    </p:extLst>
  </p:cSld>
  <p:clrMapOvr>
    <a:masterClrMapping/>
  </p:clrMapOvr>
  <p:extLst mod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表示定理 </a:t>
            </a:r>
            <a:r>
              <a:rPr lang="en-US" altLang="zh-CN"/>
              <a:t>(</a:t>
            </a:r>
            <a:r>
              <a:rPr lang="en-US"/>
              <a:t>Representer Theorem)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1484" y="2783711"/>
            <a:ext cx="7452359" cy="3385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/>
            <a:r>
              <a:rPr sz="2200" spc="-15" dirty="0">
                <a:latin typeface="FangSong"/>
                <a:cs typeface="FangSong"/>
              </a:rPr>
              <a:t>无论</a:t>
            </a:r>
            <a:r>
              <a:rPr sz="2000" dirty="0">
                <a:latin typeface="Verdana"/>
                <a:cs typeface="Verdana"/>
              </a:rPr>
              <a:t>SVM</a:t>
            </a:r>
            <a:r>
              <a:rPr sz="2200" spc="-15" dirty="0">
                <a:latin typeface="FangSong"/>
                <a:cs typeface="FangSong"/>
              </a:rPr>
              <a:t>还</a:t>
            </a:r>
            <a:r>
              <a:rPr sz="2200" spc="-25" dirty="0">
                <a:latin typeface="FangSong"/>
                <a:cs typeface="FangSong"/>
              </a:rPr>
              <a:t>是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20" dirty="0">
                <a:latin typeface="Verdana"/>
                <a:cs typeface="Verdana"/>
              </a:rPr>
              <a:t>V</a:t>
            </a:r>
            <a:r>
              <a:rPr sz="2000" spc="-5" dirty="0">
                <a:latin typeface="Verdana"/>
                <a:cs typeface="Verdana"/>
              </a:rPr>
              <a:t>R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0" dirty="0">
                <a:latin typeface="FangSong"/>
                <a:cs typeface="FangSong"/>
              </a:rPr>
              <a:t>学</a:t>
            </a:r>
            <a:r>
              <a:rPr sz="2200" spc="-20" dirty="0">
                <a:latin typeface="FangSong"/>
                <a:cs typeface="FangSong"/>
              </a:rPr>
              <a:t>得</a:t>
            </a:r>
            <a:r>
              <a:rPr sz="2200" spc="-25" dirty="0">
                <a:latin typeface="FangSong"/>
                <a:cs typeface="FangSong"/>
              </a:rPr>
              <a:t>模型</a:t>
            </a:r>
            <a:r>
              <a:rPr sz="2200" spc="-10" dirty="0">
                <a:latin typeface="FangSong"/>
                <a:cs typeface="FangSong"/>
              </a:rPr>
              <a:t>总</a:t>
            </a:r>
            <a:r>
              <a:rPr sz="2200" spc="-25" dirty="0">
                <a:latin typeface="FangSong"/>
                <a:cs typeface="FangSong"/>
              </a:rPr>
              <a:t>能表</a:t>
            </a:r>
            <a:r>
              <a:rPr sz="2200" spc="-15" dirty="0">
                <a:latin typeface="FangSong"/>
                <a:cs typeface="FangSong"/>
              </a:rPr>
              <a:t>示</a:t>
            </a:r>
            <a:r>
              <a:rPr sz="2200" spc="-25" dirty="0">
                <a:latin typeface="FangSong"/>
                <a:cs typeface="FangSong"/>
              </a:rPr>
              <a:t>成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核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数的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性组合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3088" y="1152145"/>
            <a:ext cx="2592324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2468" y="992124"/>
            <a:ext cx="2674619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1376" y="1994917"/>
            <a:ext cx="2592324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2467" y="1853183"/>
            <a:ext cx="3177540" cy="868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26742" y="1273224"/>
            <a:ext cx="2200910" cy="11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0"/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320" dirty="0">
                <a:latin typeface="FangSong"/>
                <a:cs typeface="FangSong"/>
              </a:rPr>
              <a:t> </a:t>
            </a:r>
            <a:r>
              <a:rPr sz="2200" spc="-15" dirty="0">
                <a:latin typeface="Verdana"/>
                <a:cs typeface="Verdana"/>
              </a:rPr>
              <a:t>SV</a:t>
            </a:r>
            <a:r>
              <a:rPr sz="2200" spc="-30" dirty="0">
                <a:latin typeface="Verdana"/>
                <a:cs typeface="Verdana"/>
              </a:rPr>
              <a:t>M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  <a:p>
            <a:pPr marL="12700">
              <a:spcBef>
                <a:spcPts val="680"/>
              </a:spcBef>
            </a:pPr>
            <a:r>
              <a:rPr sz="2200" spc="-20" dirty="0">
                <a:latin typeface="FangSong"/>
                <a:cs typeface="FangSong"/>
              </a:rPr>
              <a:t>观察</a:t>
            </a:r>
            <a:endParaRPr sz="2200">
              <a:latin typeface="FangSong"/>
              <a:cs typeface="FangSong"/>
            </a:endParaRPr>
          </a:p>
          <a:p>
            <a:pPr marL="1085850">
              <a:spcBef>
                <a:spcPts val="680"/>
              </a:spcBef>
            </a:pP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320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SVR: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22427" y="1371749"/>
            <a:ext cx="279400" cy="925194"/>
          </a:xfrm>
          <a:custGeom>
            <a:avLst/>
            <a:gdLst/>
            <a:ahLst/>
            <a:cxnLst/>
            <a:rect l="l" t="t" r="r" b="b"/>
            <a:pathLst>
              <a:path w="279400" h="925194">
                <a:moveTo>
                  <a:pt x="279268" y="924918"/>
                </a:moveTo>
                <a:lnTo>
                  <a:pt x="239329" y="924007"/>
                </a:lnTo>
                <a:lnTo>
                  <a:pt x="187666" y="919614"/>
                </a:lnTo>
                <a:lnTo>
                  <a:pt x="141942" y="909412"/>
                </a:lnTo>
                <a:lnTo>
                  <a:pt x="131440" y="487022"/>
                </a:lnTo>
                <a:lnTo>
                  <a:pt x="130045" y="483627"/>
                </a:lnTo>
                <a:lnTo>
                  <a:pt x="86779" y="469382"/>
                </a:lnTo>
                <a:lnTo>
                  <a:pt x="38451" y="464137"/>
                </a:lnTo>
                <a:lnTo>
                  <a:pt x="0" y="462533"/>
                </a:lnTo>
                <a:lnTo>
                  <a:pt x="18556" y="462203"/>
                </a:lnTo>
                <a:lnTo>
                  <a:pt x="71078" y="458104"/>
                </a:lnTo>
                <a:lnTo>
                  <a:pt x="111641" y="450245"/>
                </a:lnTo>
                <a:lnTo>
                  <a:pt x="131440" y="24488"/>
                </a:lnTo>
                <a:lnTo>
                  <a:pt x="132834" y="21093"/>
                </a:lnTo>
                <a:lnTo>
                  <a:pt x="176096" y="6848"/>
                </a:lnTo>
                <a:lnTo>
                  <a:pt x="224423" y="1603"/>
                </a:lnTo>
                <a:lnTo>
                  <a:pt x="243150" y="591"/>
                </a:lnTo>
                <a:lnTo>
                  <a:pt x="26287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2783"/>
            <a:ext cx="7716442" cy="3024114"/>
          </a:xfrm>
          <a:prstGeom prst="rect">
            <a:avLst/>
          </a:prstGeom>
        </p:spPr>
      </p:pic>
      <p:sp>
        <p:nvSpPr>
          <p:cNvPr id="23" name="object 3"/>
          <p:cNvSpPr txBox="1"/>
          <p:nvPr/>
        </p:nvSpPr>
        <p:spPr>
          <a:xfrm>
            <a:off x="7162800" y="5029200"/>
            <a:ext cx="3111348" cy="67710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/>
            <a:r>
              <a:rPr lang="zh-CN" altLang="en-US" sz="2200" spc="-15" dirty="0">
                <a:latin typeface="FangSong"/>
                <a:cs typeface="FangSong"/>
              </a:rPr>
              <a:t>优化问题的解都可以表示为核函数的线性组合。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4076907909"/>
      </p:ext>
    </p:extLst>
  </p:cSld>
  <p:clrMapOvr>
    <a:masterClrMapping/>
  </p:clrMapOvr>
  <p:extLst mod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核方法 </a:t>
            </a:r>
            <a:r>
              <a:rPr lang="en-US" altLang="zh-CN"/>
              <a:t>(</a:t>
            </a:r>
            <a:r>
              <a:rPr lang="en-US"/>
              <a:t>Kernel methods)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1946" y="1096876"/>
            <a:ext cx="811149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基于表示定理能得到很多线性模型的“核化”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25" dirty="0">
                <a:latin typeface="Verdana"/>
                <a:cs typeface="Verdana"/>
              </a:rPr>
              <a:t>k</a:t>
            </a:r>
            <a:r>
              <a:rPr spc="-15" dirty="0">
                <a:latin typeface="Verdana"/>
                <a:cs typeface="Verdana"/>
              </a:rPr>
              <a:t>er</a:t>
            </a:r>
            <a:r>
              <a:rPr spc="-10" dirty="0">
                <a:latin typeface="Verdana"/>
                <a:cs typeface="Verdana"/>
              </a:rPr>
              <a:t>nel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z</a:t>
            </a:r>
            <a:r>
              <a:rPr spc="-15" dirty="0">
                <a:latin typeface="Verdana"/>
                <a:cs typeface="Verdana"/>
              </a:rPr>
              <a:t>e</a:t>
            </a:r>
            <a:r>
              <a:rPr spc="-20" dirty="0">
                <a:latin typeface="Verdana"/>
                <a:cs typeface="Verdana"/>
              </a:rPr>
              <a:t>d</a:t>
            </a:r>
            <a:r>
              <a:rPr spc="-5" dirty="0">
                <a:latin typeface="Verdana"/>
                <a:cs typeface="Verdana"/>
              </a:rPr>
              <a:t>)</a:t>
            </a:r>
            <a:r>
              <a:rPr sz="2400" dirty="0">
                <a:latin typeface="FangSong"/>
                <a:cs typeface="FangSong"/>
              </a:rPr>
              <a:t>版本</a:t>
            </a:r>
            <a:endParaRPr sz="2400">
              <a:latin typeface="FangSong"/>
              <a:cs typeface="FangSong"/>
            </a:endParaRPr>
          </a:p>
          <a:p>
            <a:pPr>
              <a:spcBef>
                <a:spcPts val="42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/>
            <a:r>
              <a:rPr sz="2000" spc="5" dirty="0">
                <a:latin typeface="FangSong"/>
                <a:cs typeface="FangSong"/>
              </a:rPr>
              <a:t>例</a:t>
            </a:r>
            <a:r>
              <a:rPr sz="2000" dirty="0">
                <a:latin typeface="FangSong"/>
                <a:cs typeface="FangSong"/>
              </a:rPr>
              <a:t>如</a:t>
            </a:r>
            <a:r>
              <a:rPr sz="2000" spc="-32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KLDA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65" dirty="0">
                <a:latin typeface="Verdana"/>
                <a:cs typeface="Verdana"/>
              </a:rPr>
              <a:t>K</a:t>
            </a:r>
            <a:r>
              <a:rPr spc="-5" dirty="0">
                <a:latin typeface="Verdana"/>
                <a:cs typeface="Verdana"/>
              </a:rPr>
              <a:t>e</a:t>
            </a:r>
            <a:r>
              <a:rPr dirty="0">
                <a:latin typeface="Verdana"/>
                <a:cs typeface="Verdana"/>
              </a:rPr>
              <a:t>rn</a:t>
            </a:r>
            <a:r>
              <a:rPr spc="-10" dirty="0">
                <a:latin typeface="Verdana"/>
                <a:cs typeface="Verdana"/>
              </a:rPr>
              <a:t>e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5" dirty="0">
                <a:latin typeface="Verdana"/>
                <a:cs typeface="Verdana"/>
              </a:rPr>
              <a:t>z</a:t>
            </a:r>
            <a:r>
              <a:rPr spc="-5" dirty="0">
                <a:latin typeface="Verdana"/>
                <a:cs typeface="Verdana"/>
              </a:rPr>
              <a:t>e</a:t>
            </a:r>
            <a:r>
              <a:rPr dirty="0">
                <a:latin typeface="Verdana"/>
                <a:cs typeface="Verdana"/>
              </a:rPr>
              <a:t>d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</a:t>
            </a:r>
            <a:r>
              <a:rPr spc="5" dirty="0">
                <a:latin typeface="Verdana"/>
                <a:cs typeface="Verdana"/>
              </a:rPr>
              <a:t>D</a:t>
            </a:r>
            <a:r>
              <a:rPr dirty="0">
                <a:latin typeface="Verdana"/>
                <a:cs typeface="Verdana"/>
              </a:rPr>
              <a:t>A)</a:t>
            </a:r>
            <a:r>
              <a:rPr sz="2000" dirty="0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469900">
              <a:spcBef>
                <a:spcPts val="1200"/>
              </a:spcBef>
            </a:pP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将样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本映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到高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维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特征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2000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然后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在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此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特征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间中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做</a:t>
            </a:r>
            <a:r>
              <a:rPr sz="2000" dirty="0">
                <a:latin typeface="FangSong"/>
                <a:cs typeface="FangSong"/>
              </a:rPr>
              <a:t>线性</a:t>
            </a:r>
            <a:r>
              <a:rPr sz="2000" spc="-10" dirty="0">
                <a:latin typeface="FangSong"/>
                <a:cs typeface="FangSong"/>
              </a:rPr>
              <a:t>判</a:t>
            </a:r>
            <a:r>
              <a:rPr sz="2000" dirty="0">
                <a:latin typeface="FangSong"/>
                <a:cs typeface="FangSong"/>
              </a:rPr>
              <a:t>别分析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5160" y="4091941"/>
            <a:ext cx="502920" cy="786765"/>
          </a:xfrm>
          <a:custGeom>
            <a:avLst/>
            <a:gdLst/>
            <a:ahLst/>
            <a:cxnLst/>
            <a:rect l="l" t="t" r="r" b="b"/>
            <a:pathLst>
              <a:path w="502919" h="786764">
                <a:moveTo>
                  <a:pt x="0" y="534924"/>
                </a:moveTo>
                <a:lnTo>
                  <a:pt x="125730" y="534924"/>
                </a:lnTo>
                <a:lnTo>
                  <a:pt x="125730" y="0"/>
                </a:lnTo>
                <a:lnTo>
                  <a:pt x="377190" y="0"/>
                </a:lnTo>
                <a:lnTo>
                  <a:pt x="377190" y="534924"/>
                </a:lnTo>
                <a:lnTo>
                  <a:pt x="502920" y="534924"/>
                </a:lnTo>
                <a:lnTo>
                  <a:pt x="251460" y="786384"/>
                </a:lnTo>
                <a:lnTo>
                  <a:pt x="0" y="5349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10400" y="5105400"/>
            <a:ext cx="3505844" cy="914096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174625" marR="166370" indent="2540" algn="ctr">
              <a:lnSpc>
                <a:spcPct val="98700"/>
              </a:lnSpc>
            </a:pPr>
            <a:r>
              <a:rPr sz="2000" b="1" spc="1080" dirty="0">
                <a:solidFill>
                  <a:srgbClr val="FF0000"/>
                </a:solidFill>
                <a:latin typeface="Hannotate SC"/>
                <a:cs typeface="Hannotate SC"/>
              </a:rPr>
              <a:t>“</a:t>
            </a:r>
            <a:r>
              <a:rPr sz="2000" b="1" spc="20" dirty="0">
                <a:solidFill>
                  <a:srgbClr val="FF0000"/>
                </a:solidFill>
                <a:latin typeface="Hannotate SC"/>
                <a:cs typeface="Hannotate SC"/>
              </a:rPr>
              <a:t>核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技巧</a:t>
            </a:r>
            <a:r>
              <a:rPr sz="2000" b="1" spc="1080" dirty="0">
                <a:solidFill>
                  <a:srgbClr val="FF0000"/>
                </a:solidFill>
                <a:latin typeface="Hannotate SC"/>
                <a:cs typeface="Hannotate SC"/>
              </a:rPr>
              <a:t>”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(kerne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6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tri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k) 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是机器学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习中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处理非线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性 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问题的基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本技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术之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一</a:t>
            </a:r>
            <a:endParaRPr sz="2000" dirty="0">
              <a:latin typeface="Hannotate SC"/>
              <a:cs typeface="Hannotate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46020" y="3128773"/>
            <a:ext cx="2913887" cy="911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2965" y="4146804"/>
            <a:ext cx="2014727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7692" y="4040123"/>
            <a:ext cx="1949195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1072" y="4930140"/>
            <a:ext cx="2878836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5638800" y="31490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类间散度矩阵</a:t>
            </a:r>
            <a:endParaRPr lang="zh-CN" altLang="en-US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38800" y="35844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类内散度矩阵</a:t>
            </a:r>
            <a:endParaRPr lang="zh-CN" altLang="en-US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2008" y="3112615"/>
            <a:ext cx="377192" cy="457200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63925" y="3611864"/>
            <a:ext cx="377192" cy="457200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13127" y="31621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1613FF"/>
                </a:solidFill>
                <a:latin typeface="FangSong"/>
                <a:cs typeface="FangSong"/>
              </a:rPr>
              <a:t>学习目标：</a:t>
            </a:r>
            <a:endParaRPr lang="zh-CN" altLang="en-US" b="1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6019" y="5889933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由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LDA</a:t>
            </a: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求解得可得到 </a:t>
            </a:r>
            <a:r>
              <a:rPr lang="en-US" altLang="zh-CN" sz="2400" i="1" dirty="0">
                <a:solidFill>
                  <a:srgbClr val="1613FF"/>
                </a:solidFill>
                <a:latin typeface="Symbol" panose="05050102010706020507" pitchFamily="18" charset="2"/>
                <a:ea typeface="Symbol Tiger Expert" charset="2"/>
                <a:cs typeface="Symbol Tiger Expert" charset="2"/>
              </a:rPr>
              <a:t>a</a:t>
            </a:r>
            <a:endParaRPr lang="zh-CN" altLang="en-US" i="1" dirty="0">
              <a:solidFill>
                <a:srgbClr val="1613FF"/>
              </a:solidFill>
              <a:latin typeface="Symbol" panose="05050102010706020507" pitchFamily="18" charset="2"/>
              <a:ea typeface="Symbol Tiger Expert" charset="2"/>
              <a:cs typeface="Symbol Tiger Expert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9380763"/>
      </p:ext>
    </p:extLst>
  </p:cSld>
  <p:clrMapOvr>
    <a:masterClrMapping/>
  </p:clrMapOvr>
  <p:extLst mod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支持向量机常用软件包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7400" y="1344985"/>
            <a:ext cx="7848600" cy="406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dirty="0">
                <a:latin typeface="Verdana"/>
                <a:cs typeface="Verdana"/>
              </a:rPr>
              <a:t>L</a:t>
            </a:r>
            <a:r>
              <a:rPr sz="2400" spc="-25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BSVM</a:t>
            </a:r>
          </a:p>
          <a:p>
            <a:pPr marL="469265">
              <a:spcBef>
                <a:spcPts val="1195"/>
              </a:spcBef>
            </a:pPr>
            <a:r>
              <a:rPr sz="2200" u="heavy" spc="-15" dirty="0">
                <a:solidFill>
                  <a:srgbClr val="C00000"/>
                </a:solidFill>
                <a:latin typeface="Verdana"/>
                <a:cs typeface="Verdana"/>
              </a:rPr>
              <a:t>http://ww</a:t>
            </a:r>
            <a:r>
              <a:rPr sz="2200" u="heavy" spc="-95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2200" u="heavy" spc="-15" dirty="0">
                <a:solidFill>
                  <a:srgbClr val="C00000"/>
                </a:solidFill>
                <a:latin typeface="Verdana"/>
                <a:cs typeface="Verdana"/>
              </a:rPr>
              <a:t>.csie.ntu</a:t>
            </a:r>
            <a:r>
              <a:rPr sz="2200" u="heavy" spc="-5" dirty="0">
                <a:solidFill>
                  <a:srgbClr val="C00000"/>
                </a:solidFill>
                <a:latin typeface="Verdana"/>
                <a:cs typeface="Verdana"/>
              </a:rPr>
              <a:t>.</a:t>
            </a:r>
            <a:r>
              <a:rPr sz="2200" u="heavy" spc="-15" dirty="0">
                <a:solidFill>
                  <a:srgbClr val="C00000"/>
                </a:solidFill>
                <a:latin typeface="Verdana"/>
                <a:cs typeface="Verdana"/>
              </a:rPr>
              <a:t>edu.tw</a:t>
            </a:r>
            <a:r>
              <a:rPr sz="2200" u="heavy" spc="-20" dirty="0">
                <a:solidFill>
                  <a:srgbClr val="C00000"/>
                </a:solidFill>
                <a:latin typeface="Verdana"/>
                <a:cs typeface="Verdana"/>
              </a:rPr>
              <a:t>/~cj</a:t>
            </a:r>
            <a:r>
              <a:rPr sz="2200" u="heavy" spc="-5" dirty="0">
                <a:solidFill>
                  <a:srgbClr val="C00000"/>
                </a:solidFill>
                <a:latin typeface="Verdana"/>
                <a:cs typeface="Verdana"/>
              </a:rPr>
              <a:t>li</a:t>
            </a:r>
            <a:r>
              <a:rPr sz="2200" u="heavy" spc="-15" dirty="0">
                <a:solidFill>
                  <a:srgbClr val="C00000"/>
                </a:solidFill>
                <a:latin typeface="Verdana"/>
                <a:cs typeface="Verdana"/>
              </a:rPr>
              <a:t>n/</a:t>
            </a:r>
            <a:r>
              <a:rPr sz="2200" u="heavy" spc="-5" dirty="0">
                <a:solidFill>
                  <a:srgbClr val="C00000"/>
                </a:solidFill>
                <a:latin typeface="Verdana"/>
                <a:cs typeface="Verdana"/>
              </a:rPr>
              <a:t>li</a:t>
            </a:r>
            <a:r>
              <a:rPr sz="2200" u="heavy" spc="-20" dirty="0">
                <a:solidFill>
                  <a:srgbClr val="C00000"/>
                </a:solidFill>
                <a:latin typeface="Verdana"/>
                <a:cs typeface="Verdana"/>
              </a:rPr>
              <a:t>bs</a:t>
            </a:r>
            <a:r>
              <a:rPr sz="2200" u="heavy" spc="-2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200" u="heavy" spc="-20" dirty="0">
                <a:solidFill>
                  <a:srgbClr val="C00000"/>
                </a:solidFill>
                <a:latin typeface="Verdana"/>
                <a:cs typeface="Verdana"/>
              </a:rPr>
              <a:t>m/</a:t>
            </a:r>
            <a:endParaRPr sz="2200" dirty="0">
              <a:solidFill>
                <a:srgbClr val="C00000"/>
              </a:solidFill>
              <a:latin typeface="Verdana"/>
              <a:cs typeface="Verdana"/>
            </a:endParaRPr>
          </a:p>
          <a:p>
            <a:pPr>
              <a:spcBef>
                <a:spcPts val="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/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spc="-15" dirty="0">
                <a:latin typeface="Verdana"/>
                <a:cs typeface="Verdana"/>
              </a:rPr>
              <a:t>L</a:t>
            </a:r>
            <a:r>
              <a:rPr sz="2400" spc="-35" dirty="0">
                <a:latin typeface="Verdana"/>
                <a:cs typeface="Verdana"/>
              </a:rPr>
              <a:t>I</a:t>
            </a:r>
            <a:r>
              <a:rPr sz="2400" spc="-20" dirty="0">
                <a:latin typeface="Verdana"/>
                <a:cs typeface="Verdana"/>
              </a:rPr>
              <a:t>B</a:t>
            </a:r>
            <a:r>
              <a:rPr sz="2400" spc="-25" dirty="0">
                <a:latin typeface="Verdana"/>
                <a:cs typeface="Verdana"/>
              </a:rPr>
              <a:t>L</a:t>
            </a:r>
            <a:r>
              <a:rPr sz="2400" spc="-30" dirty="0">
                <a:latin typeface="Verdana"/>
                <a:cs typeface="Verdana"/>
              </a:rPr>
              <a:t>I</a:t>
            </a:r>
            <a:r>
              <a:rPr sz="2400" spc="-5" dirty="0">
                <a:latin typeface="Verdana"/>
                <a:cs typeface="Verdana"/>
              </a:rPr>
              <a:t>NEAR</a:t>
            </a:r>
            <a:endParaRPr sz="2400" dirty="0">
              <a:latin typeface="Verdana"/>
              <a:cs typeface="Verdana"/>
            </a:endParaRPr>
          </a:p>
          <a:p>
            <a:pPr marL="469265">
              <a:spcBef>
                <a:spcPts val="1190"/>
              </a:spcBef>
            </a:pP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ht</a:t>
            </a:r>
            <a:r>
              <a:rPr sz="2000" u="heavy" spc="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p://</a:t>
            </a:r>
            <a:r>
              <a:rPr sz="2000" u="heavy" spc="-5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2000" u="heavy" spc="5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2000" u="heavy" spc="-70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.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si</a:t>
            </a:r>
            <a:r>
              <a:rPr sz="2000" u="heavy" spc="-2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.nt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u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.e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du</a:t>
            </a:r>
            <a:r>
              <a:rPr sz="2000" u="heavy" spc="-5" dirty="0">
                <a:solidFill>
                  <a:srgbClr val="C00000"/>
                </a:solidFill>
                <a:latin typeface="Verdana"/>
                <a:cs typeface="Verdana"/>
              </a:rPr>
              <a:t>.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tw/~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u="heavy" spc="-5" dirty="0">
                <a:solidFill>
                  <a:srgbClr val="C00000"/>
                </a:solidFill>
                <a:latin typeface="Verdana"/>
                <a:cs typeface="Verdana"/>
              </a:rPr>
              <a:t>j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l</a:t>
            </a:r>
            <a:r>
              <a:rPr sz="2000" u="heavy" spc="-5" dirty="0">
                <a:solidFill>
                  <a:srgbClr val="C00000"/>
                </a:solidFill>
                <a:latin typeface="Verdana"/>
                <a:cs typeface="Verdana"/>
              </a:rPr>
              <a:t>in/li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bl</a:t>
            </a:r>
            <a:r>
              <a:rPr sz="2000" u="heavy" spc="-20" dirty="0">
                <a:solidFill>
                  <a:srgbClr val="C00000"/>
                </a:solidFill>
                <a:latin typeface="Verdana"/>
                <a:cs typeface="Verdana"/>
              </a:rPr>
              <a:t>i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ne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r/</a:t>
            </a:r>
            <a:endParaRPr sz="2000" dirty="0">
              <a:solidFill>
                <a:srgbClr val="C00000"/>
              </a:solidFill>
              <a:latin typeface="Verdana"/>
              <a:cs typeface="Verdana"/>
            </a:endParaRPr>
          </a:p>
          <a:p>
            <a:pPr>
              <a:spcBef>
                <a:spcPts val="5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/>
            <a:r>
              <a:rPr sz="3600" spc="172" baseline="-16203" dirty="0">
                <a:latin typeface="Wingdings"/>
                <a:cs typeface="Wingdings"/>
              </a:rPr>
              <a:t>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5" dirty="0">
                <a:latin typeface="Verdana"/>
                <a:cs typeface="Verdana"/>
              </a:rPr>
              <a:t>ligh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3600" baseline="-16203" dirty="0">
                <a:latin typeface="FangSong"/>
                <a:cs typeface="FangSong"/>
              </a:rPr>
              <a:t>、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0" dirty="0">
                <a:latin typeface="Verdana"/>
                <a:cs typeface="Verdana"/>
              </a:rPr>
              <a:t>perf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3600" baseline="-16203" dirty="0">
                <a:latin typeface="FangSong"/>
                <a:cs typeface="FangSong"/>
              </a:rPr>
              <a:t>、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0" dirty="0">
                <a:latin typeface="Verdana"/>
                <a:cs typeface="Verdana"/>
              </a:rPr>
              <a:t>t</a:t>
            </a:r>
            <a:r>
              <a:rPr sz="1600" spc="-10" dirty="0">
                <a:latin typeface="Verdana"/>
                <a:cs typeface="Verdana"/>
              </a:rPr>
              <a:t>ruct</a:t>
            </a:r>
            <a:endParaRPr sz="1600" dirty="0">
              <a:latin typeface="Verdana"/>
              <a:cs typeface="Verdana"/>
            </a:endParaRPr>
          </a:p>
          <a:p>
            <a:pPr marL="469265">
              <a:spcBef>
                <a:spcPts val="1900"/>
              </a:spcBef>
            </a:pP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ht</a:t>
            </a:r>
            <a:r>
              <a:rPr sz="2000" u="heavy" spc="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p://svm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l</a:t>
            </a:r>
            <a:r>
              <a:rPr sz="2000" u="heavy" spc="-5" dirty="0">
                <a:solidFill>
                  <a:srgbClr val="C00000"/>
                </a:solidFill>
                <a:latin typeface="Verdana"/>
                <a:cs typeface="Verdana"/>
              </a:rPr>
              <a:t>ight.j</a:t>
            </a:r>
            <a:r>
              <a:rPr sz="2000" u="heavy" spc="15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ach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i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ms.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rg/sv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_str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u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u="heavy" spc="-1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.ht</a:t>
            </a:r>
            <a:r>
              <a:rPr sz="2000" u="heavy" spc="-10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2000" u="heavy" dirty="0">
                <a:solidFill>
                  <a:srgbClr val="C00000"/>
                </a:solidFill>
                <a:latin typeface="Verdana"/>
                <a:cs typeface="Verdana"/>
              </a:rPr>
              <a:t>l</a:t>
            </a:r>
            <a:endParaRPr sz="2000" dirty="0">
              <a:solidFill>
                <a:srgbClr val="C00000"/>
              </a:solidFill>
              <a:latin typeface="Verdana"/>
              <a:cs typeface="Verdana"/>
            </a:endParaRPr>
          </a:p>
          <a:p>
            <a:pPr>
              <a:spcBef>
                <a:spcPts val="16"/>
              </a:spcBef>
            </a:pPr>
            <a:endParaRPr sz="25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8300" y="5428593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</a:rPr>
              <a:t>扩展阅读：支持向量机通俗导论 </a:t>
            </a:r>
            <a:r>
              <a:rPr lang="en-US" altLang="zh-CN" sz="2400" dirty="0">
                <a:solidFill>
                  <a:srgbClr val="C00000"/>
                </a:solidFill>
              </a:rPr>
              <a:t>--</a:t>
            </a:r>
            <a:r>
              <a:rPr lang="zh-CN" altLang="en-US" sz="2400" dirty="0">
                <a:solidFill>
                  <a:srgbClr val="C00000"/>
                </a:solidFill>
              </a:rPr>
              <a:t> 理解 </a:t>
            </a:r>
            <a:r>
              <a:rPr lang="en-US" altLang="zh-CN" sz="2400" dirty="0">
                <a:solidFill>
                  <a:srgbClr val="C00000"/>
                </a:solidFill>
              </a:rPr>
              <a:t>SVM</a:t>
            </a:r>
            <a:r>
              <a:rPr lang="zh-CN" altLang="en-US" sz="2400" dirty="0">
                <a:solidFill>
                  <a:srgbClr val="C00000"/>
                </a:solidFill>
              </a:rPr>
              <a:t> 的三层境界  </a:t>
            </a:r>
          </a:p>
        </p:txBody>
      </p:sp>
    </p:spTree>
    <p:extLst>
      <p:ext uri="{BB962C8B-B14F-4D97-AF65-F5344CB8AC3E}">
        <p14:creationId xmlns:p14="http://schemas.microsoft.com/office/powerpoint/2010/main" val="1310291199"/>
      </p:ext>
    </p:extLst>
  </p:cSld>
  <p:clrMapOvr>
    <a:masterClrMapping/>
  </p:clrMapOvr>
  <p:extLst mod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上一章：以复杂仿复杂的神经网络；本章：主做分类的</a:t>
            </a:r>
            <a:r>
              <a:rPr lang="en-US" altLang="zh-CN" dirty="0"/>
              <a:t>SVM</a:t>
            </a:r>
          </a:p>
          <a:p>
            <a:r>
              <a:rPr lang="zh-CN" altLang="en-US" dirty="0"/>
              <a:t>如何分类两群样本点？找一条分割线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找一条最宽的分割线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线性</a:t>
            </a:r>
            <a:r>
              <a:rPr lang="en-US" altLang="zh-CN" dirty="0">
                <a:sym typeface="Wingdings" panose="05000000000000000000" pitchFamily="2" charset="2"/>
              </a:rPr>
              <a:t>SVM</a:t>
            </a:r>
          </a:p>
          <a:p>
            <a:r>
              <a:rPr lang="zh-CN" altLang="en-US" dirty="0"/>
              <a:t>除凸二次规划外，求解</a:t>
            </a:r>
            <a:r>
              <a:rPr lang="en-US" altLang="zh-CN" dirty="0"/>
              <a:t>SVM</a:t>
            </a:r>
            <a:r>
              <a:rPr lang="zh-CN" altLang="en-US" dirty="0"/>
              <a:t>的更快方法</a:t>
            </a:r>
            <a:endParaRPr lang="en-US" altLang="zh-CN" dirty="0"/>
          </a:p>
          <a:p>
            <a:pPr lvl="1"/>
            <a:r>
              <a:rPr lang="zh-CN" altLang="en-US" dirty="0"/>
              <a:t>对偶</a:t>
            </a:r>
            <a:r>
              <a:rPr lang="en-US" altLang="zh-CN" dirty="0"/>
              <a:t>SVM</a:t>
            </a:r>
          </a:p>
          <a:p>
            <a:r>
              <a:rPr lang="zh-CN" altLang="en-US" dirty="0"/>
              <a:t>样本空间线性不可分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去特征空间找分割线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核函数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提高模型的容忍度，避免过拟合</a:t>
            </a:r>
            <a:endParaRPr lang="en-US" altLang="zh-CN" dirty="0"/>
          </a:p>
          <a:p>
            <a:pPr lvl="1"/>
            <a:r>
              <a:rPr lang="zh-CN" altLang="en-US" dirty="0"/>
              <a:t>软间隔与正则化</a:t>
            </a:r>
            <a:endParaRPr lang="en-US" altLang="zh-CN" dirty="0"/>
          </a:p>
          <a:p>
            <a:r>
              <a:rPr lang="en-US" altLang="zh-CN" dirty="0"/>
              <a:t>SVM</a:t>
            </a:r>
            <a:r>
              <a:rPr lang="zh-CN" altLang="en-US" dirty="0"/>
              <a:t>也可以做回归！</a:t>
            </a:r>
            <a:endParaRPr lang="en-US" altLang="zh-CN" dirty="0"/>
          </a:p>
          <a:p>
            <a:pPr lvl="1"/>
            <a:r>
              <a:rPr lang="zh-CN" altLang="en-US" dirty="0"/>
              <a:t>支持向量回归</a:t>
            </a:r>
            <a:endParaRPr lang="en-US" altLang="zh-CN" dirty="0"/>
          </a:p>
          <a:p>
            <a:r>
              <a:rPr lang="zh-CN" altLang="en-US" dirty="0"/>
              <a:t>核方法也能将其它线性学习器拓展为非线性学习器</a:t>
            </a:r>
            <a:endParaRPr lang="en-US" altLang="zh-CN" dirty="0"/>
          </a:p>
          <a:p>
            <a:pPr lvl="1"/>
            <a:r>
              <a:rPr lang="zh-CN" altLang="en-US" dirty="0"/>
              <a:t>核化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6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  <a:endParaRPr lang="en-US" altLang="x-none" dirty="0"/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0" y="5883153"/>
            <a:ext cx="8534400" cy="381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2000" dirty="0"/>
              <a:t>找一个最大化边缘距离（</a:t>
            </a:r>
            <a:r>
              <a:rPr lang="en-US" altLang="zh-CN" sz="2000" dirty="0"/>
              <a:t>margin</a:t>
            </a:r>
            <a:r>
              <a:rPr lang="zh-CN" altLang="en-US" sz="2000" dirty="0"/>
              <a:t>）的超平面，所以</a:t>
            </a:r>
            <a:r>
              <a:rPr lang="en-US" altLang="zh-CN" sz="2000" dirty="0"/>
              <a:t>B1</a:t>
            </a:r>
            <a:r>
              <a:rPr lang="zh-CN" altLang="en-US" sz="2000" dirty="0"/>
              <a:t>优于</a:t>
            </a:r>
            <a:r>
              <a:rPr lang="en-US" altLang="zh-CN" sz="2000" dirty="0"/>
              <a:t>B2</a:t>
            </a:r>
            <a:endParaRPr lang="en-US" altLang="x-none" sz="2000" dirty="0"/>
          </a:p>
        </p:txBody>
      </p:sp>
      <p:graphicFrame>
        <p:nvGraphicFramePr>
          <p:cNvPr id="77827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18588681"/>
              </p:ext>
            </p:extLst>
          </p:nvPr>
        </p:nvGraphicFramePr>
        <p:xfrm>
          <a:off x="3429000" y="1189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Visio" r:id="rId5" imgW="7442200" imgH="7023100" progId="Visio.Drawing.6">
                  <p:embed/>
                </p:oleObj>
              </mc:Choice>
              <mc:Fallback>
                <p:oleObj name="Visio" r:id="rId5" imgW="7442200" imgH="7023100" progId="Visio.Drawing.6">
                  <p:embed/>
                  <p:pic>
                    <p:nvPicPr>
                      <p:cNvPr id="778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189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5181600" y="3468688"/>
            <a:ext cx="533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5943600" y="2819400"/>
            <a:ext cx="533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2031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003808"/>
              </p:ext>
            </p:extLst>
          </p:nvPr>
        </p:nvGraphicFramePr>
        <p:xfrm>
          <a:off x="347663" y="1158875"/>
          <a:ext cx="1148873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575358"/>
      </p:ext>
    </p:extLst>
  </p:cSld>
  <p:clrMapOvr>
    <a:masterClrMapping/>
  </p:clrMapOvr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5577842" y="2770075"/>
            <a:ext cx="714375" cy="738505"/>
          </a:xfrm>
          <a:custGeom>
            <a:avLst/>
            <a:gdLst/>
            <a:ahLst/>
            <a:cxnLst/>
            <a:rect l="l" t="t" r="r" b="b"/>
            <a:pathLst>
              <a:path w="714375" h="738504">
                <a:moveTo>
                  <a:pt x="714248" y="7381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间隔</a:t>
            </a:r>
            <a:r>
              <a:rPr lang="en-US" altLang="zh-CN"/>
              <a:t>(</a:t>
            </a:r>
            <a:r>
              <a:rPr lang="en-US"/>
              <a:t>margin)</a:t>
            </a:r>
            <a:r>
              <a:rPr lang="zh-CN" altLang="en-US"/>
              <a:t>与支持向量</a:t>
            </a:r>
            <a:r>
              <a:rPr lang="en-US" altLang="zh-CN"/>
              <a:t>(</a:t>
            </a:r>
            <a:r>
              <a:rPr lang="en-US"/>
              <a:t>support vector)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20596" y="1147189"/>
            <a:ext cx="372927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超平面</a:t>
            </a:r>
            <a:r>
              <a:rPr lang="zh-CN" altLang="en-US" sz="2200" spc="-15" dirty="0">
                <a:latin typeface="FangSong"/>
                <a:cs typeface="FangSong"/>
              </a:rPr>
              <a:t>（</a:t>
            </a:r>
            <a:r>
              <a:rPr lang="zh-CN" altLang="en-US" sz="2200" spc="-15" dirty="0">
                <a:solidFill>
                  <a:srgbClr val="1613FF"/>
                </a:solidFill>
                <a:latin typeface="FangSong"/>
                <a:cs typeface="FangSong"/>
              </a:rPr>
              <a:t>决策平面</a:t>
            </a:r>
            <a:r>
              <a:rPr lang="zh-CN" altLang="en-US" sz="2200" spc="-15" dirty="0">
                <a:latin typeface="FangSong"/>
                <a:cs typeface="FangSong"/>
              </a:rPr>
              <a:t>）</a:t>
            </a:r>
            <a:r>
              <a:rPr sz="2200" spc="-15" dirty="0">
                <a:latin typeface="FangSong"/>
                <a:cs typeface="FangSong"/>
              </a:rPr>
              <a:t>方程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9798" y="1982982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间隔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24753" y="1171476"/>
            <a:ext cx="1615440" cy="335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2731" y="1967688"/>
            <a:ext cx="127000" cy="3121660"/>
          </a:xfrm>
          <a:custGeom>
            <a:avLst/>
            <a:gdLst/>
            <a:ahLst/>
            <a:cxnLst/>
            <a:rect l="l" t="t" r="r" b="b"/>
            <a:pathLst>
              <a:path w="127000" h="3121660">
                <a:moveTo>
                  <a:pt x="73405" y="114300"/>
                </a:moveTo>
                <a:lnTo>
                  <a:pt x="53593" y="114300"/>
                </a:lnTo>
                <a:lnTo>
                  <a:pt x="53593" y="3121660"/>
                </a:lnTo>
                <a:lnTo>
                  <a:pt x="73405" y="3121660"/>
                </a:lnTo>
                <a:lnTo>
                  <a:pt x="73405" y="114300"/>
                </a:lnTo>
                <a:close/>
              </a:path>
              <a:path w="127000" h="3121660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121660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5562" y="5025339"/>
            <a:ext cx="3816350" cy="127000"/>
          </a:xfrm>
          <a:custGeom>
            <a:avLst/>
            <a:gdLst/>
            <a:ahLst/>
            <a:cxnLst/>
            <a:rect l="l" t="t" r="r" b="b"/>
            <a:pathLst>
              <a:path w="3816350" h="127000">
                <a:moveTo>
                  <a:pt x="3688969" y="0"/>
                </a:moveTo>
                <a:lnTo>
                  <a:pt x="3688969" y="127000"/>
                </a:lnTo>
                <a:lnTo>
                  <a:pt x="3796157" y="73406"/>
                </a:lnTo>
                <a:lnTo>
                  <a:pt x="3701669" y="73406"/>
                </a:lnTo>
                <a:lnTo>
                  <a:pt x="3701669" y="53594"/>
                </a:lnTo>
                <a:lnTo>
                  <a:pt x="3796157" y="53594"/>
                </a:lnTo>
                <a:lnTo>
                  <a:pt x="3688969" y="0"/>
                </a:lnTo>
                <a:close/>
              </a:path>
              <a:path w="3816350" h="127000">
                <a:moveTo>
                  <a:pt x="3688969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88969" y="73406"/>
                </a:lnTo>
                <a:lnTo>
                  <a:pt x="3688969" y="53594"/>
                </a:lnTo>
                <a:close/>
              </a:path>
              <a:path w="3816350" h="127000">
                <a:moveTo>
                  <a:pt x="3796157" y="53594"/>
                </a:moveTo>
                <a:lnTo>
                  <a:pt x="3701669" y="53594"/>
                </a:lnTo>
                <a:lnTo>
                  <a:pt x="3701669" y="73406"/>
                </a:lnTo>
                <a:lnTo>
                  <a:pt x="3796157" y="73406"/>
                </a:lnTo>
                <a:lnTo>
                  <a:pt x="3815969" y="63500"/>
                </a:lnTo>
                <a:lnTo>
                  <a:pt x="3796157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4688" y="5050795"/>
            <a:ext cx="114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7624" y="357703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6203" y="3509977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8168" y="338043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05223" y="3313380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2492" y="36608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51071" y="3593796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8043" y="388030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76623" y="3813253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0004" y="387268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17059" y="3805633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99839" y="282265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66894" y="2757120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49619" y="412567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03443" y="3983939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6472" y="467126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2799" y="454324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9307" y="4492956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97219" y="43314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18199" y="388030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72024" y="43314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6283" y="2626056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34862" y="2559001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81295" y="288970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49874" y="282265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74288" y="405861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2866" y="3991560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1028" y="30512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29606" y="2984197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05351" y="333166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73930" y="3264613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21375" y="464992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57012" y="405861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97219" y="36608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49848" y="33789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6236" y="5204867"/>
            <a:ext cx="151130" cy="138430"/>
          </a:xfrm>
          <a:custGeom>
            <a:avLst/>
            <a:gdLst/>
            <a:ahLst/>
            <a:cxnLst/>
            <a:rect l="l" t="t" r="r" b="b"/>
            <a:pathLst>
              <a:path w="151129" h="138429">
                <a:moveTo>
                  <a:pt x="23377" y="106766"/>
                </a:moveTo>
                <a:lnTo>
                  <a:pt x="10391" y="109370"/>
                </a:lnTo>
                <a:lnTo>
                  <a:pt x="5195" y="111975"/>
                </a:lnTo>
                <a:lnTo>
                  <a:pt x="2600" y="111975"/>
                </a:lnTo>
                <a:lnTo>
                  <a:pt x="2600" y="119788"/>
                </a:lnTo>
                <a:lnTo>
                  <a:pt x="0" y="122392"/>
                </a:lnTo>
                <a:lnTo>
                  <a:pt x="2600" y="130205"/>
                </a:lnTo>
                <a:lnTo>
                  <a:pt x="7795" y="135414"/>
                </a:lnTo>
                <a:lnTo>
                  <a:pt x="15586" y="138014"/>
                </a:lnTo>
                <a:lnTo>
                  <a:pt x="38964" y="138014"/>
                </a:lnTo>
                <a:lnTo>
                  <a:pt x="44159" y="135414"/>
                </a:lnTo>
                <a:lnTo>
                  <a:pt x="46756" y="132810"/>
                </a:lnTo>
                <a:lnTo>
                  <a:pt x="18182" y="132810"/>
                </a:lnTo>
                <a:lnTo>
                  <a:pt x="10391" y="130205"/>
                </a:lnTo>
                <a:lnTo>
                  <a:pt x="18182" y="127601"/>
                </a:lnTo>
                <a:lnTo>
                  <a:pt x="23377" y="124997"/>
                </a:lnTo>
                <a:lnTo>
                  <a:pt x="23377" y="119788"/>
                </a:lnTo>
                <a:lnTo>
                  <a:pt x="25977" y="119788"/>
                </a:lnTo>
                <a:lnTo>
                  <a:pt x="23377" y="109370"/>
                </a:lnTo>
                <a:lnTo>
                  <a:pt x="23377" y="106766"/>
                </a:lnTo>
                <a:close/>
              </a:path>
              <a:path w="151129" h="138429">
                <a:moveTo>
                  <a:pt x="88314" y="46874"/>
                </a:moveTo>
                <a:lnTo>
                  <a:pt x="70132" y="46874"/>
                </a:lnTo>
                <a:lnTo>
                  <a:pt x="70132" y="54687"/>
                </a:lnTo>
                <a:lnTo>
                  <a:pt x="67532" y="54687"/>
                </a:lnTo>
                <a:lnTo>
                  <a:pt x="67532" y="65100"/>
                </a:lnTo>
                <a:lnTo>
                  <a:pt x="64937" y="65100"/>
                </a:lnTo>
                <a:lnTo>
                  <a:pt x="64937" y="75518"/>
                </a:lnTo>
                <a:lnTo>
                  <a:pt x="62341" y="75518"/>
                </a:lnTo>
                <a:lnTo>
                  <a:pt x="62341" y="85935"/>
                </a:lnTo>
                <a:lnTo>
                  <a:pt x="59741" y="85935"/>
                </a:lnTo>
                <a:lnTo>
                  <a:pt x="59741" y="96353"/>
                </a:lnTo>
                <a:lnTo>
                  <a:pt x="57146" y="96353"/>
                </a:lnTo>
                <a:lnTo>
                  <a:pt x="57146" y="106766"/>
                </a:lnTo>
                <a:lnTo>
                  <a:pt x="54546" y="106766"/>
                </a:lnTo>
                <a:lnTo>
                  <a:pt x="54546" y="111975"/>
                </a:lnTo>
                <a:lnTo>
                  <a:pt x="51950" y="111975"/>
                </a:lnTo>
                <a:lnTo>
                  <a:pt x="51950" y="117183"/>
                </a:lnTo>
                <a:lnTo>
                  <a:pt x="59741" y="117183"/>
                </a:lnTo>
                <a:lnTo>
                  <a:pt x="64937" y="127601"/>
                </a:lnTo>
                <a:lnTo>
                  <a:pt x="70132" y="132810"/>
                </a:lnTo>
                <a:lnTo>
                  <a:pt x="80523" y="138014"/>
                </a:lnTo>
                <a:lnTo>
                  <a:pt x="106496" y="138014"/>
                </a:lnTo>
                <a:lnTo>
                  <a:pt x="111692" y="135414"/>
                </a:lnTo>
                <a:lnTo>
                  <a:pt x="114289" y="132810"/>
                </a:lnTo>
                <a:lnTo>
                  <a:pt x="83119" y="132810"/>
                </a:lnTo>
                <a:lnTo>
                  <a:pt x="80523" y="130205"/>
                </a:lnTo>
                <a:lnTo>
                  <a:pt x="75328" y="114579"/>
                </a:lnTo>
                <a:lnTo>
                  <a:pt x="77923" y="111975"/>
                </a:lnTo>
                <a:lnTo>
                  <a:pt x="77923" y="91144"/>
                </a:lnTo>
                <a:lnTo>
                  <a:pt x="80523" y="91144"/>
                </a:lnTo>
                <a:lnTo>
                  <a:pt x="80523" y="78122"/>
                </a:lnTo>
                <a:lnTo>
                  <a:pt x="83119" y="78122"/>
                </a:lnTo>
                <a:lnTo>
                  <a:pt x="83119" y="67705"/>
                </a:lnTo>
                <a:lnTo>
                  <a:pt x="85714" y="67705"/>
                </a:lnTo>
                <a:lnTo>
                  <a:pt x="85714" y="57292"/>
                </a:lnTo>
                <a:lnTo>
                  <a:pt x="88314" y="57292"/>
                </a:lnTo>
                <a:lnTo>
                  <a:pt x="88314" y="46874"/>
                </a:lnTo>
                <a:close/>
              </a:path>
              <a:path w="151129" h="138429">
                <a:moveTo>
                  <a:pt x="59741" y="117183"/>
                </a:moveTo>
                <a:lnTo>
                  <a:pt x="49350" y="117183"/>
                </a:lnTo>
                <a:lnTo>
                  <a:pt x="49350" y="122392"/>
                </a:lnTo>
                <a:lnTo>
                  <a:pt x="38964" y="132810"/>
                </a:lnTo>
                <a:lnTo>
                  <a:pt x="46756" y="132810"/>
                </a:lnTo>
                <a:lnTo>
                  <a:pt x="59741" y="119788"/>
                </a:lnTo>
                <a:lnTo>
                  <a:pt x="59741" y="117183"/>
                </a:lnTo>
                <a:close/>
              </a:path>
              <a:path w="151129" h="138429">
                <a:moveTo>
                  <a:pt x="140260" y="91144"/>
                </a:moveTo>
                <a:lnTo>
                  <a:pt x="132469" y="91144"/>
                </a:lnTo>
                <a:lnTo>
                  <a:pt x="132469" y="98957"/>
                </a:lnTo>
                <a:lnTo>
                  <a:pt x="129874" y="98957"/>
                </a:lnTo>
                <a:lnTo>
                  <a:pt x="129874" y="104161"/>
                </a:lnTo>
                <a:lnTo>
                  <a:pt x="127274" y="104161"/>
                </a:lnTo>
                <a:lnTo>
                  <a:pt x="127274" y="111975"/>
                </a:lnTo>
                <a:lnTo>
                  <a:pt x="122078" y="117183"/>
                </a:lnTo>
                <a:lnTo>
                  <a:pt x="119483" y="117183"/>
                </a:lnTo>
                <a:lnTo>
                  <a:pt x="119483" y="122392"/>
                </a:lnTo>
                <a:lnTo>
                  <a:pt x="116887" y="124997"/>
                </a:lnTo>
                <a:lnTo>
                  <a:pt x="111692" y="127601"/>
                </a:lnTo>
                <a:lnTo>
                  <a:pt x="109092" y="130205"/>
                </a:lnTo>
                <a:lnTo>
                  <a:pt x="103896" y="132810"/>
                </a:lnTo>
                <a:lnTo>
                  <a:pt x="114289" y="132810"/>
                </a:lnTo>
                <a:lnTo>
                  <a:pt x="122078" y="124997"/>
                </a:lnTo>
                <a:lnTo>
                  <a:pt x="127274" y="122392"/>
                </a:lnTo>
                <a:lnTo>
                  <a:pt x="129874" y="119788"/>
                </a:lnTo>
                <a:lnTo>
                  <a:pt x="129874" y="114579"/>
                </a:lnTo>
                <a:lnTo>
                  <a:pt x="132469" y="114579"/>
                </a:lnTo>
                <a:lnTo>
                  <a:pt x="132469" y="109370"/>
                </a:lnTo>
                <a:lnTo>
                  <a:pt x="135069" y="109370"/>
                </a:lnTo>
                <a:lnTo>
                  <a:pt x="137665" y="106766"/>
                </a:lnTo>
                <a:lnTo>
                  <a:pt x="137665" y="101557"/>
                </a:lnTo>
                <a:lnTo>
                  <a:pt x="140260" y="101557"/>
                </a:lnTo>
                <a:lnTo>
                  <a:pt x="140260" y="91144"/>
                </a:lnTo>
                <a:close/>
              </a:path>
              <a:path w="151129" h="138429">
                <a:moveTo>
                  <a:pt x="20782" y="33852"/>
                </a:moveTo>
                <a:lnTo>
                  <a:pt x="15586" y="33852"/>
                </a:lnTo>
                <a:lnTo>
                  <a:pt x="15586" y="39061"/>
                </a:lnTo>
                <a:lnTo>
                  <a:pt x="12991" y="39061"/>
                </a:lnTo>
                <a:lnTo>
                  <a:pt x="12991" y="46874"/>
                </a:lnTo>
                <a:lnTo>
                  <a:pt x="10391" y="49478"/>
                </a:lnTo>
                <a:lnTo>
                  <a:pt x="15586" y="49478"/>
                </a:lnTo>
                <a:lnTo>
                  <a:pt x="18182" y="46874"/>
                </a:lnTo>
                <a:lnTo>
                  <a:pt x="18182" y="41665"/>
                </a:lnTo>
                <a:lnTo>
                  <a:pt x="20782" y="41665"/>
                </a:lnTo>
                <a:lnTo>
                  <a:pt x="20782" y="33852"/>
                </a:lnTo>
                <a:close/>
              </a:path>
              <a:path w="151129" h="138429">
                <a:moveTo>
                  <a:pt x="77923" y="7813"/>
                </a:moveTo>
                <a:lnTo>
                  <a:pt x="46755" y="7813"/>
                </a:lnTo>
                <a:lnTo>
                  <a:pt x="67532" y="10417"/>
                </a:lnTo>
                <a:lnTo>
                  <a:pt x="70132" y="15626"/>
                </a:lnTo>
                <a:lnTo>
                  <a:pt x="72728" y="46874"/>
                </a:lnTo>
                <a:lnTo>
                  <a:pt x="90910" y="46874"/>
                </a:lnTo>
                <a:lnTo>
                  <a:pt x="90910" y="36456"/>
                </a:lnTo>
                <a:lnTo>
                  <a:pt x="93510" y="36456"/>
                </a:lnTo>
                <a:lnTo>
                  <a:pt x="93510" y="31248"/>
                </a:lnTo>
                <a:lnTo>
                  <a:pt x="96105" y="31248"/>
                </a:lnTo>
                <a:lnTo>
                  <a:pt x="96105" y="26043"/>
                </a:lnTo>
                <a:lnTo>
                  <a:pt x="98705" y="26043"/>
                </a:lnTo>
                <a:lnTo>
                  <a:pt x="98705" y="23439"/>
                </a:lnTo>
                <a:lnTo>
                  <a:pt x="90910" y="23439"/>
                </a:lnTo>
                <a:lnTo>
                  <a:pt x="88314" y="20835"/>
                </a:lnTo>
                <a:lnTo>
                  <a:pt x="83119" y="10417"/>
                </a:lnTo>
                <a:lnTo>
                  <a:pt x="77923" y="7813"/>
                </a:lnTo>
                <a:close/>
              </a:path>
              <a:path w="151129" h="138429">
                <a:moveTo>
                  <a:pt x="23377" y="28643"/>
                </a:moveTo>
                <a:lnTo>
                  <a:pt x="18182" y="28643"/>
                </a:lnTo>
                <a:lnTo>
                  <a:pt x="18182" y="33852"/>
                </a:lnTo>
                <a:lnTo>
                  <a:pt x="23377" y="33852"/>
                </a:lnTo>
                <a:lnTo>
                  <a:pt x="23377" y="28643"/>
                </a:lnTo>
                <a:close/>
              </a:path>
              <a:path w="151129" h="138429">
                <a:moveTo>
                  <a:pt x="145458" y="7813"/>
                </a:moveTo>
                <a:lnTo>
                  <a:pt x="111692" y="7813"/>
                </a:lnTo>
                <a:lnTo>
                  <a:pt x="137665" y="10417"/>
                </a:lnTo>
                <a:lnTo>
                  <a:pt x="132469" y="13021"/>
                </a:lnTo>
                <a:lnTo>
                  <a:pt x="129874" y="15626"/>
                </a:lnTo>
                <a:lnTo>
                  <a:pt x="127274" y="15626"/>
                </a:lnTo>
                <a:lnTo>
                  <a:pt x="127274" y="23439"/>
                </a:lnTo>
                <a:lnTo>
                  <a:pt x="124678" y="26043"/>
                </a:lnTo>
                <a:lnTo>
                  <a:pt x="127274" y="31248"/>
                </a:lnTo>
                <a:lnTo>
                  <a:pt x="129874" y="33852"/>
                </a:lnTo>
                <a:lnTo>
                  <a:pt x="142860" y="33852"/>
                </a:lnTo>
                <a:lnTo>
                  <a:pt x="148056" y="31248"/>
                </a:lnTo>
                <a:lnTo>
                  <a:pt x="148056" y="26043"/>
                </a:lnTo>
                <a:lnTo>
                  <a:pt x="150651" y="26043"/>
                </a:lnTo>
                <a:lnTo>
                  <a:pt x="148056" y="10417"/>
                </a:lnTo>
                <a:lnTo>
                  <a:pt x="145458" y="7813"/>
                </a:lnTo>
                <a:close/>
              </a:path>
              <a:path w="151129" h="138429">
                <a:moveTo>
                  <a:pt x="31173" y="18230"/>
                </a:moveTo>
                <a:lnTo>
                  <a:pt x="23377" y="18230"/>
                </a:lnTo>
                <a:lnTo>
                  <a:pt x="23377" y="23439"/>
                </a:lnTo>
                <a:lnTo>
                  <a:pt x="20782" y="23439"/>
                </a:lnTo>
                <a:lnTo>
                  <a:pt x="20782" y="28643"/>
                </a:lnTo>
                <a:lnTo>
                  <a:pt x="25977" y="28643"/>
                </a:lnTo>
                <a:lnTo>
                  <a:pt x="31173" y="23439"/>
                </a:lnTo>
                <a:lnTo>
                  <a:pt x="31173" y="18230"/>
                </a:lnTo>
                <a:close/>
              </a:path>
              <a:path w="151129" h="138429">
                <a:moveTo>
                  <a:pt x="135069" y="0"/>
                </a:moveTo>
                <a:lnTo>
                  <a:pt x="114287" y="2604"/>
                </a:lnTo>
                <a:lnTo>
                  <a:pt x="109092" y="5208"/>
                </a:lnTo>
                <a:lnTo>
                  <a:pt x="98705" y="15626"/>
                </a:lnTo>
                <a:lnTo>
                  <a:pt x="96105" y="15626"/>
                </a:lnTo>
                <a:lnTo>
                  <a:pt x="96105" y="20835"/>
                </a:lnTo>
                <a:lnTo>
                  <a:pt x="93510" y="23439"/>
                </a:lnTo>
                <a:lnTo>
                  <a:pt x="98705" y="23439"/>
                </a:lnTo>
                <a:lnTo>
                  <a:pt x="98705" y="20835"/>
                </a:lnTo>
                <a:lnTo>
                  <a:pt x="101301" y="20835"/>
                </a:lnTo>
                <a:lnTo>
                  <a:pt x="111692" y="10417"/>
                </a:lnTo>
                <a:lnTo>
                  <a:pt x="111692" y="7813"/>
                </a:lnTo>
                <a:lnTo>
                  <a:pt x="145458" y="7813"/>
                </a:lnTo>
                <a:lnTo>
                  <a:pt x="142860" y="5208"/>
                </a:lnTo>
                <a:lnTo>
                  <a:pt x="135069" y="2604"/>
                </a:lnTo>
                <a:lnTo>
                  <a:pt x="135069" y="0"/>
                </a:lnTo>
                <a:close/>
              </a:path>
              <a:path w="151129" h="138429">
                <a:moveTo>
                  <a:pt x="70132" y="0"/>
                </a:moveTo>
                <a:lnTo>
                  <a:pt x="46755" y="2604"/>
                </a:lnTo>
                <a:lnTo>
                  <a:pt x="36364" y="7813"/>
                </a:lnTo>
                <a:lnTo>
                  <a:pt x="25977" y="18230"/>
                </a:lnTo>
                <a:lnTo>
                  <a:pt x="33768" y="18230"/>
                </a:lnTo>
                <a:lnTo>
                  <a:pt x="36364" y="15626"/>
                </a:lnTo>
                <a:lnTo>
                  <a:pt x="46755" y="10417"/>
                </a:lnTo>
                <a:lnTo>
                  <a:pt x="46755" y="7813"/>
                </a:lnTo>
                <a:lnTo>
                  <a:pt x="77923" y="7813"/>
                </a:lnTo>
                <a:lnTo>
                  <a:pt x="75328" y="5208"/>
                </a:lnTo>
                <a:lnTo>
                  <a:pt x="70132" y="2604"/>
                </a:lnTo>
                <a:lnTo>
                  <a:pt x="7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8059" y="5251742"/>
            <a:ext cx="73025" cy="138430"/>
          </a:xfrm>
          <a:custGeom>
            <a:avLst/>
            <a:gdLst/>
            <a:ahLst/>
            <a:cxnLst/>
            <a:rect l="l" t="t" r="r" b="b"/>
            <a:pathLst>
              <a:path w="73025" h="138429">
                <a:moveTo>
                  <a:pt x="72728" y="130201"/>
                </a:moveTo>
                <a:lnTo>
                  <a:pt x="2600" y="130201"/>
                </a:lnTo>
                <a:lnTo>
                  <a:pt x="2600" y="138014"/>
                </a:lnTo>
                <a:lnTo>
                  <a:pt x="72728" y="138014"/>
                </a:lnTo>
                <a:lnTo>
                  <a:pt x="72728" y="130201"/>
                </a:lnTo>
                <a:close/>
              </a:path>
              <a:path w="73025" h="138429">
                <a:moveTo>
                  <a:pt x="46755" y="15626"/>
                </a:moveTo>
                <a:lnTo>
                  <a:pt x="31168" y="15626"/>
                </a:lnTo>
                <a:lnTo>
                  <a:pt x="31168" y="124997"/>
                </a:lnTo>
                <a:lnTo>
                  <a:pt x="28573" y="127596"/>
                </a:lnTo>
                <a:lnTo>
                  <a:pt x="10391" y="130201"/>
                </a:lnTo>
                <a:lnTo>
                  <a:pt x="67532" y="130201"/>
                </a:lnTo>
                <a:lnTo>
                  <a:pt x="49350" y="127596"/>
                </a:lnTo>
                <a:lnTo>
                  <a:pt x="46755" y="119788"/>
                </a:lnTo>
                <a:lnTo>
                  <a:pt x="46755" y="15626"/>
                </a:lnTo>
                <a:close/>
              </a:path>
              <a:path w="73025" h="138429">
                <a:moveTo>
                  <a:pt x="46755" y="0"/>
                </a:moveTo>
                <a:lnTo>
                  <a:pt x="38964" y="2604"/>
                </a:lnTo>
                <a:lnTo>
                  <a:pt x="28573" y="7813"/>
                </a:lnTo>
                <a:lnTo>
                  <a:pt x="20782" y="10417"/>
                </a:lnTo>
                <a:lnTo>
                  <a:pt x="0" y="10417"/>
                </a:lnTo>
                <a:lnTo>
                  <a:pt x="0" y="18226"/>
                </a:lnTo>
                <a:lnTo>
                  <a:pt x="23377" y="18226"/>
                </a:lnTo>
                <a:lnTo>
                  <a:pt x="31168" y="15626"/>
                </a:lnTo>
                <a:lnTo>
                  <a:pt x="46755" y="15626"/>
                </a:lnTo>
                <a:lnTo>
                  <a:pt x="4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16382" y="2254176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4">
                <a:moveTo>
                  <a:pt x="23605" y="106162"/>
                </a:moveTo>
                <a:lnTo>
                  <a:pt x="10492" y="108751"/>
                </a:lnTo>
                <a:lnTo>
                  <a:pt x="5246" y="111341"/>
                </a:lnTo>
                <a:lnTo>
                  <a:pt x="2625" y="111341"/>
                </a:lnTo>
                <a:lnTo>
                  <a:pt x="2625" y="119110"/>
                </a:lnTo>
                <a:lnTo>
                  <a:pt x="0" y="121700"/>
                </a:lnTo>
                <a:lnTo>
                  <a:pt x="2625" y="129468"/>
                </a:lnTo>
                <a:lnTo>
                  <a:pt x="7871" y="134648"/>
                </a:lnTo>
                <a:lnTo>
                  <a:pt x="15738" y="137233"/>
                </a:lnTo>
                <a:lnTo>
                  <a:pt x="39343" y="137233"/>
                </a:lnTo>
                <a:lnTo>
                  <a:pt x="44589" y="134648"/>
                </a:lnTo>
                <a:lnTo>
                  <a:pt x="47212" y="132058"/>
                </a:lnTo>
                <a:lnTo>
                  <a:pt x="18359" y="132058"/>
                </a:lnTo>
                <a:lnTo>
                  <a:pt x="10492" y="129468"/>
                </a:lnTo>
                <a:lnTo>
                  <a:pt x="18359" y="126879"/>
                </a:lnTo>
                <a:lnTo>
                  <a:pt x="23605" y="124289"/>
                </a:lnTo>
                <a:lnTo>
                  <a:pt x="23605" y="119110"/>
                </a:lnTo>
                <a:lnTo>
                  <a:pt x="26230" y="119110"/>
                </a:lnTo>
                <a:lnTo>
                  <a:pt x="23605" y="108751"/>
                </a:lnTo>
                <a:lnTo>
                  <a:pt x="23605" y="106162"/>
                </a:lnTo>
                <a:close/>
              </a:path>
              <a:path w="152400" h="137794">
                <a:moveTo>
                  <a:pt x="89174" y="46609"/>
                </a:moveTo>
                <a:lnTo>
                  <a:pt x="70815" y="46609"/>
                </a:lnTo>
                <a:lnTo>
                  <a:pt x="70815" y="54378"/>
                </a:lnTo>
                <a:lnTo>
                  <a:pt x="68190" y="54378"/>
                </a:lnTo>
                <a:lnTo>
                  <a:pt x="68190" y="64732"/>
                </a:lnTo>
                <a:lnTo>
                  <a:pt x="65569" y="64732"/>
                </a:lnTo>
                <a:lnTo>
                  <a:pt x="65569" y="75090"/>
                </a:lnTo>
                <a:lnTo>
                  <a:pt x="62948" y="75090"/>
                </a:lnTo>
                <a:lnTo>
                  <a:pt x="62948" y="85449"/>
                </a:lnTo>
                <a:lnTo>
                  <a:pt x="60323" y="85449"/>
                </a:lnTo>
                <a:lnTo>
                  <a:pt x="60323" y="95808"/>
                </a:lnTo>
                <a:lnTo>
                  <a:pt x="57702" y="95808"/>
                </a:lnTo>
                <a:lnTo>
                  <a:pt x="57702" y="106162"/>
                </a:lnTo>
                <a:lnTo>
                  <a:pt x="55077" y="106162"/>
                </a:lnTo>
                <a:lnTo>
                  <a:pt x="55077" y="111341"/>
                </a:lnTo>
                <a:lnTo>
                  <a:pt x="52456" y="111341"/>
                </a:lnTo>
                <a:lnTo>
                  <a:pt x="52456" y="116520"/>
                </a:lnTo>
                <a:lnTo>
                  <a:pt x="60323" y="116520"/>
                </a:lnTo>
                <a:lnTo>
                  <a:pt x="65569" y="126879"/>
                </a:lnTo>
                <a:lnTo>
                  <a:pt x="70815" y="132058"/>
                </a:lnTo>
                <a:lnTo>
                  <a:pt x="81307" y="137233"/>
                </a:lnTo>
                <a:lnTo>
                  <a:pt x="107533" y="137233"/>
                </a:lnTo>
                <a:lnTo>
                  <a:pt x="112780" y="134648"/>
                </a:lnTo>
                <a:lnTo>
                  <a:pt x="115402" y="132058"/>
                </a:lnTo>
                <a:lnTo>
                  <a:pt x="83928" y="132058"/>
                </a:lnTo>
                <a:lnTo>
                  <a:pt x="81307" y="129468"/>
                </a:lnTo>
                <a:lnTo>
                  <a:pt x="76061" y="113931"/>
                </a:lnTo>
                <a:lnTo>
                  <a:pt x="78682" y="111341"/>
                </a:lnTo>
                <a:lnTo>
                  <a:pt x="78682" y="90628"/>
                </a:lnTo>
                <a:lnTo>
                  <a:pt x="81307" y="90628"/>
                </a:lnTo>
                <a:lnTo>
                  <a:pt x="81307" y="77680"/>
                </a:lnTo>
                <a:lnTo>
                  <a:pt x="83928" y="77680"/>
                </a:lnTo>
                <a:lnTo>
                  <a:pt x="83928" y="67321"/>
                </a:lnTo>
                <a:lnTo>
                  <a:pt x="86549" y="67321"/>
                </a:lnTo>
                <a:lnTo>
                  <a:pt x="86549" y="56967"/>
                </a:lnTo>
                <a:lnTo>
                  <a:pt x="89174" y="56967"/>
                </a:lnTo>
                <a:lnTo>
                  <a:pt x="89174" y="46609"/>
                </a:lnTo>
                <a:close/>
              </a:path>
              <a:path w="152400" h="137794">
                <a:moveTo>
                  <a:pt x="60323" y="116520"/>
                </a:moveTo>
                <a:lnTo>
                  <a:pt x="49831" y="116520"/>
                </a:lnTo>
                <a:lnTo>
                  <a:pt x="49831" y="121700"/>
                </a:lnTo>
                <a:lnTo>
                  <a:pt x="39343" y="132058"/>
                </a:lnTo>
                <a:lnTo>
                  <a:pt x="47212" y="132058"/>
                </a:lnTo>
                <a:lnTo>
                  <a:pt x="60323" y="119110"/>
                </a:lnTo>
                <a:lnTo>
                  <a:pt x="60323" y="116520"/>
                </a:lnTo>
                <a:close/>
              </a:path>
              <a:path w="152400" h="137794">
                <a:moveTo>
                  <a:pt x="141626" y="90628"/>
                </a:moveTo>
                <a:lnTo>
                  <a:pt x="133759" y="90628"/>
                </a:lnTo>
                <a:lnTo>
                  <a:pt x="133759" y="98397"/>
                </a:lnTo>
                <a:lnTo>
                  <a:pt x="131139" y="98397"/>
                </a:lnTo>
                <a:lnTo>
                  <a:pt x="131139" y="103572"/>
                </a:lnTo>
                <a:lnTo>
                  <a:pt x="128513" y="103572"/>
                </a:lnTo>
                <a:lnTo>
                  <a:pt x="128513" y="111341"/>
                </a:lnTo>
                <a:lnTo>
                  <a:pt x="123267" y="116520"/>
                </a:lnTo>
                <a:lnTo>
                  <a:pt x="120646" y="116520"/>
                </a:lnTo>
                <a:lnTo>
                  <a:pt x="120646" y="121700"/>
                </a:lnTo>
                <a:lnTo>
                  <a:pt x="118026" y="124289"/>
                </a:lnTo>
                <a:lnTo>
                  <a:pt x="112780" y="126879"/>
                </a:lnTo>
                <a:lnTo>
                  <a:pt x="110154" y="129468"/>
                </a:lnTo>
                <a:lnTo>
                  <a:pt x="104908" y="132058"/>
                </a:lnTo>
                <a:lnTo>
                  <a:pt x="115402" y="132058"/>
                </a:lnTo>
                <a:lnTo>
                  <a:pt x="123267" y="124289"/>
                </a:lnTo>
                <a:lnTo>
                  <a:pt x="128513" y="121700"/>
                </a:lnTo>
                <a:lnTo>
                  <a:pt x="131139" y="119110"/>
                </a:lnTo>
                <a:lnTo>
                  <a:pt x="131139" y="113931"/>
                </a:lnTo>
                <a:lnTo>
                  <a:pt x="133759" y="113931"/>
                </a:lnTo>
                <a:lnTo>
                  <a:pt x="133759" y="108751"/>
                </a:lnTo>
                <a:lnTo>
                  <a:pt x="136385" y="108751"/>
                </a:lnTo>
                <a:lnTo>
                  <a:pt x="139006" y="106162"/>
                </a:lnTo>
                <a:lnTo>
                  <a:pt x="139006" y="100982"/>
                </a:lnTo>
                <a:lnTo>
                  <a:pt x="141626" y="100982"/>
                </a:lnTo>
                <a:lnTo>
                  <a:pt x="141626" y="90628"/>
                </a:lnTo>
                <a:close/>
              </a:path>
              <a:path w="152400" h="137794">
                <a:moveTo>
                  <a:pt x="20984" y="33660"/>
                </a:moveTo>
                <a:lnTo>
                  <a:pt x="15738" y="33660"/>
                </a:lnTo>
                <a:lnTo>
                  <a:pt x="15738" y="38840"/>
                </a:lnTo>
                <a:lnTo>
                  <a:pt x="13117" y="38840"/>
                </a:lnTo>
                <a:lnTo>
                  <a:pt x="13117" y="46609"/>
                </a:lnTo>
                <a:lnTo>
                  <a:pt x="10492" y="49198"/>
                </a:lnTo>
                <a:lnTo>
                  <a:pt x="15738" y="49198"/>
                </a:lnTo>
                <a:lnTo>
                  <a:pt x="18359" y="46609"/>
                </a:lnTo>
                <a:lnTo>
                  <a:pt x="18359" y="41429"/>
                </a:lnTo>
                <a:lnTo>
                  <a:pt x="20984" y="41429"/>
                </a:lnTo>
                <a:lnTo>
                  <a:pt x="20984" y="33660"/>
                </a:lnTo>
                <a:close/>
              </a:path>
              <a:path w="152400" h="137794">
                <a:moveTo>
                  <a:pt x="78682" y="7768"/>
                </a:moveTo>
                <a:lnTo>
                  <a:pt x="47210" y="7768"/>
                </a:lnTo>
                <a:lnTo>
                  <a:pt x="68190" y="10358"/>
                </a:lnTo>
                <a:lnTo>
                  <a:pt x="70815" y="15537"/>
                </a:lnTo>
                <a:lnTo>
                  <a:pt x="73436" y="46609"/>
                </a:lnTo>
                <a:lnTo>
                  <a:pt x="91795" y="46609"/>
                </a:lnTo>
                <a:lnTo>
                  <a:pt x="91795" y="36250"/>
                </a:lnTo>
                <a:lnTo>
                  <a:pt x="94420" y="36250"/>
                </a:lnTo>
                <a:lnTo>
                  <a:pt x="94420" y="31071"/>
                </a:lnTo>
                <a:lnTo>
                  <a:pt x="97041" y="31071"/>
                </a:lnTo>
                <a:lnTo>
                  <a:pt x="97041" y="25896"/>
                </a:lnTo>
                <a:lnTo>
                  <a:pt x="99667" y="25896"/>
                </a:lnTo>
                <a:lnTo>
                  <a:pt x="99667" y="23306"/>
                </a:lnTo>
                <a:lnTo>
                  <a:pt x="91795" y="23306"/>
                </a:lnTo>
                <a:lnTo>
                  <a:pt x="89174" y="20717"/>
                </a:lnTo>
                <a:lnTo>
                  <a:pt x="83928" y="10358"/>
                </a:lnTo>
                <a:lnTo>
                  <a:pt x="78682" y="7768"/>
                </a:lnTo>
                <a:close/>
              </a:path>
              <a:path w="152400" h="137794">
                <a:moveTo>
                  <a:pt x="23605" y="28481"/>
                </a:moveTo>
                <a:lnTo>
                  <a:pt x="18359" y="28481"/>
                </a:lnTo>
                <a:lnTo>
                  <a:pt x="18359" y="33660"/>
                </a:lnTo>
                <a:lnTo>
                  <a:pt x="23605" y="33660"/>
                </a:lnTo>
                <a:lnTo>
                  <a:pt x="23605" y="28481"/>
                </a:lnTo>
                <a:close/>
              </a:path>
              <a:path w="152400" h="137794">
                <a:moveTo>
                  <a:pt x="146875" y="7768"/>
                </a:moveTo>
                <a:lnTo>
                  <a:pt x="112780" y="7768"/>
                </a:lnTo>
                <a:lnTo>
                  <a:pt x="139006" y="10358"/>
                </a:lnTo>
                <a:lnTo>
                  <a:pt x="133759" y="12948"/>
                </a:lnTo>
                <a:lnTo>
                  <a:pt x="131139" y="15537"/>
                </a:lnTo>
                <a:lnTo>
                  <a:pt x="128513" y="15537"/>
                </a:lnTo>
                <a:lnTo>
                  <a:pt x="128513" y="23306"/>
                </a:lnTo>
                <a:lnTo>
                  <a:pt x="125893" y="25896"/>
                </a:lnTo>
                <a:lnTo>
                  <a:pt x="128513" y="31071"/>
                </a:lnTo>
                <a:lnTo>
                  <a:pt x="131139" y="33660"/>
                </a:lnTo>
                <a:lnTo>
                  <a:pt x="144252" y="33660"/>
                </a:lnTo>
                <a:lnTo>
                  <a:pt x="149498" y="31071"/>
                </a:lnTo>
                <a:lnTo>
                  <a:pt x="149498" y="25896"/>
                </a:lnTo>
                <a:lnTo>
                  <a:pt x="152119" y="25896"/>
                </a:lnTo>
                <a:lnTo>
                  <a:pt x="149498" y="10358"/>
                </a:lnTo>
                <a:lnTo>
                  <a:pt x="146875" y="7768"/>
                </a:lnTo>
                <a:close/>
              </a:path>
              <a:path w="152400" h="137794">
                <a:moveTo>
                  <a:pt x="31476" y="18127"/>
                </a:moveTo>
                <a:lnTo>
                  <a:pt x="23605" y="18127"/>
                </a:lnTo>
                <a:lnTo>
                  <a:pt x="23605" y="23306"/>
                </a:lnTo>
                <a:lnTo>
                  <a:pt x="20984" y="23306"/>
                </a:lnTo>
                <a:lnTo>
                  <a:pt x="20984" y="28481"/>
                </a:lnTo>
                <a:lnTo>
                  <a:pt x="26230" y="28481"/>
                </a:lnTo>
                <a:lnTo>
                  <a:pt x="31476" y="23306"/>
                </a:lnTo>
                <a:lnTo>
                  <a:pt x="31476" y="18127"/>
                </a:lnTo>
                <a:close/>
              </a:path>
              <a:path w="152400" h="137794">
                <a:moveTo>
                  <a:pt x="136385" y="0"/>
                </a:moveTo>
                <a:lnTo>
                  <a:pt x="115400" y="2589"/>
                </a:lnTo>
                <a:lnTo>
                  <a:pt x="110154" y="5179"/>
                </a:lnTo>
                <a:lnTo>
                  <a:pt x="99667" y="15537"/>
                </a:lnTo>
                <a:lnTo>
                  <a:pt x="97041" y="15537"/>
                </a:lnTo>
                <a:lnTo>
                  <a:pt x="97041" y="20717"/>
                </a:lnTo>
                <a:lnTo>
                  <a:pt x="94420" y="23306"/>
                </a:lnTo>
                <a:lnTo>
                  <a:pt x="99667" y="23306"/>
                </a:lnTo>
                <a:lnTo>
                  <a:pt x="99667" y="20717"/>
                </a:lnTo>
                <a:lnTo>
                  <a:pt x="102287" y="20717"/>
                </a:lnTo>
                <a:lnTo>
                  <a:pt x="112780" y="10358"/>
                </a:lnTo>
                <a:lnTo>
                  <a:pt x="112780" y="7768"/>
                </a:lnTo>
                <a:lnTo>
                  <a:pt x="146875" y="7768"/>
                </a:lnTo>
                <a:lnTo>
                  <a:pt x="144252" y="5179"/>
                </a:lnTo>
                <a:lnTo>
                  <a:pt x="136385" y="2589"/>
                </a:lnTo>
                <a:lnTo>
                  <a:pt x="136385" y="0"/>
                </a:lnTo>
                <a:close/>
              </a:path>
              <a:path w="152400" h="137794">
                <a:moveTo>
                  <a:pt x="70815" y="0"/>
                </a:moveTo>
                <a:lnTo>
                  <a:pt x="47210" y="2589"/>
                </a:lnTo>
                <a:lnTo>
                  <a:pt x="36718" y="7768"/>
                </a:lnTo>
                <a:lnTo>
                  <a:pt x="26230" y="18127"/>
                </a:lnTo>
                <a:lnTo>
                  <a:pt x="34097" y="18127"/>
                </a:lnTo>
                <a:lnTo>
                  <a:pt x="36718" y="15537"/>
                </a:lnTo>
                <a:lnTo>
                  <a:pt x="47210" y="10358"/>
                </a:lnTo>
                <a:lnTo>
                  <a:pt x="47210" y="7768"/>
                </a:lnTo>
                <a:lnTo>
                  <a:pt x="78682" y="7768"/>
                </a:lnTo>
                <a:lnTo>
                  <a:pt x="76061" y="5179"/>
                </a:lnTo>
                <a:lnTo>
                  <a:pt x="70815" y="2589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92108" y="2300786"/>
            <a:ext cx="89535" cy="137795"/>
          </a:xfrm>
          <a:custGeom>
            <a:avLst/>
            <a:gdLst/>
            <a:ahLst/>
            <a:cxnLst/>
            <a:rect l="l" t="t" r="r" b="b"/>
            <a:pathLst>
              <a:path w="89535" h="137794">
                <a:moveTo>
                  <a:pt x="70812" y="7768"/>
                </a:moveTo>
                <a:lnTo>
                  <a:pt x="31472" y="7768"/>
                </a:lnTo>
                <a:lnTo>
                  <a:pt x="52456" y="10358"/>
                </a:lnTo>
                <a:lnTo>
                  <a:pt x="55077" y="12948"/>
                </a:lnTo>
                <a:lnTo>
                  <a:pt x="60323" y="15537"/>
                </a:lnTo>
                <a:lnTo>
                  <a:pt x="65569" y="25891"/>
                </a:lnTo>
                <a:lnTo>
                  <a:pt x="68190" y="54373"/>
                </a:lnTo>
                <a:lnTo>
                  <a:pt x="65569" y="54373"/>
                </a:lnTo>
                <a:lnTo>
                  <a:pt x="65569" y="59552"/>
                </a:lnTo>
                <a:lnTo>
                  <a:pt x="62944" y="59552"/>
                </a:lnTo>
                <a:lnTo>
                  <a:pt x="62944" y="64732"/>
                </a:lnTo>
                <a:lnTo>
                  <a:pt x="60323" y="64732"/>
                </a:lnTo>
                <a:lnTo>
                  <a:pt x="60323" y="69911"/>
                </a:lnTo>
                <a:lnTo>
                  <a:pt x="52456" y="77680"/>
                </a:lnTo>
                <a:lnTo>
                  <a:pt x="49831" y="77680"/>
                </a:lnTo>
                <a:lnTo>
                  <a:pt x="49831" y="82859"/>
                </a:lnTo>
                <a:lnTo>
                  <a:pt x="5246" y="126874"/>
                </a:lnTo>
                <a:lnTo>
                  <a:pt x="2620" y="126874"/>
                </a:lnTo>
                <a:lnTo>
                  <a:pt x="2620" y="134643"/>
                </a:lnTo>
                <a:lnTo>
                  <a:pt x="0" y="137233"/>
                </a:lnTo>
                <a:lnTo>
                  <a:pt x="81303" y="137233"/>
                </a:lnTo>
                <a:lnTo>
                  <a:pt x="83928" y="134643"/>
                </a:lnTo>
                <a:lnTo>
                  <a:pt x="83928" y="124289"/>
                </a:lnTo>
                <a:lnTo>
                  <a:pt x="86549" y="124289"/>
                </a:lnTo>
                <a:lnTo>
                  <a:pt x="86549" y="119110"/>
                </a:lnTo>
                <a:lnTo>
                  <a:pt x="20979" y="119110"/>
                </a:lnTo>
                <a:lnTo>
                  <a:pt x="26226" y="116520"/>
                </a:lnTo>
                <a:lnTo>
                  <a:pt x="47210" y="95803"/>
                </a:lnTo>
                <a:lnTo>
                  <a:pt x="52456" y="93213"/>
                </a:lnTo>
                <a:lnTo>
                  <a:pt x="83928" y="62142"/>
                </a:lnTo>
                <a:lnTo>
                  <a:pt x="83928" y="56963"/>
                </a:lnTo>
                <a:lnTo>
                  <a:pt x="86549" y="56963"/>
                </a:lnTo>
                <a:lnTo>
                  <a:pt x="86549" y="51788"/>
                </a:lnTo>
                <a:lnTo>
                  <a:pt x="89174" y="51788"/>
                </a:lnTo>
                <a:lnTo>
                  <a:pt x="86549" y="28481"/>
                </a:lnTo>
                <a:lnTo>
                  <a:pt x="83928" y="20712"/>
                </a:lnTo>
                <a:lnTo>
                  <a:pt x="81303" y="18123"/>
                </a:lnTo>
                <a:lnTo>
                  <a:pt x="78682" y="12948"/>
                </a:lnTo>
                <a:lnTo>
                  <a:pt x="76057" y="10358"/>
                </a:lnTo>
                <a:lnTo>
                  <a:pt x="70812" y="7768"/>
                </a:lnTo>
                <a:close/>
              </a:path>
              <a:path w="89535" h="137794">
                <a:moveTo>
                  <a:pt x="89174" y="100982"/>
                </a:moveTo>
                <a:lnTo>
                  <a:pt x="81303" y="100982"/>
                </a:lnTo>
                <a:lnTo>
                  <a:pt x="81303" y="116520"/>
                </a:lnTo>
                <a:lnTo>
                  <a:pt x="78682" y="119110"/>
                </a:lnTo>
                <a:lnTo>
                  <a:pt x="86549" y="119110"/>
                </a:lnTo>
                <a:lnTo>
                  <a:pt x="86549" y="111341"/>
                </a:lnTo>
                <a:lnTo>
                  <a:pt x="89174" y="111341"/>
                </a:lnTo>
                <a:lnTo>
                  <a:pt x="89174" y="100982"/>
                </a:lnTo>
                <a:close/>
              </a:path>
              <a:path w="89535" h="137794">
                <a:moveTo>
                  <a:pt x="60323" y="0"/>
                </a:moveTo>
                <a:lnTo>
                  <a:pt x="28851" y="2589"/>
                </a:lnTo>
                <a:lnTo>
                  <a:pt x="13113" y="10358"/>
                </a:lnTo>
                <a:lnTo>
                  <a:pt x="10492" y="10358"/>
                </a:lnTo>
                <a:lnTo>
                  <a:pt x="10492" y="15537"/>
                </a:lnTo>
                <a:lnTo>
                  <a:pt x="7866" y="18123"/>
                </a:lnTo>
                <a:lnTo>
                  <a:pt x="5246" y="18123"/>
                </a:lnTo>
                <a:lnTo>
                  <a:pt x="5246" y="23302"/>
                </a:lnTo>
                <a:lnTo>
                  <a:pt x="2620" y="23302"/>
                </a:lnTo>
                <a:lnTo>
                  <a:pt x="2620" y="33660"/>
                </a:lnTo>
                <a:lnTo>
                  <a:pt x="0" y="36250"/>
                </a:lnTo>
                <a:lnTo>
                  <a:pt x="2620" y="44019"/>
                </a:lnTo>
                <a:lnTo>
                  <a:pt x="5246" y="46609"/>
                </a:lnTo>
                <a:lnTo>
                  <a:pt x="18359" y="46609"/>
                </a:lnTo>
                <a:lnTo>
                  <a:pt x="20979" y="44019"/>
                </a:lnTo>
                <a:lnTo>
                  <a:pt x="18359" y="28481"/>
                </a:lnTo>
                <a:lnTo>
                  <a:pt x="7866" y="25891"/>
                </a:lnTo>
                <a:lnTo>
                  <a:pt x="18359" y="15537"/>
                </a:lnTo>
                <a:lnTo>
                  <a:pt x="23605" y="12948"/>
                </a:lnTo>
                <a:lnTo>
                  <a:pt x="31472" y="10358"/>
                </a:lnTo>
                <a:lnTo>
                  <a:pt x="31472" y="7768"/>
                </a:lnTo>
                <a:lnTo>
                  <a:pt x="70812" y="7768"/>
                </a:lnTo>
                <a:lnTo>
                  <a:pt x="60323" y="2589"/>
                </a:lnTo>
                <a:lnTo>
                  <a:pt x="60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73981" y="2663395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6301" y="2210767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7425" y="3757920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70222" y="4434533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0" y="111000"/>
                </a:moveTo>
                <a:lnTo>
                  <a:pt x="8220" y="69339"/>
                </a:lnTo>
                <a:lnTo>
                  <a:pt x="30739" y="34854"/>
                </a:lnTo>
                <a:lnTo>
                  <a:pt x="64348" y="10691"/>
                </a:lnTo>
                <a:lnTo>
                  <a:pt x="105835" y="0"/>
                </a:lnTo>
                <a:lnTo>
                  <a:pt x="121764" y="816"/>
                </a:lnTo>
                <a:lnTo>
                  <a:pt x="164489" y="12919"/>
                </a:lnTo>
                <a:lnTo>
                  <a:pt x="197825" y="37287"/>
                </a:lnTo>
                <a:lnTo>
                  <a:pt x="219458" y="71072"/>
                </a:lnTo>
                <a:lnTo>
                  <a:pt x="226236" y="97421"/>
                </a:lnTo>
                <a:lnTo>
                  <a:pt x="225570" y="113873"/>
                </a:lnTo>
                <a:lnTo>
                  <a:pt x="214117" y="157488"/>
                </a:lnTo>
                <a:lnTo>
                  <a:pt x="190593" y="191193"/>
                </a:lnTo>
                <a:lnTo>
                  <a:pt x="157713" y="213309"/>
                </a:lnTo>
                <a:lnTo>
                  <a:pt x="118192" y="222160"/>
                </a:lnTo>
                <a:lnTo>
                  <a:pt x="102700" y="221285"/>
                </a:lnTo>
                <a:lnTo>
                  <a:pt x="60860" y="208771"/>
                </a:lnTo>
                <a:lnTo>
                  <a:pt x="28037" y="183729"/>
                </a:lnTo>
                <a:lnTo>
                  <a:pt x="6880" y="149118"/>
                </a:lnTo>
                <a:lnTo>
                  <a:pt x="0" y="1110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63057" y="3867648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08445" y="2204030"/>
            <a:ext cx="516255" cy="537210"/>
          </a:xfrm>
          <a:custGeom>
            <a:avLst/>
            <a:gdLst/>
            <a:ahLst/>
            <a:cxnLst/>
            <a:rect l="l" t="t" r="r" b="b"/>
            <a:pathLst>
              <a:path w="516254" h="537210">
                <a:moveTo>
                  <a:pt x="0" y="55376"/>
                </a:moveTo>
                <a:lnTo>
                  <a:pt x="40180" y="20412"/>
                </a:lnTo>
                <a:lnTo>
                  <a:pt x="71620" y="0"/>
                </a:lnTo>
                <a:lnTo>
                  <a:pt x="280797" y="220603"/>
                </a:lnTo>
                <a:lnTo>
                  <a:pt x="285066" y="219612"/>
                </a:lnTo>
                <a:lnTo>
                  <a:pt x="294158" y="214602"/>
                </a:lnTo>
                <a:lnTo>
                  <a:pt x="306481" y="206926"/>
                </a:lnTo>
                <a:lnTo>
                  <a:pt x="320445" y="197939"/>
                </a:lnTo>
                <a:lnTo>
                  <a:pt x="334457" y="188995"/>
                </a:lnTo>
                <a:lnTo>
                  <a:pt x="346928" y="181448"/>
                </a:lnTo>
                <a:lnTo>
                  <a:pt x="356267" y="176653"/>
                </a:lnTo>
                <a:lnTo>
                  <a:pt x="360881" y="175964"/>
                </a:lnTo>
                <a:lnTo>
                  <a:pt x="359685" y="180476"/>
                </a:lnTo>
                <a:lnTo>
                  <a:pt x="353970" y="189110"/>
                </a:lnTo>
                <a:lnTo>
                  <a:pt x="345170" y="200525"/>
                </a:lnTo>
                <a:lnTo>
                  <a:pt x="334718" y="213382"/>
                </a:lnTo>
                <a:lnTo>
                  <a:pt x="324046" y="226341"/>
                </a:lnTo>
                <a:lnTo>
                  <a:pt x="314587" y="238062"/>
                </a:lnTo>
                <a:lnTo>
                  <a:pt x="307774" y="247205"/>
                </a:lnTo>
                <a:lnTo>
                  <a:pt x="305041" y="252430"/>
                </a:lnTo>
                <a:lnTo>
                  <a:pt x="315793" y="263995"/>
                </a:lnTo>
                <a:lnTo>
                  <a:pt x="347725" y="298034"/>
                </a:lnTo>
                <a:lnTo>
                  <a:pt x="379299" y="331355"/>
                </a:lnTo>
                <a:lnTo>
                  <a:pt x="410684" y="364297"/>
                </a:lnTo>
                <a:lnTo>
                  <a:pt x="421134" y="375253"/>
                </a:lnTo>
                <a:lnTo>
                  <a:pt x="431587" y="386217"/>
                </a:lnTo>
                <a:lnTo>
                  <a:pt x="463037" y="419286"/>
                </a:lnTo>
                <a:lnTo>
                  <a:pt x="494753" y="452884"/>
                </a:lnTo>
                <a:lnTo>
                  <a:pt x="516128" y="475746"/>
                </a:lnTo>
                <a:lnTo>
                  <a:pt x="516035" y="478611"/>
                </a:lnTo>
                <a:lnTo>
                  <a:pt x="489446" y="511775"/>
                </a:lnTo>
                <a:lnTo>
                  <a:pt x="477678" y="523856"/>
                </a:lnTo>
                <a:lnTo>
                  <a:pt x="464436" y="5367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70067" y="2253311"/>
            <a:ext cx="241300" cy="459105"/>
          </a:xfrm>
          <a:custGeom>
            <a:avLst/>
            <a:gdLst/>
            <a:ahLst/>
            <a:cxnLst/>
            <a:rect l="l" t="t" r="r" b="b"/>
            <a:pathLst>
              <a:path w="241300" h="459105">
                <a:moveTo>
                  <a:pt x="179193" y="413928"/>
                </a:moveTo>
                <a:lnTo>
                  <a:pt x="158369" y="438277"/>
                </a:lnTo>
                <a:lnTo>
                  <a:pt x="241046" y="458851"/>
                </a:lnTo>
                <a:lnTo>
                  <a:pt x="225598" y="422275"/>
                </a:lnTo>
                <a:lnTo>
                  <a:pt x="188595" y="422275"/>
                </a:lnTo>
                <a:lnTo>
                  <a:pt x="179193" y="413928"/>
                </a:lnTo>
                <a:close/>
              </a:path>
              <a:path w="241300" h="459105">
                <a:moveTo>
                  <a:pt x="187394" y="404340"/>
                </a:moveTo>
                <a:lnTo>
                  <a:pt x="179193" y="413928"/>
                </a:lnTo>
                <a:lnTo>
                  <a:pt x="188595" y="422275"/>
                </a:lnTo>
                <a:lnTo>
                  <a:pt x="196977" y="412877"/>
                </a:lnTo>
                <a:lnTo>
                  <a:pt x="187394" y="404340"/>
                </a:lnTo>
                <a:close/>
              </a:path>
              <a:path w="241300" h="459105">
                <a:moveTo>
                  <a:pt x="207898" y="380365"/>
                </a:moveTo>
                <a:lnTo>
                  <a:pt x="187394" y="404340"/>
                </a:lnTo>
                <a:lnTo>
                  <a:pt x="196977" y="412877"/>
                </a:lnTo>
                <a:lnTo>
                  <a:pt x="188595" y="422275"/>
                </a:lnTo>
                <a:lnTo>
                  <a:pt x="225598" y="422275"/>
                </a:lnTo>
                <a:lnTo>
                  <a:pt x="207898" y="380365"/>
                </a:lnTo>
                <a:close/>
              </a:path>
              <a:path w="241300" h="459105">
                <a:moveTo>
                  <a:pt x="12700" y="0"/>
                </a:moveTo>
                <a:lnTo>
                  <a:pt x="0" y="254"/>
                </a:lnTo>
                <a:lnTo>
                  <a:pt x="635" y="33401"/>
                </a:lnTo>
                <a:lnTo>
                  <a:pt x="1778" y="66421"/>
                </a:lnTo>
                <a:lnTo>
                  <a:pt x="6985" y="131826"/>
                </a:lnTo>
                <a:lnTo>
                  <a:pt x="15494" y="179832"/>
                </a:lnTo>
                <a:lnTo>
                  <a:pt x="29718" y="226186"/>
                </a:lnTo>
                <a:lnTo>
                  <a:pt x="50800" y="270383"/>
                </a:lnTo>
                <a:lnTo>
                  <a:pt x="79375" y="312293"/>
                </a:lnTo>
                <a:lnTo>
                  <a:pt x="126111" y="364871"/>
                </a:lnTo>
                <a:lnTo>
                  <a:pt x="179193" y="413928"/>
                </a:lnTo>
                <a:lnTo>
                  <a:pt x="187394" y="404340"/>
                </a:lnTo>
                <a:lnTo>
                  <a:pt x="160909" y="380746"/>
                </a:lnTo>
                <a:lnTo>
                  <a:pt x="135001" y="355727"/>
                </a:lnTo>
                <a:lnTo>
                  <a:pt x="111238" y="330581"/>
                </a:lnTo>
                <a:lnTo>
                  <a:pt x="99931" y="317627"/>
                </a:lnTo>
                <a:lnTo>
                  <a:pt x="99846" y="317500"/>
                </a:lnTo>
                <a:lnTo>
                  <a:pt x="89383" y="304546"/>
                </a:lnTo>
                <a:lnTo>
                  <a:pt x="89313" y="304419"/>
                </a:lnTo>
                <a:lnTo>
                  <a:pt x="79469" y="291211"/>
                </a:lnTo>
                <a:lnTo>
                  <a:pt x="70104" y="277622"/>
                </a:lnTo>
                <a:lnTo>
                  <a:pt x="61879" y="264160"/>
                </a:lnTo>
                <a:lnTo>
                  <a:pt x="54309" y="250317"/>
                </a:lnTo>
                <a:lnTo>
                  <a:pt x="47491" y="236093"/>
                </a:lnTo>
                <a:lnTo>
                  <a:pt x="41632" y="221742"/>
                </a:lnTo>
                <a:lnTo>
                  <a:pt x="36207" y="206756"/>
                </a:lnTo>
                <a:lnTo>
                  <a:pt x="31788" y="192024"/>
                </a:lnTo>
                <a:lnTo>
                  <a:pt x="27880" y="177038"/>
                </a:lnTo>
                <a:lnTo>
                  <a:pt x="27884" y="176784"/>
                </a:lnTo>
                <a:lnTo>
                  <a:pt x="24566" y="161671"/>
                </a:lnTo>
                <a:lnTo>
                  <a:pt x="24597" y="161417"/>
                </a:lnTo>
                <a:lnTo>
                  <a:pt x="19598" y="130302"/>
                </a:lnTo>
                <a:lnTo>
                  <a:pt x="16495" y="99314"/>
                </a:lnTo>
                <a:lnTo>
                  <a:pt x="16383" y="98425"/>
                </a:lnTo>
                <a:lnTo>
                  <a:pt x="14347" y="65786"/>
                </a:lnTo>
                <a:lnTo>
                  <a:pt x="13335" y="33020"/>
                </a:lnTo>
                <a:lnTo>
                  <a:pt x="12700" y="0"/>
                </a:lnTo>
                <a:close/>
              </a:path>
              <a:path w="241300" h="459105">
                <a:moveTo>
                  <a:pt x="161030" y="380746"/>
                </a:moveTo>
                <a:lnTo>
                  <a:pt x="161163" y="380873"/>
                </a:lnTo>
                <a:lnTo>
                  <a:pt x="161030" y="380746"/>
                </a:lnTo>
                <a:close/>
              </a:path>
              <a:path w="241300" h="459105">
                <a:moveTo>
                  <a:pt x="135152" y="355872"/>
                </a:moveTo>
                <a:close/>
              </a:path>
              <a:path w="241300" h="459105">
                <a:moveTo>
                  <a:pt x="135014" y="355727"/>
                </a:moveTo>
                <a:lnTo>
                  <a:pt x="135152" y="355872"/>
                </a:lnTo>
                <a:lnTo>
                  <a:pt x="135014" y="355727"/>
                </a:lnTo>
                <a:close/>
              </a:path>
              <a:path w="241300" h="459105">
                <a:moveTo>
                  <a:pt x="110998" y="330327"/>
                </a:moveTo>
                <a:lnTo>
                  <a:pt x="111125" y="330581"/>
                </a:lnTo>
                <a:lnTo>
                  <a:pt x="110998" y="330327"/>
                </a:lnTo>
                <a:close/>
              </a:path>
              <a:path w="241300" h="459105">
                <a:moveTo>
                  <a:pt x="99846" y="317500"/>
                </a:moveTo>
                <a:lnTo>
                  <a:pt x="99949" y="317627"/>
                </a:lnTo>
                <a:lnTo>
                  <a:pt x="99846" y="317500"/>
                </a:lnTo>
                <a:close/>
              </a:path>
              <a:path w="241300" h="459105">
                <a:moveTo>
                  <a:pt x="89313" y="304419"/>
                </a:moveTo>
                <a:lnTo>
                  <a:pt x="89408" y="304546"/>
                </a:lnTo>
                <a:lnTo>
                  <a:pt x="89313" y="304419"/>
                </a:lnTo>
                <a:close/>
              </a:path>
              <a:path w="241300" h="459105">
                <a:moveTo>
                  <a:pt x="79414" y="291084"/>
                </a:moveTo>
                <a:close/>
              </a:path>
              <a:path w="241300" h="459105">
                <a:moveTo>
                  <a:pt x="70200" y="277622"/>
                </a:moveTo>
                <a:lnTo>
                  <a:pt x="70358" y="277876"/>
                </a:lnTo>
                <a:lnTo>
                  <a:pt x="70200" y="277622"/>
                </a:lnTo>
                <a:close/>
              </a:path>
              <a:path w="241300" h="459105">
                <a:moveTo>
                  <a:pt x="61721" y="263906"/>
                </a:moveTo>
                <a:lnTo>
                  <a:pt x="61849" y="264160"/>
                </a:lnTo>
                <a:lnTo>
                  <a:pt x="61721" y="263906"/>
                </a:lnTo>
                <a:close/>
              </a:path>
              <a:path w="241300" h="459105">
                <a:moveTo>
                  <a:pt x="54102" y="249936"/>
                </a:moveTo>
                <a:lnTo>
                  <a:pt x="54228" y="250317"/>
                </a:lnTo>
                <a:lnTo>
                  <a:pt x="54102" y="249936"/>
                </a:lnTo>
                <a:close/>
              </a:path>
              <a:path w="241300" h="459105">
                <a:moveTo>
                  <a:pt x="47394" y="235839"/>
                </a:moveTo>
                <a:lnTo>
                  <a:pt x="47498" y="236093"/>
                </a:lnTo>
                <a:lnTo>
                  <a:pt x="47394" y="235839"/>
                </a:lnTo>
                <a:close/>
              </a:path>
              <a:path w="241300" h="459105">
                <a:moveTo>
                  <a:pt x="41529" y="221488"/>
                </a:moveTo>
                <a:lnTo>
                  <a:pt x="41529" y="221742"/>
                </a:lnTo>
                <a:lnTo>
                  <a:pt x="41529" y="221488"/>
                </a:lnTo>
                <a:close/>
              </a:path>
              <a:path w="241300" h="459105">
                <a:moveTo>
                  <a:pt x="36275" y="206983"/>
                </a:moveTo>
                <a:lnTo>
                  <a:pt x="36322" y="207136"/>
                </a:lnTo>
                <a:lnTo>
                  <a:pt x="36275" y="206983"/>
                </a:lnTo>
                <a:close/>
              </a:path>
              <a:path w="241300" h="459105">
                <a:moveTo>
                  <a:pt x="36207" y="206756"/>
                </a:moveTo>
                <a:lnTo>
                  <a:pt x="36275" y="206983"/>
                </a:lnTo>
                <a:lnTo>
                  <a:pt x="36207" y="206756"/>
                </a:lnTo>
                <a:close/>
              </a:path>
              <a:path w="241300" h="459105">
                <a:moveTo>
                  <a:pt x="31843" y="191897"/>
                </a:moveTo>
                <a:close/>
              </a:path>
              <a:path w="241300" h="459105">
                <a:moveTo>
                  <a:pt x="27884" y="176784"/>
                </a:moveTo>
                <a:lnTo>
                  <a:pt x="27940" y="177038"/>
                </a:lnTo>
                <a:lnTo>
                  <a:pt x="27884" y="176784"/>
                </a:lnTo>
                <a:close/>
              </a:path>
              <a:path w="241300" h="459105">
                <a:moveTo>
                  <a:pt x="24597" y="161417"/>
                </a:moveTo>
                <a:lnTo>
                  <a:pt x="24638" y="161671"/>
                </a:lnTo>
                <a:lnTo>
                  <a:pt x="24597" y="161417"/>
                </a:lnTo>
                <a:close/>
              </a:path>
              <a:path w="241300" h="459105">
                <a:moveTo>
                  <a:pt x="19558" y="130048"/>
                </a:moveTo>
                <a:lnTo>
                  <a:pt x="19558" y="130302"/>
                </a:lnTo>
                <a:lnTo>
                  <a:pt x="19558" y="130048"/>
                </a:lnTo>
                <a:close/>
              </a:path>
              <a:path w="241300" h="459105">
                <a:moveTo>
                  <a:pt x="16383" y="98171"/>
                </a:moveTo>
                <a:lnTo>
                  <a:pt x="16383" y="98425"/>
                </a:lnTo>
                <a:lnTo>
                  <a:pt x="16383" y="98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2386" y="3449778"/>
            <a:ext cx="473075" cy="313055"/>
          </a:xfrm>
          <a:custGeom>
            <a:avLst/>
            <a:gdLst/>
            <a:ahLst/>
            <a:cxnLst/>
            <a:rect l="l" t="t" r="r" b="b"/>
            <a:pathLst>
              <a:path w="473075" h="313054">
                <a:moveTo>
                  <a:pt x="55643" y="52464"/>
                </a:moveTo>
                <a:lnTo>
                  <a:pt x="99059" y="118364"/>
                </a:lnTo>
                <a:lnTo>
                  <a:pt x="132968" y="153670"/>
                </a:lnTo>
                <a:lnTo>
                  <a:pt x="166115" y="186309"/>
                </a:lnTo>
                <a:lnTo>
                  <a:pt x="198627" y="216027"/>
                </a:lnTo>
                <a:lnTo>
                  <a:pt x="230250" y="242062"/>
                </a:lnTo>
                <a:lnTo>
                  <a:pt x="275716" y="273050"/>
                </a:lnTo>
                <a:lnTo>
                  <a:pt x="318642" y="293624"/>
                </a:lnTo>
                <a:lnTo>
                  <a:pt x="359409" y="305816"/>
                </a:lnTo>
                <a:lnTo>
                  <a:pt x="398398" y="311404"/>
                </a:lnTo>
                <a:lnTo>
                  <a:pt x="423544" y="312547"/>
                </a:lnTo>
                <a:lnTo>
                  <a:pt x="448182" y="312547"/>
                </a:lnTo>
                <a:lnTo>
                  <a:pt x="472566" y="312039"/>
                </a:lnTo>
                <a:lnTo>
                  <a:pt x="472323" y="299847"/>
                </a:lnTo>
                <a:lnTo>
                  <a:pt x="423925" y="299847"/>
                </a:lnTo>
                <a:lnTo>
                  <a:pt x="401912" y="298831"/>
                </a:lnTo>
                <a:lnTo>
                  <a:pt x="399541" y="298831"/>
                </a:lnTo>
                <a:lnTo>
                  <a:pt x="386968" y="297434"/>
                </a:lnTo>
                <a:lnTo>
                  <a:pt x="387222" y="297434"/>
                </a:lnTo>
                <a:lnTo>
                  <a:pt x="374522" y="295656"/>
                </a:lnTo>
                <a:lnTo>
                  <a:pt x="374776" y="295656"/>
                </a:lnTo>
                <a:lnTo>
                  <a:pt x="361822" y="293370"/>
                </a:lnTo>
                <a:lnTo>
                  <a:pt x="362203" y="293370"/>
                </a:lnTo>
                <a:lnTo>
                  <a:pt x="349646" y="290322"/>
                </a:lnTo>
                <a:lnTo>
                  <a:pt x="349503" y="290322"/>
                </a:lnTo>
                <a:lnTo>
                  <a:pt x="336599" y="286512"/>
                </a:lnTo>
                <a:lnTo>
                  <a:pt x="322960" y="281813"/>
                </a:lnTo>
                <a:lnTo>
                  <a:pt x="309930" y="276352"/>
                </a:lnTo>
                <a:lnTo>
                  <a:pt x="295909" y="269621"/>
                </a:lnTo>
                <a:lnTo>
                  <a:pt x="281939" y="262001"/>
                </a:lnTo>
                <a:lnTo>
                  <a:pt x="267588" y="253238"/>
                </a:lnTo>
                <a:lnTo>
                  <a:pt x="253169" y="243332"/>
                </a:lnTo>
                <a:lnTo>
                  <a:pt x="237870" y="232029"/>
                </a:lnTo>
                <a:lnTo>
                  <a:pt x="222503" y="219710"/>
                </a:lnTo>
                <a:lnTo>
                  <a:pt x="207032" y="206502"/>
                </a:lnTo>
                <a:lnTo>
                  <a:pt x="191007" y="192278"/>
                </a:lnTo>
                <a:lnTo>
                  <a:pt x="191134" y="192278"/>
                </a:lnTo>
                <a:lnTo>
                  <a:pt x="175014" y="177165"/>
                </a:lnTo>
                <a:lnTo>
                  <a:pt x="174878" y="177165"/>
                </a:lnTo>
                <a:lnTo>
                  <a:pt x="158368" y="161290"/>
                </a:lnTo>
                <a:lnTo>
                  <a:pt x="142112" y="144780"/>
                </a:lnTo>
                <a:lnTo>
                  <a:pt x="125101" y="127381"/>
                </a:lnTo>
                <a:lnTo>
                  <a:pt x="108213" y="109601"/>
                </a:lnTo>
                <a:lnTo>
                  <a:pt x="74040" y="72771"/>
                </a:lnTo>
                <a:lnTo>
                  <a:pt x="55643" y="52464"/>
                </a:lnTo>
                <a:close/>
              </a:path>
              <a:path w="473075" h="313054">
                <a:moveTo>
                  <a:pt x="472312" y="299339"/>
                </a:moveTo>
                <a:lnTo>
                  <a:pt x="448055" y="299847"/>
                </a:lnTo>
                <a:lnTo>
                  <a:pt x="472323" y="299847"/>
                </a:lnTo>
                <a:lnTo>
                  <a:pt x="472312" y="299339"/>
                </a:lnTo>
                <a:close/>
              </a:path>
              <a:path w="473075" h="313054">
                <a:moveTo>
                  <a:pt x="399160" y="298704"/>
                </a:moveTo>
                <a:lnTo>
                  <a:pt x="399541" y="298831"/>
                </a:lnTo>
                <a:lnTo>
                  <a:pt x="401912" y="298831"/>
                </a:lnTo>
                <a:lnTo>
                  <a:pt x="399160" y="298704"/>
                </a:lnTo>
                <a:close/>
              </a:path>
              <a:path w="473075" h="313054">
                <a:moveTo>
                  <a:pt x="349122" y="290195"/>
                </a:moveTo>
                <a:lnTo>
                  <a:pt x="349503" y="290322"/>
                </a:lnTo>
                <a:lnTo>
                  <a:pt x="349646" y="290322"/>
                </a:lnTo>
                <a:lnTo>
                  <a:pt x="349122" y="290195"/>
                </a:lnTo>
                <a:close/>
              </a:path>
              <a:path w="473075" h="313054">
                <a:moveTo>
                  <a:pt x="336262" y="286412"/>
                </a:moveTo>
                <a:lnTo>
                  <a:pt x="336549" y="286512"/>
                </a:lnTo>
                <a:lnTo>
                  <a:pt x="336262" y="286412"/>
                </a:lnTo>
                <a:close/>
              </a:path>
              <a:path w="473075" h="313054">
                <a:moveTo>
                  <a:pt x="336182" y="286385"/>
                </a:moveTo>
                <a:close/>
              </a:path>
              <a:path w="473075" h="313054">
                <a:moveTo>
                  <a:pt x="323037" y="281813"/>
                </a:moveTo>
                <a:lnTo>
                  <a:pt x="323341" y="281940"/>
                </a:lnTo>
                <a:lnTo>
                  <a:pt x="323037" y="281813"/>
                </a:lnTo>
                <a:close/>
              </a:path>
              <a:path w="473075" h="313054">
                <a:moveTo>
                  <a:pt x="309625" y="276225"/>
                </a:moveTo>
                <a:lnTo>
                  <a:pt x="309879" y="276352"/>
                </a:lnTo>
                <a:lnTo>
                  <a:pt x="309625" y="276225"/>
                </a:lnTo>
                <a:close/>
              </a:path>
              <a:path w="473075" h="313054">
                <a:moveTo>
                  <a:pt x="296090" y="269707"/>
                </a:moveTo>
                <a:close/>
              </a:path>
              <a:path w="473075" h="313054">
                <a:moveTo>
                  <a:pt x="295930" y="269621"/>
                </a:moveTo>
                <a:lnTo>
                  <a:pt x="296090" y="269707"/>
                </a:lnTo>
                <a:lnTo>
                  <a:pt x="295930" y="269621"/>
                </a:lnTo>
                <a:close/>
              </a:path>
              <a:path w="473075" h="313054">
                <a:moveTo>
                  <a:pt x="281985" y="262001"/>
                </a:moveTo>
                <a:lnTo>
                  <a:pt x="282193" y="262128"/>
                </a:lnTo>
                <a:lnTo>
                  <a:pt x="281985" y="262001"/>
                </a:lnTo>
                <a:close/>
              </a:path>
              <a:path w="473075" h="313054">
                <a:moveTo>
                  <a:pt x="267657" y="253238"/>
                </a:moveTo>
                <a:lnTo>
                  <a:pt x="267842" y="253365"/>
                </a:lnTo>
                <a:lnTo>
                  <a:pt x="267657" y="253238"/>
                </a:lnTo>
                <a:close/>
              </a:path>
              <a:path w="473075" h="313054">
                <a:moveTo>
                  <a:pt x="252983" y="243205"/>
                </a:moveTo>
                <a:lnTo>
                  <a:pt x="253110" y="243332"/>
                </a:lnTo>
                <a:lnTo>
                  <a:pt x="252983" y="243205"/>
                </a:lnTo>
                <a:close/>
              </a:path>
              <a:path w="473075" h="313054">
                <a:moveTo>
                  <a:pt x="237965" y="232029"/>
                </a:moveTo>
                <a:lnTo>
                  <a:pt x="238124" y="232156"/>
                </a:lnTo>
                <a:lnTo>
                  <a:pt x="237965" y="232029"/>
                </a:lnTo>
                <a:close/>
              </a:path>
              <a:path w="473075" h="313054">
                <a:moveTo>
                  <a:pt x="222608" y="219710"/>
                </a:moveTo>
                <a:lnTo>
                  <a:pt x="222757" y="219837"/>
                </a:lnTo>
                <a:lnTo>
                  <a:pt x="222608" y="219710"/>
                </a:lnTo>
                <a:close/>
              </a:path>
              <a:path w="473075" h="313054">
                <a:moveTo>
                  <a:pt x="206882" y="206375"/>
                </a:moveTo>
                <a:lnTo>
                  <a:pt x="207009" y="206502"/>
                </a:lnTo>
                <a:lnTo>
                  <a:pt x="206882" y="206375"/>
                </a:lnTo>
                <a:close/>
              </a:path>
              <a:path w="473075" h="313054">
                <a:moveTo>
                  <a:pt x="174878" y="177038"/>
                </a:moveTo>
                <a:lnTo>
                  <a:pt x="174878" y="177165"/>
                </a:lnTo>
                <a:lnTo>
                  <a:pt x="175014" y="177165"/>
                </a:lnTo>
                <a:lnTo>
                  <a:pt x="174878" y="177038"/>
                </a:lnTo>
                <a:close/>
              </a:path>
              <a:path w="473075" h="313054">
                <a:moveTo>
                  <a:pt x="141985" y="144653"/>
                </a:moveTo>
                <a:close/>
              </a:path>
              <a:path w="473075" h="313054">
                <a:moveTo>
                  <a:pt x="125101" y="127381"/>
                </a:moveTo>
                <a:close/>
              </a:path>
              <a:path w="473075" h="313054">
                <a:moveTo>
                  <a:pt x="108213" y="109601"/>
                </a:moveTo>
                <a:close/>
              </a:path>
              <a:path w="473075" h="313054">
                <a:moveTo>
                  <a:pt x="0" y="0"/>
                </a:moveTo>
                <a:lnTo>
                  <a:pt x="22605" y="82169"/>
                </a:lnTo>
                <a:lnTo>
                  <a:pt x="46196" y="60958"/>
                </a:lnTo>
                <a:lnTo>
                  <a:pt x="37718" y="51562"/>
                </a:lnTo>
                <a:lnTo>
                  <a:pt x="47116" y="43053"/>
                </a:lnTo>
                <a:lnTo>
                  <a:pt x="66111" y="43053"/>
                </a:lnTo>
                <a:lnTo>
                  <a:pt x="79247" y="31242"/>
                </a:lnTo>
                <a:lnTo>
                  <a:pt x="0" y="0"/>
                </a:lnTo>
                <a:close/>
              </a:path>
              <a:path w="473075" h="313054">
                <a:moveTo>
                  <a:pt x="47116" y="43053"/>
                </a:moveTo>
                <a:lnTo>
                  <a:pt x="37718" y="51562"/>
                </a:lnTo>
                <a:lnTo>
                  <a:pt x="46196" y="60958"/>
                </a:lnTo>
                <a:lnTo>
                  <a:pt x="55643" y="52464"/>
                </a:lnTo>
                <a:lnTo>
                  <a:pt x="47116" y="43053"/>
                </a:lnTo>
                <a:close/>
              </a:path>
              <a:path w="473075" h="313054">
                <a:moveTo>
                  <a:pt x="66111" y="43053"/>
                </a:moveTo>
                <a:lnTo>
                  <a:pt x="47116" y="43053"/>
                </a:lnTo>
                <a:lnTo>
                  <a:pt x="55643" y="52464"/>
                </a:lnTo>
                <a:lnTo>
                  <a:pt x="66111" y="4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95162" y="2852369"/>
            <a:ext cx="473075" cy="308610"/>
          </a:xfrm>
          <a:custGeom>
            <a:avLst/>
            <a:gdLst/>
            <a:ahLst/>
            <a:cxnLst/>
            <a:rect l="l" t="t" r="r" b="b"/>
            <a:pathLst>
              <a:path w="473075" h="308610">
                <a:moveTo>
                  <a:pt x="54229" y="53887"/>
                </a:moveTo>
                <a:lnTo>
                  <a:pt x="78739" y="101853"/>
                </a:lnTo>
                <a:lnTo>
                  <a:pt x="110362" y="137159"/>
                </a:lnTo>
                <a:lnTo>
                  <a:pt x="141350" y="169925"/>
                </a:lnTo>
                <a:lnTo>
                  <a:pt x="171703" y="199643"/>
                </a:lnTo>
                <a:lnTo>
                  <a:pt x="201802" y="226186"/>
                </a:lnTo>
                <a:lnTo>
                  <a:pt x="246760" y="259333"/>
                </a:lnTo>
                <a:lnTo>
                  <a:pt x="290956" y="282955"/>
                </a:lnTo>
                <a:lnTo>
                  <a:pt x="333628" y="297560"/>
                </a:lnTo>
                <a:lnTo>
                  <a:pt x="375284" y="305180"/>
                </a:lnTo>
                <a:lnTo>
                  <a:pt x="416686" y="307974"/>
                </a:lnTo>
                <a:lnTo>
                  <a:pt x="444499" y="308101"/>
                </a:lnTo>
                <a:lnTo>
                  <a:pt x="472566" y="307466"/>
                </a:lnTo>
                <a:lnTo>
                  <a:pt x="472323" y="295401"/>
                </a:lnTo>
                <a:lnTo>
                  <a:pt x="444245" y="295401"/>
                </a:lnTo>
                <a:lnTo>
                  <a:pt x="417194" y="295274"/>
                </a:lnTo>
                <a:lnTo>
                  <a:pt x="390016" y="293877"/>
                </a:lnTo>
                <a:lnTo>
                  <a:pt x="390270" y="293877"/>
                </a:lnTo>
                <a:lnTo>
                  <a:pt x="376681" y="292607"/>
                </a:lnTo>
                <a:lnTo>
                  <a:pt x="376935" y="292607"/>
                </a:lnTo>
                <a:lnTo>
                  <a:pt x="363346" y="290829"/>
                </a:lnTo>
                <a:lnTo>
                  <a:pt x="363600" y="290829"/>
                </a:lnTo>
                <a:lnTo>
                  <a:pt x="350011" y="288416"/>
                </a:lnTo>
                <a:lnTo>
                  <a:pt x="350265" y="288416"/>
                </a:lnTo>
                <a:lnTo>
                  <a:pt x="337098" y="285368"/>
                </a:lnTo>
                <a:lnTo>
                  <a:pt x="336930" y="285368"/>
                </a:lnTo>
                <a:lnTo>
                  <a:pt x="323520" y="281431"/>
                </a:lnTo>
                <a:lnTo>
                  <a:pt x="323341" y="281431"/>
                </a:lnTo>
                <a:lnTo>
                  <a:pt x="309498" y="276732"/>
                </a:lnTo>
                <a:lnTo>
                  <a:pt x="296220" y="271271"/>
                </a:lnTo>
                <a:lnTo>
                  <a:pt x="281812" y="264667"/>
                </a:lnTo>
                <a:lnTo>
                  <a:pt x="281952" y="264667"/>
                </a:lnTo>
                <a:lnTo>
                  <a:pt x="267715" y="257174"/>
                </a:lnTo>
                <a:lnTo>
                  <a:pt x="267883" y="257174"/>
                </a:lnTo>
                <a:lnTo>
                  <a:pt x="253364" y="248538"/>
                </a:lnTo>
                <a:lnTo>
                  <a:pt x="238886" y="238759"/>
                </a:lnTo>
                <a:lnTo>
                  <a:pt x="224582" y="228218"/>
                </a:lnTo>
                <a:lnTo>
                  <a:pt x="209962" y="216534"/>
                </a:lnTo>
                <a:lnTo>
                  <a:pt x="195220" y="203961"/>
                </a:lnTo>
                <a:lnTo>
                  <a:pt x="180477" y="190372"/>
                </a:lnTo>
                <a:lnTo>
                  <a:pt x="165355" y="176021"/>
                </a:lnTo>
                <a:lnTo>
                  <a:pt x="150493" y="161035"/>
                </a:lnTo>
                <a:lnTo>
                  <a:pt x="135127" y="145160"/>
                </a:lnTo>
                <a:lnTo>
                  <a:pt x="135254" y="145160"/>
                </a:lnTo>
                <a:lnTo>
                  <a:pt x="119879" y="128650"/>
                </a:lnTo>
                <a:lnTo>
                  <a:pt x="104254" y="111378"/>
                </a:lnTo>
                <a:lnTo>
                  <a:pt x="88264" y="93471"/>
                </a:lnTo>
                <a:lnTo>
                  <a:pt x="72372" y="75056"/>
                </a:lnTo>
                <a:lnTo>
                  <a:pt x="54229" y="53887"/>
                </a:lnTo>
                <a:close/>
              </a:path>
              <a:path w="473075" h="308610">
                <a:moveTo>
                  <a:pt x="444297" y="295401"/>
                </a:moveTo>
                <a:lnTo>
                  <a:pt x="444499" y="295401"/>
                </a:lnTo>
                <a:lnTo>
                  <a:pt x="444297" y="295401"/>
                </a:lnTo>
                <a:close/>
              </a:path>
              <a:path w="473075" h="308610">
                <a:moveTo>
                  <a:pt x="472312" y="294893"/>
                </a:moveTo>
                <a:lnTo>
                  <a:pt x="444297" y="295401"/>
                </a:lnTo>
                <a:lnTo>
                  <a:pt x="444499" y="295401"/>
                </a:lnTo>
                <a:lnTo>
                  <a:pt x="472323" y="295401"/>
                </a:lnTo>
                <a:lnTo>
                  <a:pt x="472312" y="294893"/>
                </a:lnTo>
                <a:close/>
              </a:path>
              <a:path w="473075" h="308610">
                <a:moveTo>
                  <a:pt x="336549" y="285241"/>
                </a:moveTo>
                <a:lnTo>
                  <a:pt x="336930" y="285368"/>
                </a:lnTo>
                <a:lnTo>
                  <a:pt x="337098" y="285368"/>
                </a:lnTo>
                <a:lnTo>
                  <a:pt x="336549" y="285241"/>
                </a:lnTo>
                <a:close/>
              </a:path>
              <a:path w="473075" h="308610">
                <a:moveTo>
                  <a:pt x="323087" y="281304"/>
                </a:moveTo>
                <a:lnTo>
                  <a:pt x="323341" y="281431"/>
                </a:lnTo>
                <a:lnTo>
                  <a:pt x="323520" y="281431"/>
                </a:lnTo>
                <a:lnTo>
                  <a:pt x="323087" y="281304"/>
                </a:lnTo>
                <a:close/>
              </a:path>
              <a:path w="473075" h="308610">
                <a:moveTo>
                  <a:pt x="309569" y="276732"/>
                </a:moveTo>
                <a:lnTo>
                  <a:pt x="309879" y="276859"/>
                </a:lnTo>
                <a:lnTo>
                  <a:pt x="309569" y="276732"/>
                </a:lnTo>
                <a:close/>
              </a:path>
              <a:path w="473075" h="308610">
                <a:moveTo>
                  <a:pt x="295909" y="271144"/>
                </a:moveTo>
                <a:lnTo>
                  <a:pt x="296163" y="271271"/>
                </a:lnTo>
                <a:lnTo>
                  <a:pt x="295909" y="271144"/>
                </a:lnTo>
                <a:close/>
              </a:path>
              <a:path w="473075" h="308610">
                <a:moveTo>
                  <a:pt x="281952" y="264667"/>
                </a:moveTo>
                <a:lnTo>
                  <a:pt x="281812" y="264667"/>
                </a:lnTo>
                <a:lnTo>
                  <a:pt x="282193" y="264794"/>
                </a:lnTo>
                <a:lnTo>
                  <a:pt x="281952" y="264667"/>
                </a:lnTo>
                <a:close/>
              </a:path>
              <a:path w="473075" h="308610">
                <a:moveTo>
                  <a:pt x="267883" y="257174"/>
                </a:moveTo>
                <a:lnTo>
                  <a:pt x="267715" y="257174"/>
                </a:lnTo>
                <a:lnTo>
                  <a:pt x="268096" y="257301"/>
                </a:lnTo>
                <a:lnTo>
                  <a:pt x="267883" y="257174"/>
                </a:lnTo>
                <a:close/>
              </a:path>
              <a:path w="473075" h="308610">
                <a:moveTo>
                  <a:pt x="253430" y="248538"/>
                </a:moveTo>
                <a:lnTo>
                  <a:pt x="253618" y="248665"/>
                </a:lnTo>
                <a:lnTo>
                  <a:pt x="253430" y="248538"/>
                </a:lnTo>
                <a:close/>
              </a:path>
              <a:path w="473075" h="308610">
                <a:moveTo>
                  <a:pt x="238967" y="238759"/>
                </a:moveTo>
                <a:lnTo>
                  <a:pt x="239140" y="238886"/>
                </a:lnTo>
                <a:lnTo>
                  <a:pt x="238967" y="238759"/>
                </a:lnTo>
                <a:close/>
              </a:path>
              <a:path w="473075" h="308610">
                <a:moveTo>
                  <a:pt x="224408" y="228091"/>
                </a:moveTo>
                <a:lnTo>
                  <a:pt x="224582" y="228218"/>
                </a:lnTo>
                <a:lnTo>
                  <a:pt x="224408" y="228091"/>
                </a:lnTo>
                <a:close/>
              </a:path>
              <a:path w="473075" h="308610">
                <a:moveTo>
                  <a:pt x="209803" y="216407"/>
                </a:moveTo>
                <a:lnTo>
                  <a:pt x="209930" y="216534"/>
                </a:lnTo>
                <a:lnTo>
                  <a:pt x="209803" y="216407"/>
                </a:lnTo>
                <a:close/>
              </a:path>
              <a:path w="473075" h="308610">
                <a:moveTo>
                  <a:pt x="195071" y="203834"/>
                </a:moveTo>
                <a:lnTo>
                  <a:pt x="195198" y="203961"/>
                </a:lnTo>
                <a:lnTo>
                  <a:pt x="195071" y="203834"/>
                </a:lnTo>
                <a:close/>
              </a:path>
              <a:path w="473075" h="308610">
                <a:moveTo>
                  <a:pt x="180339" y="190245"/>
                </a:moveTo>
                <a:lnTo>
                  <a:pt x="180466" y="190372"/>
                </a:lnTo>
                <a:lnTo>
                  <a:pt x="180339" y="190245"/>
                </a:lnTo>
                <a:close/>
              </a:path>
              <a:path w="473075" h="308610">
                <a:moveTo>
                  <a:pt x="165372" y="176039"/>
                </a:moveTo>
                <a:close/>
              </a:path>
              <a:path w="473075" h="308610">
                <a:moveTo>
                  <a:pt x="165355" y="176021"/>
                </a:moveTo>
                <a:close/>
              </a:path>
              <a:path w="473075" h="308610">
                <a:moveTo>
                  <a:pt x="150367" y="160908"/>
                </a:moveTo>
                <a:close/>
              </a:path>
              <a:path w="473075" h="308610">
                <a:moveTo>
                  <a:pt x="119760" y="128523"/>
                </a:moveTo>
                <a:close/>
              </a:path>
              <a:path w="473075" h="308610">
                <a:moveTo>
                  <a:pt x="104139" y="111251"/>
                </a:moveTo>
                <a:close/>
              </a:path>
              <a:path w="473075" h="308610">
                <a:moveTo>
                  <a:pt x="0" y="0"/>
                </a:moveTo>
                <a:lnTo>
                  <a:pt x="20319" y="82676"/>
                </a:lnTo>
                <a:lnTo>
                  <a:pt x="44547" y="62107"/>
                </a:lnTo>
                <a:lnTo>
                  <a:pt x="36321" y="52450"/>
                </a:lnTo>
                <a:lnTo>
                  <a:pt x="45973" y="44195"/>
                </a:lnTo>
                <a:lnTo>
                  <a:pt x="65644" y="44195"/>
                </a:lnTo>
                <a:lnTo>
                  <a:pt x="78358" y="33400"/>
                </a:lnTo>
                <a:lnTo>
                  <a:pt x="0" y="0"/>
                </a:lnTo>
                <a:close/>
              </a:path>
              <a:path w="473075" h="308610">
                <a:moveTo>
                  <a:pt x="72262" y="74929"/>
                </a:moveTo>
                <a:close/>
              </a:path>
              <a:path w="473075" h="308610">
                <a:moveTo>
                  <a:pt x="45973" y="44195"/>
                </a:moveTo>
                <a:lnTo>
                  <a:pt x="36321" y="52450"/>
                </a:lnTo>
                <a:lnTo>
                  <a:pt x="44547" y="62107"/>
                </a:lnTo>
                <a:lnTo>
                  <a:pt x="54229" y="53887"/>
                </a:lnTo>
                <a:lnTo>
                  <a:pt x="45973" y="44195"/>
                </a:lnTo>
                <a:close/>
              </a:path>
              <a:path w="473075" h="308610">
                <a:moveTo>
                  <a:pt x="65644" y="44195"/>
                </a:moveTo>
                <a:lnTo>
                  <a:pt x="45973" y="44195"/>
                </a:lnTo>
                <a:lnTo>
                  <a:pt x="54229" y="53887"/>
                </a:lnTo>
                <a:lnTo>
                  <a:pt x="65644" y="441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8881" y="2826716"/>
            <a:ext cx="678180" cy="712470"/>
          </a:xfrm>
          <a:custGeom>
            <a:avLst/>
            <a:gdLst/>
            <a:ahLst/>
            <a:cxnLst/>
            <a:rect l="l" t="t" r="r" b="b"/>
            <a:pathLst>
              <a:path w="678179" h="712470">
                <a:moveTo>
                  <a:pt x="40483" y="0"/>
                </a:moveTo>
                <a:lnTo>
                  <a:pt x="8412" y="36468"/>
                </a:lnTo>
                <a:lnTo>
                  <a:pt x="0" y="52839"/>
                </a:lnTo>
                <a:lnTo>
                  <a:pt x="294356" y="362839"/>
                </a:lnTo>
                <a:lnTo>
                  <a:pt x="294011" y="368282"/>
                </a:lnTo>
                <a:lnTo>
                  <a:pt x="289613" y="378597"/>
                </a:lnTo>
                <a:lnTo>
                  <a:pt x="282933" y="391747"/>
                </a:lnTo>
                <a:lnTo>
                  <a:pt x="275745" y="405694"/>
                </a:lnTo>
                <a:lnTo>
                  <a:pt x="269820" y="418402"/>
                </a:lnTo>
                <a:lnTo>
                  <a:pt x="266929" y="427833"/>
                </a:lnTo>
                <a:lnTo>
                  <a:pt x="272859" y="429260"/>
                </a:lnTo>
                <a:lnTo>
                  <a:pt x="282920" y="426105"/>
                </a:lnTo>
                <a:lnTo>
                  <a:pt x="295412" y="420068"/>
                </a:lnTo>
                <a:lnTo>
                  <a:pt x="308633" y="412849"/>
                </a:lnTo>
                <a:lnTo>
                  <a:pt x="320881" y="406148"/>
                </a:lnTo>
                <a:lnTo>
                  <a:pt x="330455" y="401664"/>
                </a:lnTo>
                <a:lnTo>
                  <a:pt x="366112" y="432688"/>
                </a:lnTo>
                <a:lnTo>
                  <a:pt x="396090" y="463915"/>
                </a:lnTo>
                <a:lnTo>
                  <a:pt x="425705" y="494867"/>
                </a:lnTo>
                <a:lnTo>
                  <a:pt x="455075" y="525636"/>
                </a:lnTo>
                <a:lnTo>
                  <a:pt x="484319" y="556311"/>
                </a:lnTo>
                <a:lnTo>
                  <a:pt x="498931" y="571642"/>
                </a:lnTo>
                <a:lnTo>
                  <a:pt x="513557" y="586983"/>
                </a:lnTo>
                <a:lnTo>
                  <a:pt x="542906" y="617743"/>
                </a:lnTo>
                <a:lnTo>
                  <a:pt x="572485" y="648681"/>
                </a:lnTo>
                <a:lnTo>
                  <a:pt x="602414" y="679888"/>
                </a:lnTo>
                <a:lnTo>
                  <a:pt x="632811" y="711454"/>
                </a:lnTo>
                <a:lnTo>
                  <a:pt x="637046" y="712269"/>
                </a:lnTo>
                <a:lnTo>
                  <a:pt x="644259" y="709713"/>
                </a:lnTo>
                <a:lnTo>
                  <a:pt x="653890" y="704152"/>
                </a:lnTo>
                <a:lnTo>
                  <a:pt x="665376" y="695947"/>
                </a:lnTo>
                <a:lnTo>
                  <a:pt x="678156" y="6854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19418" y="2983434"/>
            <a:ext cx="1341119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22621" y="1950162"/>
            <a:ext cx="1336548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83781" y="3586938"/>
            <a:ext cx="1517903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60136" y="3242514"/>
            <a:ext cx="121920" cy="219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326654" y="3973144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支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持向量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517366" y="1864769"/>
            <a:ext cx="950976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956047" y="4184083"/>
            <a:ext cx="2286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15265" algn="l"/>
              </a:tabLst>
            </a:pPr>
            <a:r>
              <a:rPr sz="2200" u="heavy" spc="-10" dirty="0"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964437" y="2786838"/>
            <a:ext cx="1589531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0356" y="2295982"/>
            <a:ext cx="2012314" cy="869950"/>
          </a:xfrm>
          <a:custGeom>
            <a:avLst/>
            <a:gdLst/>
            <a:ahLst/>
            <a:cxnLst/>
            <a:rect l="l" t="t" r="r" b="b"/>
            <a:pathLst>
              <a:path w="2012314" h="869950">
                <a:moveTo>
                  <a:pt x="1648605" y="385444"/>
                </a:moveTo>
                <a:lnTo>
                  <a:pt x="1631823" y="385444"/>
                </a:lnTo>
                <a:lnTo>
                  <a:pt x="1658874" y="416686"/>
                </a:lnTo>
                <a:lnTo>
                  <a:pt x="1685798" y="448436"/>
                </a:lnTo>
                <a:lnTo>
                  <a:pt x="1685670" y="448436"/>
                </a:lnTo>
                <a:lnTo>
                  <a:pt x="1712468" y="481075"/>
                </a:lnTo>
                <a:lnTo>
                  <a:pt x="1739138" y="514222"/>
                </a:lnTo>
                <a:lnTo>
                  <a:pt x="1765681" y="548131"/>
                </a:lnTo>
                <a:lnTo>
                  <a:pt x="1792096" y="582421"/>
                </a:lnTo>
                <a:lnTo>
                  <a:pt x="1844928" y="652652"/>
                </a:lnTo>
                <a:lnTo>
                  <a:pt x="1897380" y="724026"/>
                </a:lnTo>
                <a:lnTo>
                  <a:pt x="1949703" y="796543"/>
                </a:lnTo>
                <a:lnTo>
                  <a:pt x="2001901" y="869441"/>
                </a:lnTo>
                <a:lnTo>
                  <a:pt x="2012314" y="862075"/>
                </a:lnTo>
                <a:lnTo>
                  <a:pt x="1907667" y="716533"/>
                </a:lnTo>
                <a:lnTo>
                  <a:pt x="1855089" y="645032"/>
                </a:lnTo>
                <a:lnTo>
                  <a:pt x="1802257" y="574674"/>
                </a:lnTo>
                <a:lnTo>
                  <a:pt x="1775714" y="540257"/>
                </a:lnTo>
                <a:lnTo>
                  <a:pt x="1749044" y="506348"/>
                </a:lnTo>
                <a:lnTo>
                  <a:pt x="1722246" y="473074"/>
                </a:lnTo>
                <a:lnTo>
                  <a:pt x="1695450" y="440308"/>
                </a:lnTo>
                <a:lnTo>
                  <a:pt x="1668399" y="408304"/>
                </a:lnTo>
                <a:lnTo>
                  <a:pt x="1648605" y="385444"/>
                </a:lnTo>
                <a:close/>
              </a:path>
              <a:path w="2012314" h="869950">
                <a:moveTo>
                  <a:pt x="1844802" y="652525"/>
                </a:moveTo>
                <a:close/>
              </a:path>
              <a:path w="2012314" h="869950">
                <a:moveTo>
                  <a:pt x="72389" y="330707"/>
                </a:moveTo>
                <a:lnTo>
                  <a:pt x="0" y="452881"/>
                </a:lnTo>
                <a:lnTo>
                  <a:pt x="141096" y="437514"/>
                </a:lnTo>
                <a:lnTo>
                  <a:pt x="79879" y="416940"/>
                </a:lnTo>
                <a:lnTo>
                  <a:pt x="67437" y="416940"/>
                </a:lnTo>
                <a:lnTo>
                  <a:pt x="60578" y="406272"/>
                </a:lnTo>
                <a:lnTo>
                  <a:pt x="64842" y="403548"/>
                </a:lnTo>
                <a:lnTo>
                  <a:pt x="72389" y="330707"/>
                </a:lnTo>
                <a:close/>
              </a:path>
              <a:path w="2012314" h="869950">
                <a:moveTo>
                  <a:pt x="64007" y="411606"/>
                </a:moveTo>
                <a:lnTo>
                  <a:pt x="67437" y="416940"/>
                </a:lnTo>
                <a:lnTo>
                  <a:pt x="71725" y="414200"/>
                </a:lnTo>
                <a:lnTo>
                  <a:pt x="64007" y="411606"/>
                </a:lnTo>
                <a:close/>
              </a:path>
              <a:path w="2012314" h="869950">
                <a:moveTo>
                  <a:pt x="71725" y="414200"/>
                </a:moveTo>
                <a:lnTo>
                  <a:pt x="67437" y="416940"/>
                </a:lnTo>
                <a:lnTo>
                  <a:pt x="79879" y="416940"/>
                </a:lnTo>
                <a:lnTo>
                  <a:pt x="71725" y="414200"/>
                </a:lnTo>
                <a:close/>
              </a:path>
              <a:path w="2012314" h="869950">
                <a:moveTo>
                  <a:pt x="1658746" y="416559"/>
                </a:moveTo>
                <a:lnTo>
                  <a:pt x="1658874" y="416686"/>
                </a:lnTo>
                <a:lnTo>
                  <a:pt x="1658746" y="416559"/>
                </a:lnTo>
                <a:close/>
              </a:path>
              <a:path w="2012314" h="869950">
                <a:moveTo>
                  <a:pt x="987044" y="0"/>
                </a:moveTo>
                <a:lnTo>
                  <a:pt x="920750" y="4444"/>
                </a:lnTo>
                <a:lnTo>
                  <a:pt x="853313" y="14985"/>
                </a:lnTo>
                <a:lnTo>
                  <a:pt x="785113" y="31368"/>
                </a:lnTo>
                <a:lnTo>
                  <a:pt x="716153" y="52831"/>
                </a:lnTo>
                <a:lnTo>
                  <a:pt x="646303" y="78866"/>
                </a:lnTo>
                <a:lnTo>
                  <a:pt x="611123" y="93598"/>
                </a:lnTo>
                <a:lnTo>
                  <a:pt x="575817" y="109346"/>
                </a:lnTo>
                <a:lnTo>
                  <a:pt x="540385" y="125856"/>
                </a:lnTo>
                <a:lnTo>
                  <a:pt x="504697" y="143382"/>
                </a:lnTo>
                <a:lnTo>
                  <a:pt x="469010" y="161670"/>
                </a:lnTo>
                <a:lnTo>
                  <a:pt x="433069" y="180720"/>
                </a:lnTo>
                <a:lnTo>
                  <a:pt x="397128" y="200532"/>
                </a:lnTo>
                <a:lnTo>
                  <a:pt x="361061" y="220979"/>
                </a:lnTo>
                <a:lnTo>
                  <a:pt x="288544" y="263524"/>
                </a:lnTo>
                <a:lnTo>
                  <a:pt x="215773" y="307847"/>
                </a:lnTo>
                <a:lnTo>
                  <a:pt x="64842" y="403548"/>
                </a:lnTo>
                <a:lnTo>
                  <a:pt x="64007" y="411606"/>
                </a:lnTo>
                <a:lnTo>
                  <a:pt x="71725" y="414200"/>
                </a:lnTo>
                <a:lnTo>
                  <a:pt x="149732" y="364362"/>
                </a:lnTo>
                <a:lnTo>
                  <a:pt x="222503" y="318642"/>
                </a:lnTo>
                <a:lnTo>
                  <a:pt x="222711" y="318642"/>
                </a:lnTo>
                <a:lnTo>
                  <a:pt x="295148" y="274319"/>
                </a:lnTo>
                <a:lnTo>
                  <a:pt x="331215" y="252983"/>
                </a:lnTo>
                <a:lnTo>
                  <a:pt x="367411" y="231901"/>
                </a:lnTo>
                <a:lnTo>
                  <a:pt x="367634" y="231901"/>
                </a:lnTo>
                <a:lnTo>
                  <a:pt x="403351" y="211581"/>
                </a:lnTo>
                <a:lnTo>
                  <a:pt x="439166" y="191896"/>
                </a:lnTo>
                <a:lnTo>
                  <a:pt x="474979" y="172846"/>
                </a:lnTo>
                <a:lnTo>
                  <a:pt x="510413" y="154812"/>
                </a:lnTo>
                <a:lnTo>
                  <a:pt x="545972" y="137286"/>
                </a:lnTo>
                <a:lnTo>
                  <a:pt x="545845" y="137286"/>
                </a:lnTo>
                <a:lnTo>
                  <a:pt x="581151" y="120903"/>
                </a:lnTo>
                <a:lnTo>
                  <a:pt x="616331" y="105155"/>
                </a:lnTo>
                <a:lnTo>
                  <a:pt x="651129" y="90677"/>
                </a:lnTo>
                <a:lnTo>
                  <a:pt x="651001" y="90677"/>
                </a:lnTo>
                <a:lnTo>
                  <a:pt x="685800" y="77088"/>
                </a:lnTo>
                <a:lnTo>
                  <a:pt x="686026" y="77088"/>
                </a:lnTo>
                <a:lnTo>
                  <a:pt x="720344" y="64769"/>
                </a:lnTo>
                <a:lnTo>
                  <a:pt x="720216" y="64769"/>
                </a:lnTo>
                <a:lnTo>
                  <a:pt x="754634" y="53466"/>
                </a:lnTo>
                <a:lnTo>
                  <a:pt x="754939" y="53466"/>
                </a:lnTo>
                <a:lnTo>
                  <a:pt x="788669" y="43560"/>
                </a:lnTo>
                <a:lnTo>
                  <a:pt x="788416" y="43560"/>
                </a:lnTo>
                <a:lnTo>
                  <a:pt x="822451" y="34797"/>
                </a:lnTo>
                <a:lnTo>
                  <a:pt x="822770" y="34797"/>
                </a:lnTo>
                <a:lnTo>
                  <a:pt x="855979" y="27431"/>
                </a:lnTo>
                <a:lnTo>
                  <a:pt x="856424" y="27431"/>
                </a:lnTo>
                <a:lnTo>
                  <a:pt x="889254" y="21462"/>
                </a:lnTo>
                <a:lnTo>
                  <a:pt x="889950" y="21462"/>
                </a:lnTo>
                <a:lnTo>
                  <a:pt x="922273" y="17144"/>
                </a:lnTo>
                <a:lnTo>
                  <a:pt x="922019" y="17144"/>
                </a:lnTo>
                <a:lnTo>
                  <a:pt x="955039" y="14096"/>
                </a:lnTo>
                <a:lnTo>
                  <a:pt x="954659" y="14096"/>
                </a:lnTo>
                <a:lnTo>
                  <a:pt x="987385" y="12701"/>
                </a:lnTo>
                <a:lnTo>
                  <a:pt x="1121237" y="12699"/>
                </a:lnTo>
                <a:lnTo>
                  <a:pt x="1116330" y="11556"/>
                </a:lnTo>
                <a:lnTo>
                  <a:pt x="1084453" y="5968"/>
                </a:lnTo>
                <a:lnTo>
                  <a:pt x="1052322" y="2158"/>
                </a:lnTo>
                <a:lnTo>
                  <a:pt x="1019810" y="253"/>
                </a:lnTo>
                <a:lnTo>
                  <a:pt x="987044" y="0"/>
                </a:lnTo>
                <a:close/>
              </a:path>
              <a:path w="2012314" h="869950">
                <a:moveTo>
                  <a:pt x="64842" y="403548"/>
                </a:moveTo>
                <a:lnTo>
                  <a:pt x="60578" y="406272"/>
                </a:lnTo>
                <a:lnTo>
                  <a:pt x="64007" y="411606"/>
                </a:lnTo>
                <a:lnTo>
                  <a:pt x="64842" y="403548"/>
                </a:lnTo>
                <a:close/>
              </a:path>
              <a:path w="2012314" h="869950">
                <a:moveTo>
                  <a:pt x="1567587" y="297306"/>
                </a:moveTo>
                <a:lnTo>
                  <a:pt x="1549908" y="297306"/>
                </a:lnTo>
                <a:lnTo>
                  <a:pt x="1550035" y="297433"/>
                </a:lnTo>
                <a:lnTo>
                  <a:pt x="1577467" y="325881"/>
                </a:lnTo>
                <a:lnTo>
                  <a:pt x="1577339" y="325881"/>
                </a:lnTo>
                <a:lnTo>
                  <a:pt x="1604772" y="355218"/>
                </a:lnTo>
                <a:lnTo>
                  <a:pt x="1604645" y="355218"/>
                </a:lnTo>
                <a:lnTo>
                  <a:pt x="1631823" y="385571"/>
                </a:lnTo>
                <a:lnTo>
                  <a:pt x="1648605" y="385444"/>
                </a:lnTo>
                <a:lnTo>
                  <a:pt x="1641348" y="377062"/>
                </a:lnTo>
                <a:lnTo>
                  <a:pt x="1614170" y="346709"/>
                </a:lnTo>
                <a:lnTo>
                  <a:pt x="1586611" y="317118"/>
                </a:lnTo>
                <a:lnTo>
                  <a:pt x="1567587" y="297306"/>
                </a:lnTo>
                <a:close/>
              </a:path>
              <a:path w="2012314" h="869950">
                <a:moveTo>
                  <a:pt x="222711" y="318642"/>
                </a:moveTo>
                <a:lnTo>
                  <a:pt x="222503" y="318642"/>
                </a:lnTo>
                <a:lnTo>
                  <a:pt x="222711" y="318642"/>
                </a:lnTo>
                <a:close/>
              </a:path>
              <a:path w="2012314" h="869950">
                <a:moveTo>
                  <a:pt x="1549922" y="297321"/>
                </a:moveTo>
                <a:close/>
              </a:path>
              <a:path w="2012314" h="869950">
                <a:moveTo>
                  <a:pt x="1540339" y="269874"/>
                </a:moveTo>
                <a:lnTo>
                  <a:pt x="1522349" y="269874"/>
                </a:lnTo>
                <a:lnTo>
                  <a:pt x="1549922" y="297321"/>
                </a:lnTo>
                <a:lnTo>
                  <a:pt x="1567587" y="297306"/>
                </a:lnTo>
                <a:lnTo>
                  <a:pt x="1559052" y="288416"/>
                </a:lnTo>
                <a:lnTo>
                  <a:pt x="1540339" y="269874"/>
                </a:lnTo>
                <a:close/>
              </a:path>
              <a:path w="2012314" h="869950">
                <a:moveTo>
                  <a:pt x="295235" y="274319"/>
                </a:moveTo>
                <a:lnTo>
                  <a:pt x="295020" y="274446"/>
                </a:lnTo>
                <a:lnTo>
                  <a:pt x="295235" y="274319"/>
                </a:lnTo>
                <a:close/>
              </a:path>
              <a:path w="2012314" h="869950">
                <a:moveTo>
                  <a:pt x="1512924" y="243458"/>
                </a:moveTo>
                <a:lnTo>
                  <a:pt x="1494536" y="243458"/>
                </a:lnTo>
                <a:lnTo>
                  <a:pt x="1522349" y="270001"/>
                </a:lnTo>
                <a:lnTo>
                  <a:pt x="1540339" y="269874"/>
                </a:lnTo>
                <a:lnTo>
                  <a:pt x="1531239" y="260857"/>
                </a:lnTo>
                <a:lnTo>
                  <a:pt x="1512924" y="243458"/>
                </a:lnTo>
                <a:close/>
              </a:path>
              <a:path w="2012314" h="869950">
                <a:moveTo>
                  <a:pt x="1485545" y="218312"/>
                </a:moveTo>
                <a:lnTo>
                  <a:pt x="1466595" y="218312"/>
                </a:lnTo>
                <a:lnTo>
                  <a:pt x="1494663" y="243585"/>
                </a:lnTo>
                <a:lnTo>
                  <a:pt x="1494536" y="243458"/>
                </a:lnTo>
                <a:lnTo>
                  <a:pt x="1512924" y="243458"/>
                </a:lnTo>
                <a:lnTo>
                  <a:pt x="1503299" y="234314"/>
                </a:lnTo>
                <a:lnTo>
                  <a:pt x="1485545" y="218312"/>
                </a:lnTo>
                <a:close/>
              </a:path>
              <a:path w="2012314" h="869950">
                <a:moveTo>
                  <a:pt x="367634" y="231901"/>
                </a:moveTo>
                <a:lnTo>
                  <a:pt x="367411" y="231901"/>
                </a:lnTo>
                <a:lnTo>
                  <a:pt x="367411" y="232028"/>
                </a:lnTo>
                <a:lnTo>
                  <a:pt x="367634" y="231901"/>
                </a:lnTo>
                <a:close/>
              </a:path>
              <a:path w="2012314" h="869950">
                <a:moveTo>
                  <a:pt x="1457926" y="194182"/>
                </a:moveTo>
                <a:lnTo>
                  <a:pt x="1438402" y="194182"/>
                </a:lnTo>
                <a:lnTo>
                  <a:pt x="1466723" y="218439"/>
                </a:lnTo>
                <a:lnTo>
                  <a:pt x="1466595" y="218312"/>
                </a:lnTo>
                <a:lnTo>
                  <a:pt x="1485545" y="218312"/>
                </a:lnTo>
                <a:lnTo>
                  <a:pt x="1474977" y="208787"/>
                </a:lnTo>
                <a:lnTo>
                  <a:pt x="1457926" y="194182"/>
                </a:lnTo>
                <a:close/>
              </a:path>
              <a:path w="2012314" h="869950">
                <a:moveTo>
                  <a:pt x="1430255" y="171322"/>
                </a:moveTo>
                <a:lnTo>
                  <a:pt x="1410081" y="171322"/>
                </a:lnTo>
                <a:lnTo>
                  <a:pt x="1438529" y="194309"/>
                </a:lnTo>
                <a:lnTo>
                  <a:pt x="1438402" y="194182"/>
                </a:lnTo>
                <a:lnTo>
                  <a:pt x="1457926" y="194182"/>
                </a:lnTo>
                <a:lnTo>
                  <a:pt x="1446657" y="184530"/>
                </a:lnTo>
                <a:lnTo>
                  <a:pt x="1430255" y="171322"/>
                </a:lnTo>
                <a:close/>
              </a:path>
              <a:path w="2012314" h="869950">
                <a:moveTo>
                  <a:pt x="475101" y="172846"/>
                </a:moveTo>
                <a:lnTo>
                  <a:pt x="474853" y="172973"/>
                </a:lnTo>
                <a:lnTo>
                  <a:pt x="475101" y="172846"/>
                </a:lnTo>
                <a:close/>
              </a:path>
              <a:path w="2012314" h="869950">
                <a:moveTo>
                  <a:pt x="1402545" y="149859"/>
                </a:moveTo>
                <a:lnTo>
                  <a:pt x="1381506" y="149859"/>
                </a:lnTo>
                <a:lnTo>
                  <a:pt x="1410208" y="171449"/>
                </a:lnTo>
                <a:lnTo>
                  <a:pt x="1430255" y="171322"/>
                </a:lnTo>
                <a:lnTo>
                  <a:pt x="1417955" y="161416"/>
                </a:lnTo>
                <a:lnTo>
                  <a:pt x="1402545" y="149859"/>
                </a:lnTo>
                <a:close/>
              </a:path>
              <a:path w="2012314" h="869950">
                <a:moveTo>
                  <a:pt x="1292059" y="77977"/>
                </a:moveTo>
                <a:lnTo>
                  <a:pt x="1265046" y="77977"/>
                </a:lnTo>
                <a:lnTo>
                  <a:pt x="1265301" y="78104"/>
                </a:lnTo>
                <a:lnTo>
                  <a:pt x="1294764" y="93852"/>
                </a:lnTo>
                <a:lnTo>
                  <a:pt x="1323975" y="111124"/>
                </a:lnTo>
                <a:lnTo>
                  <a:pt x="1352931" y="129793"/>
                </a:lnTo>
                <a:lnTo>
                  <a:pt x="1381633" y="149986"/>
                </a:lnTo>
                <a:lnTo>
                  <a:pt x="1402545" y="149859"/>
                </a:lnTo>
                <a:lnTo>
                  <a:pt x="1388999" y="139699"/>
                </a:lnTo>
                <a:lnTo>
                  <a:pt x="1359916" y="119252"/>
                </a:lnTo>
                <a:lnTo>
                  <a:pt x="1330579" y="100202"/>
                </a:lnTo>
                <a:lnTo>
                  <a:pt x="1300861" y="82676"/>
                </a:lnTo>
                <a:lnTo>
                  <a:pt x="1292059" y="77977"/>
                </a:lnTo>
                <a:close/>
              </a:path>
              <a:path w="2012314" h="869950">
                <a:moveTo>
                  <a:pt x="1352677" y="129666"/>
                </a:moveTo>
                <a:lnTo>
                  <a:pt x="1352857" y="129793"/>
                </a:lnTo>
                <a:lnTo>
                  <a:pt x="1352677" y="129666"/>
                </a:lnTo>
                <a:close/>
              </a:path>
              <a:path w="2012314" h="869950">
                <a:moveTo>
                  <a:pt x="1323720" y="110997"/>
                </a:moveTo>
                <a:lnTo>
                  <a:pt x="1323918" y="111124"/>
                </a:lnTo>
                <a:lnTo>
                  <a:pt x="1323720" y="110997"/>
                </a:lnTo>
                <a:close/>
              </a:path>
              <a:path w="2012314" h="869950">
                <a:moveTo>
                  <a:pt x="616381" y="105155"/>
                </a:moveTo>
                <a:lnTo>
                  <a:pt x="616076" y="105282"/>
                </a:lnTo>
                <a:lnTo>
                  <a:pt x="616381" y="105155"/>
                </a:lnTo>
                <a:close/>
              </a:path>
              <a:path w="2012314" h="869950">
                <a:moveTo>
                  <a:pt x="1294511" y="93725"/>
                </a:moveTo>
                <a:lnTo>
                  <a:pt x="1294726" y="93852"/>
                </a:lnTo>
                <a:lnTo>
                  <a:pt x="1294511" y="93725"/>
                </a:lnTo>
                <a:close/>
              </a:path>
              <a:path w="2012314" h="869950">
                <a:moveTo>
                  <a:pt x="1265131" y="78022"/>
                </a:moveTo>
                <a:lnTo>
                  <a:pt x="1265284" y="78104"/>
                </a:lnTo>
                <a:lnTo>
                  <a:pt x="1265131" y="78022"/>
                </a:lnTo>
                <a:close/>
              </a:path>
              <a:path w="2012314" h="869950">
                <a:moveTo>
                  <a:pt x="1264525" y="63626"/>
                </a:moveTo>
                <a:lnTo>
                  <a:pt x="1235329" y="63626"/>
                </a:lnTo>
                <a:lnTo>
                  <a:pt x="1265131" y="78022"/>
                </a:lnTo>
                <a:lnTo>
                  <a:pt x="1292059" y="77977"/>
                </a:lnTo>
                <a:lnTo>
                  <a:pt x="1270889" y="66674"/>
                </a:lnTo>
                <a:lnTo>
                  <a:pt x="1264525" y="63626"/>
                </a:lnTo>
                <a:close/>
              </a:path>
              <a:path w="2012314" h="869950">
                <a:moveTo>
                  <a:pt x="686026" y="77088"/>
                </a:moveTo>
                <a:lnTo>
                  <a:pt x="685800" y="77088"/>
                </a:lnTo>
                <a:lnTo>
                  <a:pt x="685672" y="77215"/>
                </a:lnTo>
                <a:lnTo>
                  <a:pt x="686026" y="77088"/>
                </a:lnTo>
                <a:close/>
              </a:path>
              <a:path w="2012314" h="869950">
                <a:moveTo>
                  <a:pt x="1238238" y="51180"/>
                </a:moveTo>
                <a:lnTo>
                  <a:pt x="1205357" y="51180"/>
                </a:lnTo>
                <a:lnTo>
                  <a:pt x="1235583" y="63753"/>
                </a:lnTo>
                <a:lnTo>
                  <a:pt x="1235329" y="63626"/>
                </a:lnTo>
                <a:lnTo>
                  <a:pt x="1264525" y="63626"/>
                </a:lnTo>
                <a:lnTo>
                  <a:pt x="1240663" y="52196"/>
                </a:lnTo>
                <a:lnTo>
                  <a:pt x="1238238" y="51180"/>
                </a:lnTo>
                <a:close/>
              </a:path>
              <a:path w="2012314" h="869950">
                <a:moveTo>
                  <a:pt x="754939" y="53466"/>
                </a:moveTo>
                <a:lnTo>
                  <a:pt x="754634" y="53466"/>
                </a:lnTo>
                <a:lnTo>
                  <a:pt x="754507" y="53593"/>
                </a:lnTo>
                <a:lnTo>
                  <a:pt x="754939" y="53466"/>
                </a:lnTo>
                <a:close/>
              </a:path>
              <a:path w="2012314" h="869950">
                <a:moveTo>
                  <a:pt x="1212177" y="40258"/>
                </a:moveTo>
                <a:lnTo>
                  <a:pt x="1175004" y="40258"/>
                </a:lnTo>
                <a:lnTo>
                  <a:pt x="1175385" y="40385"/>
                </a:lnTo>
                <a:lnTo>
                  <a:pt x="1205611" y="51307"/>
                </a:lnTo>
                <a:lnTo>
                  <a:pt x="1205357" y="51180"/>
                </a:lnTo>
                <a:lnTo>
                  <a:pt x="1238238" y="51180"/>
                </a:lnTo>
                <a:lnTo>
                  <a:pt x="1212177" y="40258"/>
                </a:lnTo>
                <a:close/>
              </a:path>
              <a:path w="2012314" h="869950">
                <a:moveTo>
                  <a:pt x="1175211" y="40333"/>
                </a:moveTo>
                <a:lnTo>
                  <a:pt x="1175355" y="40385"/>
                </a:lnTo>
                <a:lnTo>
                  <a:pt x="1175211" y="40333"/>
                </a:lnTo>
                <a:close/>
              </a:path>
              <a:path w="2012314" h="869950">
                <a:moveTo>
                  <a:pt x="1186998" y="31114"/>
                </a:moveTo>
                <a:lnTo>
                  <a:pt x="1144523" y="31114"/>
                </a:lnTo>
                <a:lnTo>
                  <a:pt x="1175211" y="40333"/>
                </a:lnTo>
                <a:lnTo>
                  <a:pt x="1175004" y="40258"/>
                </a:lnTo>
                <a:lnTo>
                  <a:pt x="1212177" y="40258"/>
                </a:lnTo>
                <a:lnTo>
                  <a:pt x="1210056" y="39369"/>
                </a:lnTo>
                <a:lnTo>
                  <a:pt x="1186998" y="31114"/>
                </a:lnTo>
                <a:close/>
              </a:path>
              <a:path w="2012314" h="869950">
                <a:moveTo>
                  <a:pt x="822770" y="34797"/>
                </a:moveTo>
                <a:lnTo>
                  <a:pt x="822451" y="34797"/>
                </a:lnTo>
                <a:lnTo>
                  <a:pt x="822197" y="34924"/>
                </a:lnTo>
                <a:lnTo>
                  <a:pt x="822770" y="34797"/>
                </a:lnTo>
                <a:close/>
              </a:path>
              <a:path w="2012314" h="869950">
                <a:moveTo>
                  <a:pt x="1164418" y="23875"/>
                </a:moveTo>
                <a:lnTo>
                  <a:pt x="1113663" y="23875"/>
                </a:lnTo>
                <a:lnTo>
                  <a:pt x="1144905" y="31241"/>
                </a:lnTo>
                <a:lnTo>
                  <a:pt x="1144523" y="31114"/>
                </a:lnTo>
                <a:lnTo>
                  <a:pt x="1186998" y="31114"/>
                </a:lnTo>
                <a:lnTo>
                  <a:pt x="1179195" y="28320"/>
                </a:lnTo>
                <a:lnTo>
                  <a:pt x="1164418" y="23875"/>
                </a:lnTo>
                <a:close/>
              </a:path>
              <a:path w="2012314" h="869950">
                <a:moveTo>
                  <a:pt x="856424" y="27431"/>
                </a:moveTo>
                <a:lnTo>
                  <a:pt x="855979" y="27431"/>
                </a:lnTo>
                <a:lnTo>
                  <a:pt x="855726" y="27558"/>
                </a:lnTo>
                <a:lnTo>
                  <a:pt x="856424" y="27431"/>
                </a:lnTo>
                <a:close/>
              </a:path>
              <a:path w="2012314" h="869950">
                <a:moveTo>
                  <a:pt x="1145772" y="18414"/>
                </a:moveTo>
                <a:lnTo>
                  <a:pt x="1082420" y="18414"/>
                </a:lnTo>
                <a:lnTo>
                  <a:pt x="1114044" y="24002"/>
                </a:lnTo>
                <a:lnTo>
                  <a:pt x="1113663" y="23875"/>
                </a:lnTo>
                <a:lnTo>
                  <a:pt x="1164418" y="23875"/>
                </a:lnTo>
                <a:lnTo>
                  <a:pt x="1147953" y="18922"/>
                </a:lnTo>
                <a:lnTo>
                  <a:pt x="1145772" y="18414"/>
                </a:lnTo>
                <a:close/>
              </a:path>
              <a:path w="2012314" h="869950">
                <a:moveTo>
                  <a:pt x="889950" y="21462"/>
                </a:moveTo>
                <a:lnTo>
                  <a:pt x="889254" y="21462"/>
                </a:lnTo>
                <a:lnTo>
                  <a:pt x="889000" y="21589"/>
                </a:lnTo>
                <a:lnTo>
                  <a:pt x="889950" y="21462"/>
                </a:lnTo>
                <a:close/>
              </a:path>
              <a:path w="2012314" h="869950">
                <a:moveTo>
                  <a:pt x="1121237" y="12699"/>
                </a:moveTo>
                <a:lnTo>
                  <a:pt x="987385" y="12701"/>
                </a:lnTo>
                <a:lnTo>
                  <a:pt x="1019556" y="12953"/>
                </a:lnTo>
                <a:lnTo>
                  <a:pt x="1019175" y="12953"/>
                </a:lnTo>
                <a:lnTo>
                  <a:pt x="1051433" y="14858"/>
                </a:lnTo>
                <a:lnTo>
                  <a:pt x="1051052" y="14858"/>
                </a:lnTo>
                <a:lnTo>
                  <a:pt x="1082802" y="18541"/>
                </a:lnTo>
                <a:lnTo>
                  <a:pt x="1082420" y="18414"/>
                </a:lnTo>
                <a:lnTo>
                  <a:pt x="1145772" y="18414"/>
                </a:lnTo>
                <a:lnTo>
                  <a:pt x="1121237" y="12699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矩形 13"/>
          <p:cNvSpPr>
            <a:spLocks noChangeArrowheads="1"/>
          </p:cNvSpPr>
          <p:nvPr/>
        </p:nvSpPr>
        <p:spPr bwMode="auto">
          <a:xfrm>
            <a:off x="9257994" y="1991167"/>
            <a:ext cx="927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2000">
                <a:solidFill>
                  <a:srgbClr val="00CC00"/>
                </a:solidFill>
              </a:rPr>
              <a:t>Why?</a:t>
            </a:r>
          </a:p>
        </p:txBody>
      </p:sp>
      <p:sp>
        <p:nvSpPr>
          <p:cNvPr id="72" name="object 8"/>
          <p:cNvSpPr/>
          <p:nvPr/>
        </p:nvSpPr>
        <p:spPr>
          <a:xfrm>
            <a:off x="5481828" y="3498547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743712" y="377952"/>
                </a:moveTo>
                <a:lnTo>
                  <a:pt x="0" y="377952"/>
                </a:lnTo>
                <a:lnTo>
                  <a:pt x="371856" y="749808"/>
                </a:lnTo>
                <a:lnTo>
                  <a:pt x="743712" y="377952"/>
                </a:lnTo>
                <a:close/>
              </a:path>
              <a:path w="744220" h="749935">
                <a:moveTo>
                  <a:pt x="557784" y="0"/>
                </a:moveTo>
                <a:lnTo>
                  <a:pt x="185928" y="0"/>
                </a:lnTo>
                <a:lnTo>
                  <a:pt x="185928" y="377952"/>
                </a:lnTo>
                <a:lnTo>
                  <a:pt x="557784" y="377952"/>
                </a:lnTo>
                <a:lnTo>
                  <a:pt x="55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86707" y="2475180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5"/>
                </a:moveTo>
                <a:lnTo>
                  <a:pt x="2466721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75" name="直线箭头连接符 74"/>
          <p:cNvCxnSpPr>
            <a:stCxn id="65" idx="3"/>
          </p:cNvCxnSpPr>
          <p:nvPr/>
        </p:nvCxnSpPr>
        <p:spPr>
          <a:xfrm flipV="1">
            <a:off x="3469018" y="3863209"/>
            <a:ext cx="1765210" cy="279213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65" idx="3"/>
          </p:cNvCxnSpPr>
          <p:nvPr/>
        </p:nvCxnSpPr>
        <p:spPr>
          <a:xfrm>
            <a:off x="3469019" y="4142422"/>
            <a:ext cx="1982711" cy="383301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stCxn id="65" idx="3"/>
          </p:cNvCxnSpPr>
          <p:nvPr/>
        </p:nvCxnSpPr>
        <p:spPr>
          <a:xfrm flipV="1">
            <a:off x="3469019" y="3994377"/>
            <a:ext cx="2645715" cy="148045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0"/>
          <p:cNvSpPr/>
          <p:nvPr/>
        </p:nvSpPr>
        <p:spPr>
          <a:xfrm>
            <a:off x="5562600" y="2705304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6401" y="277083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2"/>
          <p:cNvSpPr/>
          <p:nvPr/>
        </p:nvSpPr>
        <p:spPr>
          <a:xfrm>
            <a:off x="5487672" y="2670671"/>
            <a:ext cx="170812" cy="181698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矩形 75"/>
          <p:cNvSpPr/>
          <p:nvPr/>
        </p:nvSpPr>
        <p:spPr>
          <a:xfrm>
            <a:off x="3711020" y="54672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 sz="2000">
              <a:solidFill>
                <a:srgbClr val="1613FF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V="1">
            <a:off x="3994157" y="5050796"/>
            <a:ext cx="1144010" cy="416495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3985235" y="4649928"/>
            <a:ext cx="657314" cy="817363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bject 65"/>
          <p:cNvSpPr txBox="1"/>
          <p:nvPr/>
        </p:nvSpPr>
        <p:spPr>
          <a:xfrm>
            <a:off x="1635366" y="2287438"/>
            <a:ext cx="199992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200" spc="-20" dirty="0">
                <a:solidFill>
                  <a:srgbClr val="1613FF"/>
                </a:solidFill>
                <a:latin typeface="FangSong"/>
                <a:cs typeface="FangSong"/>
              </a:rPr>
              <a:t>点到直线的距离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36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8|6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4|7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TIMING" val="|89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7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2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7|9.6|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7|26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7|17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|31.7|46.2|19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3|31.7|4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1|3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8.1|44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0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7.6|14.6|10.4|12.8|11.9|1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7|11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9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48.6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6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38811</TotalTime>
  <Words>2038</Words>
  <Application>Microsoft Office PowerPoint</Application>
  <PresentationFormat>宽屏</PresentationFormat>
  <Paragraphs>353</Paragraphs>
  <Slides>55</Slides>
  <Notes>43</Notes>
  <HiddenSlides>1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80" baseType="lpstr">
      <vt:lpstr>-apple-system</vt:lpstr>
      <vt:lpstr>FangSong</vt:lpstr>
      <vt:lpstr>Hannotate SC</vt:lpstr>
      <vt:lpstr>Microsoft Yahei</vt:lpstr>
      <vt:lpstr>Symbol Tiger Expert</vt:lpstr>
      <vt:lpstr>DengXian</vt:lpstr>
      <vt:lpstr>DengXian</vt:lpstr>
      <vt:lpstr>黑体</vt:lpstr>
      <vt:lpstr>宋体</vt:lpstr>
      <vt:lpstr>微软雅黑</vt:lpstr>
      <vt:lpstr>微软雅黑 Light</vt:lpstr>
      <vt:lpstr>幼圆</vt:lpstr>
      <vt:lpstr>Arial</vt:lpstr>
      <vt:lpstr>Arial Rounded MT Bold</vt:lpstr>
      <vt:lpstr>Cambria Math</vt:lpstr>
      <vt:lpstr>Haettenschweiler</vt:lpstr>
      <vt:lpstr>Impact</vt:lpstr>
      <vt:lpstr>Palatino Linotype</vt:lpstr>
      <vt:lpstr>Symbol</vt:lpstr>
      <vt:lpstr>Times New Roman</vt:lpstr>
      <vt:lpstr>Verdana</vt:lpstr>
      <vt:lpstr>Wingdings</vt:lpstr>
      <vt:lpstr>机器学习v2.1rgb</vt:lpstr>
      <vt:lpstr>Visio</vt:lpstr>
      <vt:lpstr>Formula</vt:lpstr>
      <vt:lpstr>PowerPoint 演示文稿</vt:lpstr>
      <vt:lpstr>线性分类问题</vt:lpstr>
      <vt:lpstr>一个可能的解</vt:lpstr>
      <vt:lpstr>其他可能的解</vt:lpstr>
      <vt:lpstr>哪一个更好？为什么？</vt:lpstr>
      <vt:lpstr>支持向量机（SVM）</vt:lpstr>
      <vt:lpstr>本章内容</vt:lpstr>
      <vt:lpstr>一、线性SVM</vt:lpstr>
      <vt:lpstr>间隔(margin)与支持向量(support vector)</vt:lpstr>
      <vt:lpstr>PowerPoint 演示文稿</vt:lpstr>
      <vt:lpstr>线性SVM学习</vt:lpstr>
      <vt:lpstr>SVM基本型</vt:lpstr>
      <vt:lpstr>二、对偶SVM</vt:lpstr>
      <vt:lpstr>对偶问题 (Dual Problem)</vt:lpstr>
      <vt:lpstr>对偶问题</vt:lpstr>
      <vt:lpstr>对偶问题</vt:lpstr>
      <vt:lpstr>对偶问题</vt:lpstr>
      <vt:lpstr>对偶问题</vt:lpstr>
      <vt:lpstr>对偶问题</vt:lpstr>
      <vt:lpstr>解的稀疏性 - KKT条件</vt:lpstr>
      <vt:lpstr>偏移项 b – 利用支持向量</vt:lpstr>
      <vt:lpstr>最终解</vt:lpstr>
      <vt:lpstr>求解方法 – SMO(顺序最小优化算法)</vt:lpstr>
      <vt:lpstr>三、核函数</vt:lpstr>
      <vt:lpstr>如何分类平面上两类点？</vt:lpstr>
      <vt:lpstr>特征空间映射</vt:lpstr>
      <vt:lpstr>在特征空间中</vt:lpstr>
      <vt:lpstr>核函数 (kernel function)</vt:lpstr>
      <vt:lpstr>核函数 (kernel function)</vt:lpstr>
      <vt:lpstr>核函数 (kernel function)</vt:lpstr>
      <vt:lpstr>PowerPoint 演示文稿</vt:lpstr>
      <vt:lpstr>PowerPoint 演示文稿</vt:lpstr>
      <vt:lpstr>SVM 与统计学习简史</vt:lpstr>
      <vt:lpstr>四、软间隔</vt:lpstr>
      <vt:lpstr>软间隔</vt:lpstr>
      <vt:lpstr>软间隔支持向量机</vt:lpstr>
      <vt:lpstr>软间隔支持向量机</vt:lpstr>
      <vt:lpstr>软间隔支持向量机</vt:lpstr>
      <vt:lpstr>软间隔支持向量机</vt:lpstr>
      <vt:lpstr>软间隔支持向量机</vt:lpstr>
      <vt:lpstr>软间隔的支持向量</vt:lpstr>
      <vt:lpstr>五、正则化</vt:lpstr>
      <vt:lpstr>SVM 另一种解释 - 0/1损失函数</vt:lpstr>
      <vt:lpstr>替代损失 (surrogate loss)</vt:lpstr>
      <vt:lpstr>正则化 (regularization)</vt:lpstr>
      <vt:lpstr>正则化 (regularization)</vt:lpstr>
      <vt:lpstr>正则化 (regularization)</vt:lpstr>
      <vt:lpstr>使用L_1范数和L_2范数的形象理解</vt:lpstr>
      <vt:lpstr>六、SVR及核方法</vt:lpstr>
      <vt:lpstr>如何进行回归学习？</vt:lpstr>
      <vt:lpstr>支持向量回归 (SVR)</vt:lpstr>
      <vt:lpstr>表示定理 (Representer Theorem)</vt:lpstr>
      <vt:lpstr>核方法 (Kernel methods)</vt:lpstr>
      <vt:lpstr>支持向量机常用软件包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PC</cp:lastModifiedBy>
  <cp:revision>457</cp:revision>
  <dcterms:created xsi:type="dcterms:W3CDTF">2016-12-14T22:02:49Z</dcterms:created>
  <dcterms:modified xsi:type="dcterms:W3CDTF">2024-09-09T06:04:10Z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